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 id="2147483650" r:id="rId2"/>
  </p:sldMasterIdLst>
  <p:notesMasterIdLst>
    <p:notesMasterId r:id="rId35"/>
  </p:notesMasterIdLst>
  <p:sldIdLst>
    <p:sldId id="256" r:id="rId3"/>
    <p:sldId id="257" r:id="rId4"/>
    <p:sldId id="258" r:id="rId5"/>
    <p:sldId id="288" r:id="rId6"/>
    <p:sldId id="261" r:id="rId7"/>
    <p:sldId id="341" r:id="rId8"/>
    <p:sldId id="262" r:id="rId9"/>
    <p:sldId id="263" r:id="rId10"/>
    <p:sldId id="264" r:id="rId11"/>
    <p:sldId id="297" r:id="rId12"/>
    <p:sldId id="267" r:id="rId13"/>
    <p:sldId id="268" r:id="rId14"/>
    <p:sldId id="269" r:id="rId15"/>
    <p:sldId id="270" r:id="rId16"/>
    <p:sldId id="271" r:id="rId17"/>
    <p:sldId id="272" r:id="rId18"/>
    <p:sldId id="273" r:id="rId19"/>
    <p:sldId id="274" r:id="rId20"/>
    <p:sldId id="275" r:id="rId21"/>
    <p:sldId id="276" r:id="rId22"/>
    <p:sldId id="342" r:id="rId23"/>
    <p:sldId id="343" r:id="rId24"/>
    <p:sldId id="277" r:id="rId25"/>
    <p:sldId id="279" r:id="rId26"/>
    <p:sldId id="280" r:id="rId27"/>
    <p:sldId id="281" r:id="rId28"/>
    <p:sldId id="282" r:id="rId29"/>
    <p:sldId id="283" r:id="rId30"/>
    <p:sldId id="284" r:id="rId31"/>
    <p:sldId id="285" r:id="rId32"/>
    <p:sldId id="286" r:id="rId33"/>
    <p:sldId id="287" r:id="rId34"/>
  </p:sldIdLst>
  <p:sldSz cx="24384000" cy="13716000"/>
  <p:notesSz cx="6858000" cy="9144000"/>
  <p:defaultTextStyle>
    <a:defPPr>
      <a:defRPr lang="en-US"/>
    </a:defPPr>
    <a:lvl1pPr algn="l" defTabSz="2436813" rtl="0" eaLnBrk="0" fontAlgn="base" hangingPunct="0">
      <a:spcBef>
        <a:spcPct val="0"/>
      </a:spcBef>
      <a:spcAft>
        <a:spcPct val="0"/>
      </a:spcAft>
      <a:defRPr sz="2400" kern="12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457200" algn="l" defTabSz="2436813" rtl="0" eaLnBrk="0" fontAlgn="base" hangingPunct="0">
      <a:spcBef>
        <a:spcPct val="0"/>
      </a:spcBef>
      <a:spcAft>
        <a:spcPct val="0"/>
      </a:spcAft>
      <a:defRPr sz="2400" kern="12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914400" algn="l" defTabSz="2436813" rtl="0" eaLnBrk="0" fontAlgn="base" hangingPunct="0">
      <a:spcBef>
        <a:spcPct val="0"/>
      </a:spcBef>
      <a:spcAft>
        <a:spcPct val="0"/>
      </a:spcAft>
      <a:defRPr sz="2400" kern="12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371600" algn="l" defTabSz="2436813" rtl="0" eaLnBrk="0" fontAlgn="base" hangingPunct="0">
      <a:spcBef>
        <a:spcPct val="0"/>
      </a:spcBef>
      <a:spcAft>
        <a:spcPct val="0"/>
      </a:spcAft>
      <a:defRPr sz="2400" kern="12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1828800" algn="l" defTabSz="2436813" rtl="0" eaLnBrk="0" fontAlgn="base" hangingPunct="0">
      <a:spcBef>
        <a:spcPct val="0"/>
      </a:spcBef>
      <a:spcAft>
        <a:spcPct val="0"/>
      </a:spcAft>
      <a:defRPr sz="2400" kern="12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286000" algn="l" defTabSz="914400" rtl="0" eaLnBrk="1" latinLnBrk="0" hangingPunct="1">
      <a:defRPr sz="2400" kern="12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743200" algn="l" defTabSz="914400" rtl="0" eaLnBrk="1" latinLnBrk="0" hangingPunct="1">
      <a:defRPr sz="2400" kern="12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200400" algn="l" defTabSz="914400" rtl="0" eaLnBrk="1" latinLnBrk="0" hangingPunct="1">
      <a:defRPr sz="2400" kern="12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657600" algn="l" defTabSz="914400" rtl="0" eaLnBrk="1" latinLnBrk="0" hangingPunct="1">
      <a:defRPr sz="2400" kern="12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6"/>
    <p:restoredTop sz="78080"/>
  </p:normalViewPr>
  <p:slideViewPr>
    <p:cSldViewPr>
      <p:cViewPr varScale="1">
        <p:scale>
          <a:sx n="41" d="100"/>
          <a:sy n="41" d="100"/>
        </p:scale>
        <p:origin x="1712" y="216"/>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id="{CCFB2863-8936-50D2-4F06-558E19C77F94}"/>
              </a:ext>
            </a:extLst>
          </p:cNvPr>
          <p:cNvSpPr>
            <a:spLocks noGrp="1" noRot="1" noChangeAspect="1"/>
          </p:cNvSpPr>
          <p:nvPr>
            <p:ph type="sldImg"/>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Rectangle 2">
            <a:extLst>
              <a:ext uri="{FF2B5EF4-FFF2-40B4-BE49-F238E27FC236}">
                <a16:creationId xmlns:a16="http://schemas.microsoft.com/office/drawing/2014/main" id="{81B48457-6759-A899-6605-B3A304D80CF1}"/>
              </a:ext>
            </a:extLst>
          </p:cNvPr>
          <p:cNvSpPr>
            <a:spLocks noGrp="1"/>
          </p:cNvSpPr>
          <p:nvPr>
            <p:ph type="body" sz="quarter" idx="1"/>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sym typeface="Helvetica Neue" panose="02000503000000020004" pitchFamily="2" charset="0"/>
              </a:rPr>
              <a:t>Click to edit Template text styles</a:t>
            </a:r>
          </a:p>
          <a:p>
            <a:pPr lvl="1"/>
            <a:r>
              <a:rPr lang="en-US" altLang="en-US" noProof="0">
                <a:sym typeface="Helvetica Neue" panose="02000503000000020004" pitchFamily="2" charset="0"/>
              </a:rPr>
              <a:t>Second level</a:t>
            </a:r>
          </a:p>
          <a:p>
            <a:pPr lvl="2"/>
            <a:r>
              <a:rPr lang="en-US" altLang="en-US" noProof="0">
                <a:sym typeface="Helvetica Neue" panose="02000503000000020004" pitchFamily="2" charset="0"/>
              </a:rPr>
              <a:t>Third level</a:t>
            </a:r>
          </a:p>
          <a:p>
            <a:pPr lvl="3"/>
            <a:r>
              <a:rPr lang="en-US" altLang="en-US" noProof="0">
                <a:sym typeface="Helvetica Neue" panose="02000503000000020004" pitchFamily="2" charset="0"/>
              </a:rPr>
              <a:t>Fourth level</a:t>
            </a:r>
          </a:p>
          <a:p>
            <a:pPr lvl="4"/>
            <a:r>
              <a:rPr lang="en-US" altLang="en-US" noProof="0">
                <a:sym typeface="Helvetica Neue" panose="02000503000000020004" pitchFamily="2" charset="0"/>
              </a:rPr>
              <a:t>Fifth level</a:t>
            </a: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117000"/>
      </a:lnSpc>
      <a:spcBef>
        <a:spcPct val="0"/>
      </a:spcBef>
      <a:spcAft>
        <a:spcPct val="0"/>
      </a:spcAft>
      <a:defRPr sz="22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indent="228600" algn="l" defTabSz="457200" rtl="0" eaLnBrk="0" fontAlgn="base" hangingPunct="0">
      <a:lnSpc>
        <a:spcPct val="117000"/>
      </a:lnSpc>
      <a:spcBef>
        <a:spcPct val="0"/>
      </a:spcBef>
      <a:spcAft>
        <a:spcPct val="0"/>
      </a:spcAft>
      <a:defRPr sz="22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indent="457200" algn="l" defTabSz="457200" rtl="0" eaLnBrk="0" fontAlgn="base" hangingPunct="0">
      <a:lnSpc>
        <a:spcPct val="117000"/>
      </a:lnSpc>
      <a:spcBef>
        <a:spcPct val="0"/>
      </a:spcBef>
      <a:spcAft>
        <a:spcPct val="0"/>
      </a:spcAft>
      <a:defRPr sz="22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indent="685800" algn="l" defTabSz="457200" rtl="0" eaLnBrk="0" fontAlgn="base" hangingPunct="0">
      <a:lnSpc>
        <a:spcPct val="117000"/>
      </a:lnSpc>
      <a:spcBef>
        <a:spcPct val="0"/>
      </a:spcBef>
      <a:spcAft>
        <a:spcPct val="0"/>
      </a:spcAft>
      <a:defRPr sz="22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indent="914400" algn="l" defTabSz="457200" rtl="0" eaLnBrk="0" fontAlgn="base" hangingPunct="0">
      <a:lnSpc>
        <a:spcPct val="117000"/>
      </a:lnSpc>
      <a:spcBef>
        <a:spcPct val="0"/>
      </a:spcBef>
      <a:spcAft>
        <a:spcPct val="0"/>
      </a:spcAft>
      <a:defRPr sz="22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gilmanscholarship.org/applicants/selection-criteria/#1550782388271-05395dcf-7dd9"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ravel.state.gov/content/travel/en/traveladvisories/traveladvisories.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A08FEF57-4F18-09A0-E40D-1AEC4D81B462}"/>
              </a:ext>
            </a:extLst>
          </p:cNvPr>
          <p:cNvSpPr>
            <a:spLocks noGrp="1" noRot="1" noChangeAspect="1" noTextEdit="1"/>
          </p:cNvSpPr>
          <p:nvPr>
            <p:ph type="sldImg"/>
          </p:nvPr>
        </p:nvSpPr>
        <p:spPr>
          <a:xfrm>
            <a:off x="381000" y="685800"/>
            <a:ext cx="6096000" cy="3429000"/>
          </a:xfrm>
        </p:spPr>
      </p:sp>
      <p:sp>
        <p:nvSpPr>
          <p:cNvPr id="27650" name="Notes Placeholder 2">
            <a:extLst>
              <a:ext uri="{FF2B5EF4-FFF2-40B4-BE49-F238E27FC236}">
                <a16:creationId xmlns:a16="http://schemas.microsoft.com/office/drawing/2014/main" id="{0EE7D15A-76BD-B74C-24CE-5D6B72DDCA6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3925"/>
            <a:r>
              <a:rPr lang="en-US" altLang="en-US" sz="2800" b="1" dirty="0"/>
              <a:t>[[ATTENTION ADVISORS: For cobranding information, please copy and paste the following links into your browser: </a:t>
            </a:r>
          </a:p>
          <a:p>
            <a:pPr defTabSz="923925"/>
            <a:r>
              <a:rPr lang="en-US" altLang="en-US" sz="2800" b="1" dirty="0"/>
              <a:t>Mac: https://</a:t>
            </a:r>
            <a:r>
              <a:rPr lang="en-US" altLang="en-US" sz="2800" b="1" dirty="0" err="1"/>
              <a:t>www.gilmanscholarship.org</a:t>
            </a:r>
            <a:r>
              <a:rPr lang="en-US" altLang="en-US" sz="2800" b="1" dirty="0"/>
              <a:t>/wp-content/uploads/2022/05/Mac-Gilman-Outreach-PowerPoint-</a:t>
            </a:r>
            <a:r>
              <a:rPr lang="en-US" altLang="en-US" sz="2800" b="1" dirty="0" err="1"/>
              <a:t>Guide.pdf</a:t>
            </a:r>
            <a:endParaRPr lang="en-US" altLang="en-US" sz="2800" b="1" dirty="0"/>
          </a:p>
          <a:p>
            <a:pPr defTabSz="923925"/>
            <a:r>
              <a:rPr lang="en-US" altLang="en-US" sz="2800" b="1" dirty="0"/>
              <a:t>PC: https://</a:t>
            </a:r>
            <a:r>
              <a:rPr lang="en-US" altLang="en-US" sz="2800" b="1" dirty="0" err="1"/>
              <a:t>www.gilmanscholarship.org</a:t>
            </a:r>
            <a:r>
              <a:rPr lang="en-US" altLang="en-US" sz="2800" b="1" dirty="0"/>
              <a:t>/wp-content/uploads/2022/05/PC-Gilman-Outreach-PowerPoint-</a:t>
            </a:r>
            <a:r>
              <a:rPr lang="en-US" altLang="en-US" sz="2800" b="1" dirty="0" err="1"/>
              <a:t>Guide.pdf</a:t>
            </a:r>
            <a:r>
              <a:rPr lang="en-US" altLang="en-US" sz="2800" b="1" dirty="0"/>
              <a:t> ]]</a:t>
            </a:r>
          </a:p>
          <a:p>
            <a:pPr defTabSz="923925"/>
            <a:endParaRPr lang="en-US" altLang="en-US" dirty="0"/>
          </a:p>
          <a:p>
            <a:pPr defTabSz="923925"/>
            <a:r>
              <a:rPr lang="en-US" altLang="en-US" dirty="0"/>
              <a:t>The Benjamin A. Gilman Scholarship is </a:t>
            </a:r>
            <a:r>
              <a:rPr lang="en-US" altLang="en-US" b="1" dirty="0"/>
              <a:t>a program of the U.S. Department of State with funding provided by the U.S. government </a:t>
            </a:r>
            <a:r>
              <a:rPr lang="en-US" altLang="en-US" dirty="0"/>
              <a:t>and has been administered by the Institute of International Education (IIE) since the program’s inception in 2001.  </a:t>
            </a:r>
          </a:p>
          <a:p>
            <a:pPr defTabSz="923925"/>
            <a:endParaRPr lang="en-US" altLang="en-US" dirty="0"/>
          </a:p>
          <a:p>
            <a:pPr defTabSz="923925"/>
            <a:r>
              <a:rPr lang="en-US" altLang="en-US" dirty="0">
                <a:ea typeface="ＭＳ Ｐゴシック" panose="020B0600070205080204" pitchFamily="34" charset="-128"/>
              </a:rPr>
              <a:t>The Gilman Scholarship Program has </a:t>
            </a:r>
            <a:r>
              <a:rPr lang="en-US" altLang="en-US" b="1" dirty="0">
                <a:ea typeface="ＭＳ Ｐゴシック" panose="020B0600070205080204" pitchFamily="34" charset="-128"/>
              </a:rPr>
              <a:t>become the largest U.S. undergraduate scholarship program supporting U.S. students of high financial need to participate in study abroad programs and international internships.  </a:t>
            </a:r>
            <a:endParaRPr lang="en-US" altLang="en-US" b="1" dirty="0"/>
          </a:p>
          <a:p>
            <a:pPr defTabSz="923925"/>
            <a:endParaRPr lang="en-US" altLang="en-US" dirty="0"/>
          </a:p>
          <a:p>
            <a:pPr defTabSz="923925"/>
            <a:r>
              <a:rPr lang="en-US" altLang="en-US" dirty="0"/>
              <a:t>Gilman is one of many vehicles to help students go abroad through scholarships; however it is much more than just a scholarship; it is a program – it is the access to a life-changing experience, to an opportunity for students to give back to their communities [their fellow students through follow on service projects students like you, and to become a part of a legacy that will continue to give them ongoing opportunities back to you.</a:t>
            </a:r>
          </a:p>
          <a:p>
            <a:pPr defTabSz="923925"/>
            <a:endParaRPr lang="en-US" altLang="en-US" dirty="0"/>
          </a:p>
          <a:p>
            <a:pPr defTabSz="923925"/>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09344CE6-B76C-E1A4-3675-ECB68EB49142}"/>
              </a:ext>
            </a:extLst>
          </p:cNvPr>
          <p:cNvSpPr>
            <a:spLocks noGrp="1" noRot="1" noChangeAspect="1" noTextEdit="1"/>
          </p:cNvSpPr>
          <p:nvPr>
            <p:ph type="sldImg"/>
          </p:nvPr>
        </p:nvSpPr>
        <p:spPr>
          <a:xfrm>
            <a:off x="381000" y="685800"/>
            <a:ext cx="6096000" cy="3429000"/>
          </a:xfrm>
        </p:spPr>
      </p:sp>
      <p:sp>
        <p:nvSpPr>
          <p:cNvPr id="47106" name="Notes Placeholder 2">
            <a:extLst>
              <a:ext uri="{FF2B5EF4-FFF2-40B4-BE49-F238E27FC236}">
                <a16:creationId xmlns:a16="http://schemas.microsoft.com/office/drawing/2014/main" id="{3213CA13-49BD-0108-53D3-DBEF92593A5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dirty="0">
                <a:solidFill>
                  <a:schemeClr val="tx1"/>
                </a:solidFill>
              </a:rPr>
              <a:t>The U.S. Department of State’s Gilman-McCain Scholarship provides awards of $5,000 for </a:t>
            </a:r>
            <a:r>
              <a:rPr lang="en-US" altLang="en-US" sz="2000" dirty="0">
                <a:solidFill>
                  <a:schemeClr val="accent5">
                    <a:lumMod val="25000"/>
                  </a:schemeClr>
                </a:solidFill>
                <a:latin typeface="Calibri" panose="020F0502020204030204" pitchFamily="34" charset="0"/>
                <a:cs typeface="Calibri" panose="020F0502020204030204" pitchFamily="34" charset="0"/>
                <a:sym typeface="Verlag-Book"/>
              </a:rPr>
              <a:t>d</a:t>
            </a:r>
            <a:r>
              <a:rPr lang="en-US" sz="2000" dirty="0">
                <a:solidFill>
                  <a:schemeClr val="accent5">
                    <a:lumMod val="25000"/>
                  </a:schemeClr>
                </a:solidFill>
                <a:latin typeface="Calibri" panose="020F0502020204030204" pitchFamily="34" charset="0"/>
                <a:cs typeface="Calibri" panose="020F0502020204030204" pitchFamily="34" charset="0"/>
                <a:sym typeface="Verlag-Book"/>
              </a:rPr>
              <a:t>ependents (child or spouse) of active or activated United States military personnel during the time of application </a:t>
            </a:r>
            <a:r>
              <a:rPr lang="en-US" altLang="en-US" sz="2000" dirty="0">
                <a:solidFill>
                  <a:schemeClr val="tx1"/>
                </a:solidFill>
              </a:rPr>
              <a:t>to study or intern abroad on credit-bearing programs.  Developed under the framework of the State Department’s Benjamin A. Gilman International Scholarship Program, the John McCain International Scholarship for Military Families (Gilman-McCain Scholarship) is open to eligible students enrolled at accredited U.S. colleges and universities who receive </a:t>
            </a:r>
            <a:r>
              <a:rPr lang="en-US" altLang="en-US" sz="2000" b="1" dirty="0">
                <a:solidFill>
                  <a:schemeClr val="tx1"/>
                </a:solidFill>
              </a:rPr>
              <a:t>any type</a:t>
            </a:r>
            <a:r>
              <a:rPr lang="en-US" altLang="en-US" sz="2000" dirty="0">
                <a:solidFill>
                  <a:schemeClr val="tx1"/>
                </a:solidFill>
              </a:rPr>
              <a:t> of Title IV federal financial aid.</a:t>
            </a:r>
          </a:p>
          <a:p>
            <a:endParaRPr lang="en-US" altLang="en-US" sz="2000" dirty="0">
              <a:solidFill>
                <a:schemeClr val="tx1"/>
              </a:solidFill>
            </a:endParaRPr>
          </a:p>
          <a:p>
            <a:r>
              <a:rPr lang="en-US" altLang="en-US" sz="2000" dirty="0">
                <a:solidFill>
                  <a:schemeClr val="tx1"/>
                </a:solidFill>
              </a:rPr>
              <a:t>To apply, you will use the online Gilman-McCain application and you will be required to upload a copy of your military dependent ID to submit the application. </a:t>
            </a:r>
          </a:p>
          <a:p>
            <a:endParaRPr lang="en-US" altLang="en-US" sz="2000" dirty="0">
              <a:solidFill>
                <a:schemeClr val="tx1"/>
              </a:solidFill>
            </a:endParaRPr>
          </a:p>
          <a:p>
            <a:r>
              <a:rPr lang="en-US" altLang="en-US" sz="2000" dirty="0">
                <a:solidFill>
                  <a:schemeClr val="tx1"/>
                </a:solidFill>
              </a:rPr>
              <a:t>Besides being a </a:t>
            </a:r>
            <a:r>
              <a:rPr lang="en-US" altLang="en-US" sz="2000" dirty="0">
                <a:solidFill>
                  <a:schemeClr val="accent5">
                    <a:lumMod val="25000"/>
                  </a:schemeClr>
                </a:solidFill>
                <a:latin typeface="Calibri" panose="020F0502020204030204" pitchFamily="34" charset="0"/>
                <a:cs typeface="Calibri" panose="020F0502020204030204" pitchFamily="34" charset="0"/>
                <a:sym typeface="Verlag-Book"/>
              </a:rPr>
              <a:t>d</a:t>
            </a:r>
            <a:r>
              <a:rPr lang="en-US" sz="2000" dirty="0">
                <a:solidFill>
                  <a:schemeClr val="accent5">
                    <a:lumMod val="25000"/>
                  </a:schemeClr>
                </a:solidFill>
                <a:latin typeface="Calibri" panose="020F0502020204030204" pitchFamily="34" charset="0"/>
                <a:cs typeface="Calibri" panose="020F0502020204030204" pitchFamily="34" charset="0"/>
                <a:sym typeface="Verlag-Book"/>
              </a:rPr>
              <a:t>ependent (child or spouse) of active or activated United States military personnel during the time of application </a:t>
            </a:r>
            <a:r>
              <a:rPr lang="en-US" altLang="en-US" sz="2000" dirty="0">
                <a:solidFill>
                  <a:schemeClr val="tx1"/>
                </a:solidFill>
              </a:rPr>
              <a:t>and having any type of Title IV federal financial aid, all other eligibility requirements are the same as the Gilman Scholarship.</a:t>
            </a:r>
          </a:p>
          <a:p>
            <a:endParaRPr lang="en-US" altLang="en-US" sz="2000" dirty="0">
              <a:solidFill>
                <a:schemeClr val="tx1"/>
              </a:solidFill>
            </a:endParaRPr>
          </a:p>
          <a:p>
            <a:r>
              <a:rPr lang="en-US" altLang="en-US" sz="2000" dirty="0">
                <a:solidFill>
                  <a:schemeClr val="tx1"/>
                </a:solidFill>
              </a:rPr>
              <a:t>For more information, please visit the Gilman-McCain Scholarship web page. https://</a:t>
            </a:r>
            <a:r>
              <a:rPr lang="en-US" altLang="en-US" sz="2000" dirty="0" err="1">
                <a:solidFill>
                  <a:schemeClr val="tx1"/>
                </a:solidFill>
              </a:rPr>
              <a:t>www.gilmanscholarship.org</a:t>
            </a:r>
            <a:r>
              <a:rPr lang="en-US" altLang="en-US" sz="2000" dirty="0">
                <a:solidFill>
                  <a:schemeClr val="tx1"/>
                </a:solidFill>
              </a:rPr>
              <a:t>/program/</a:t>
            </a:r>
            <a:r>
              <a:rPr lang="en-US" altLang="en-US" sz="2000" dirty="0" err="1">
                <a:solidFill>
                  <a:schemeClr val="tx1"/>
                </a:solidFill>
              </a:rPr>
              <a:t>gilman</a:t>
            </a:r>
            <a:r>
              <a:rPr lang="en-US" altLang="en-US" sz="2000" dirty="0">
                <a:solidFill>
                  <a:schemeClr val="tx1"/>
                </a:solidFill>
              </a:rPr>
              <a:t>-</a:t>
            </a:r>
            <a:r>
              <a:rPr lang="en-US" altLang="en-US" sz="2000" dirty="0" err="1">
                <a:solidFill>
                  <a:schemeClr val="tx1"/>
                </a:solidFill>
              </a:rPr>
              <a:t>mccain</a:t>
            </a:r>
            <a:r>
              <a:rPr lang="en-US" altLang="en-US" sz="2000" dirty="0">
                <a:solidFill>
                  <a:schemeClr val="tx1"/>
                </a:solidFill>
              </a:rPr>
              <a:t>-scholarships/</a:t>
            </a:r>
            <a:endParaRPr lang="en-US" altLang="en-US" dirty="0"/>
          </a:p>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2C1036F6-6ECE-3AE4-E642-9FA18E58DAC1}"/>
              </a:ext>
            </a:extLst>
          </p:cNvPr>
          <p:cNvSpPr>
            <a:spLocks noGrp="1" noRot="1" noChangeAspect="1" noTextEdit="1"/>
          </p:cNvSpPr>
          <p:nvPr>
            <p:ph type="sldImg"/>
          </p:nvPr>
        </p:nvSpPr>
        <p:spPr>
          <a:xfrm>
            <a:off x="381000" y="685800"/>
            <a:ext cx="6096000" cy="3429000"/>
          </a:xfrm>
        </p:spPr>
      </p:sp>
      <p:sp>
        <p:nvSpPr>
          <p:cNvPr id="49154" name="Notes Placeholder 2">
            <a:extLst>
              <a:ext uri="{FF2B5EF4-FFF2-40B4-BE49-F238E27FC236}">
                <a16:creationId xmlns:a16="http://schemas.microsoft.com/office/drawing/2014/main" id="{B769B5CA-D5F5-B610-22ED-23201E6168E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5E9DD651-8BE1-15AD-1397-494B933026D0}"/>
              </a:ext>
            </a:extLst>
          </p:cNvPr>
          <p:cNvSpPr>
            <a:spLocks noGrp="1" noRot="1" noChangeAspect="1" noTextEdit="1"/>
          </p:cNvSpPr>
          <p:nvPr>
            <p:ph type="sldImg"/>
          </p:nvPr>
        </p:nvSpPr>
        <p:spPr>
          <a:xfrm>
            <a:off x="381000" y="685800"/>
            <a:ext cx="6096000" cy="3429000"/>
          </a:xfrm>
        </p:spPr>
      </p:sp>
      <p:sp>
        <p:nvSpPr>
          <p:cNvPr id="51202" name="Notes Placeholder 2">
            <a:extLst>
              <a:ext uri="{FF2B5EF4-FFF2-40B4-BE49-F238E27FC236}">
                <a16:creationId xmlns:a16="http://schemas.microsoft.com/office/drawing/2014/main" id="{E2F67338-3DB5-DCBA-78CF-756AC6C4616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entire application process is conducted online and has two steps. </a:t>
            </a:r>
          </a:p>
          <a:p>
            <a:endParaRPr lang="en-US" altLang="en-US" dirty="0"/>
          </a:p>
          <a:p>
            <a:r>
              <a:rPr lang="en-US" altLang="en-US" dirty="0"/>
              <a:t>Step 1:  The online application asks for study abroad/internship program details, three essays (or additional 4</a:t>
            </a:r>
            <a:r>
              <a:rPr lang="en-US" altLang="en-US" baseline="30000" dirty="0"/>
              <a:t>th</a:t>
            </a:r>
            <a:r>
              <a:rPr lang="en-US" altLang="en-US" dirty="0"/>
              <a:t> essay if you’re applying for the CNLA), and an undergraduate transcript. The Gilman Program requires transcripts for applicants’ current institution and transcripts from any previous institutions attended. ​These transcripts can be official or unofficial. I’ll talk about the essays in the next slides.</a:t>
            </a:r>
          </a:p>
          <a:p>
            <a:endParaRPr lang="en-US" altLang="en-US" dirty="0"/>
          </a:p>
          <a:p>
            <a:r>
              <a:rPr lang="en-US" altLang="en-US" dirty="0"/>
              <a:t>The application also requires applicants to select a study abroad advisor and a financial aid advisor within the application. </a:t>
            </a:r>
          </a:p>
          <a:p>
            <a:endParaRPr lang="en-US" altLang="en-US" dirty="0"/>
          </a:p>
          <a:p>
            <a:pPr eaLnBrk="1" hangingPunct="1">
              <a:lnSpc>
                <a:spcPct val="100000"/>
              </a:lnSpc>
            </a:pPr>
            <a:r>
              <a:rPr lang="en-US" altLang="en-US" dirty="0"/>
              <a:t>Step 2:  Once the student has submitted the application, it must be certified by both a study abroad and financial aid advisor. The deadline the advisor certifications is one week after the students’ deadline.</a:t>
            </a:r>
          </a:p>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187EE490-D42A-0AAF-CEEB-BBF51C1FE5FD}"/>
              </a:ext>
            </a:extLst>
          </p:cNvPr>
          <p:cNvSpPr>
            <a:spLocks noGrp="1" noRot="1" noChangeAspect="1" noTextEdit="1"/>
          </p:cNvSpPr>
          <p:nvPr>
            <p:ph type="sldImg"/>
          </p:nvPr>
        </p:nvSpPr>
        <p:spPr>
          <a:xfrm>
            <a:off x="381000" y="685800"/>
            <a:ext cx="6096000" cy="3429000"/>
          </a:xfrm>
        </p:spPr>
      </p:sp>
      <p:sp>
        <p:nvSpPr>
          <p:cNvPr id="53250" name="Notes Placeholder 2">
            <a:extLst>
              <a:ext uri="{FF2B5EF4-FFF2-40B4-BE49-F238E27FC236}">
                <a16:creationId xmlns:a16="http://schemas.microsoft.com/office/drawing/2014/main" id="{8348254E-61D1-094E-2174-93D6894E7C3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 your application, you must submit three essays (four if you are applying for CNLA). </a:t>
            </a:r>
          </a:p>
          <a:p>
            <a:endParaRPr lang="en-US" altLang="en-US" dirty="0"/>
          </a:p>
          <a:p>
            <a:r>
              <a:rPr lang="en-US" altLang="en-US" dirty="0"/>
              <a:t>The Statement of Purpose has a maximum of 7,000 characters, which is roughly about a page and a half. The essays are important because Selection Panelists, advisors and administrators at U.S. campuses, review these applications and this is their </a:t>
            </a:r>
            <a:r>
              <a:rPr lang="en-US" altLang="en-US" b="1" dirty="0"/>
              <a:t>only way of getting to know who you are and reasons for studying abroad</a:t>
            </a:r>
            <a:r>
              <a:rPr lang="en-US" altLang="en-US" dirty="0"/>
              <a:t>. In the application, the Gilman Program provides prompts for each essay – questions that you should consider answering in your essays.​</a:t>
            </a:r>
          </a:p>
          <a:p>
            <a:r>
              <a:rPr lang="en-US" altLang="en-US" dirty="0"/>
              <a:t>​</a:t>
            </a:r>
          </a:p>
          <a:p>
            <a:pPr eaLnBrk="1" hangingPunct="1">
              <a:lnSpc>
                <a:spcPct val="100000"/>
              </a:lnSpc>
            </a:pPr>
            <a:r>
              <a:rPr lang="en-US" altLang="en-US" dirty="0"/>
              <a:t>The Statement of Purpose essay is essentially a personal interview on paper.  You should talk about the impact of study abroad on your academic goals, professional goals and personal growth, as well as how the Gilman Scholarship can help you accomplish these goals.  You should also touch upon what inspired you to study abroad and what challenges you have faced in studying abroad, so </a:t>
            </a:r>
            <a:r>
              <a:rPr lang="en-US" altLang="en-US" sz="2400" dirty="0">
                <a:solidFill>
                  <a:schemeClr val="tx1"/>
                </a:solidFill>
              </a:rPr>
              <a:t>they can describe the knowledge, skills, and experiences that can be drawn on to meet challenges experienced abroad.</a:t>
            </a:r>
          </a:p>
          <a:p>
            <a:pPr eaLnBrk="1" hangingPunct="1">
              <a:lnSpc>
                <a:spcPct val="100000"/>
              </a:lnSpc>
            </a:pPr>
            <a:endParaRPr lang="en-US" altLang="en-US" sz="2400" dirty="0">
              <a:solidFill>
                <a:schemeClr val="tx1"/>
              </a:solidFill>
            </a:endParaRPr>
          </a:p>
          <a:p>
            <a:r>
              <a:rPr lang="en-US" altLang="en-US" dirty="0"/>
              <a:t>All students applying to the Gilman Program have financial need, so you may speak of this, but elaborate on other challenges you may face in addition to that.</a:t>
            </a:r>
          </a:p>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C70D6848-0891-6DBC-B41E-0C338502F74C}"/>
              </a:ext>
            </a:extLst>
          </p:cNvPr>
          <p:cNvSpPr>
            <a:spLocks noGrp="1" noRot="1" noChangeAspect="1" noTextEdi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2563168-9424-B7D0-742B-C8CBBD386C98}"/>
              </a:ext>
            </a:extLst>
          </p:cNvPr>
          <p:cNvSpPr>
            <a:spLocks noGrp="1"/>
          </p:cNvSpPr>
          <p:nvPr>
            <p:ph type="body" idx="1"/>
          </p:nvPr>
        </p:nvSpPr>
        <p:spPr/>
        <p:txBody>
          <a:bodyPr/>
          <a:lstStyle/>
          <a:p>
            <a:pPr>
              <a:defRPr/>
            </a:pPr>
            <a:r>
              <a:rPr lang="en-US" dirty="0"/>
              <a:t>Here are some questions to reflect on while writing your statement of purpose. </a:t>
            </a:r>
          </a:p>
          <a:p>
            <a:pPr marL="171450" indent="-171450">
              <a:buFont typeface="Arial" panose="020B0604020202020204" pitchFamily="34" charset="0"/>
              <a:buChar char="•"/>
              <a:defRPr/>
            </a:pPr>
            <a:r>
              <a:rPr lang="en-US" dirty="0"/>
              <a:t>Do you make a connection between your </a:t>
            </a:r>
            <a:r>
              <a:rPr lang="en-US" b="1" dirty="0"/>
              <a:t>program</a:t>
            </a:r>
            <a:r>
              <a:rPr lang="en-US" dirty="0"/>
              <a:t> and goals?</a:t>
            </a:r>
          </a:p>
          <a:p>
            <a:pPr marL="171450" indent="-171450">
              <a:buFont typeface="Arial" panose="020B0604020202020204" pitchFamily="34" charset="0"/>
              <a:buChar char="•"/>
              <a:defRPr/>
            </a:pPr>
            <a:r>
              <a:rPr lang="en-US" dirty="0"/>
              <a:t>Do you make a connection between your </a:t>
            </a:r>
            <a:r>
              <a:rPr lang="en-US" b="1" dirty="0"/>
              <a:t>country</a:t>
            </a:r>
            <a:r>
              <a:rPr lang="en-US" dirty="0"/>
              <a:t> and goals?</a:t>
            </a:r>
          </a:p>
          <a:p>
            <a:pPr marL="171450" indent="-171450">
              <a:buFont typeface="Arial" panose="020B0604020202020204" pitchFamily="34" charset="0"/>
              <a:buChar char="•"/>
              <a:defRPr/>
            </a:pPr>
            <a:r>
              <a:rPr lang="en-US" dirty="0"/>
              <a:t>Do you share how you will be </a:t>
            </a:r>
            <a:r>
              <a:rPr lang="en-US" b="1" dirty="0"/>
              <a:t>academically successful</a:t>
            </a:r>
            <a:r>
              <a:rPr lang="en-US" dirty="0"/>
              <a:t> on your program?</a:t>
            </a:r>
          </a:p>
          <a:p>
            <a:pPr marL="171450" indent="-171450">
              <a:buFont typeface="Arial" panose="020B0604020202020204" pitchFamily="34" charset="0"/>
              <a:buChar char="•"/>
              <a:defRPr/>
            </a:pPr>
            <a:r>
              <a:rPr lang="en-US" dirty="0"/>
              <a:t>Do you give </a:t>
            </a:r>
            <a:r>
              <a:rPr lang="en-US" b="1" dirty="0"/>
              <a:t>examples</a:t>
            </a:r>
            <a:r>
              <a:rPr lang="en-US" dirty="0"/>
              <a:t> of your experiences, skills, and knowledge that you will use to meet program challenges?</a:t>
            </a:r>
          </a:p>
          <a:p>
            <a:pPr marL="171450" indent="-171450">
              <a:buFont typeface="Arial" panose="020B0604020202020204" pitchFamily="34" charset="0"/>
              <a:buChar char="•"/>
              <a:defRPr/>
            </a:pPr>
            <a:r>
              <a:rPr lang="en-US" dirty="0"/>
              <a:t>Do you address how this abroad experience will </a:t>
            </a:r>
            <a:r>
              <a:rPr lang="en-US" b="1" dirty="0"/>
              <a:t>impact</a:t>
            </a:r>
            <a:r>
              <a:rPr lang="en-US" dirty="0"/>
              <a:t> your future?</a:t>
            </a:r>
          </a:p>
          <a:p>
            <a:pPr>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672B8493-FBE7-5402-12DD-7A3D07634F24}"/>
              </a:ext>
            </a:extLst>
          </p:cNvPr>
          <p:cNvSpPr>
            <a:spLocks noGrp="1" noRot="1" noChangeAspect="1" noTextEdit="1"/>
          </p:cNvSpPr>
          <p:nvPr>
            <p:ph type="sldImg"/>
          </p:nvPr>
        </p:nvSpPr>
        <p:spPr>
          <a:xfrm>
            <a:off x="381000" y="685800"/>
            <a:ext cx="6096000" cy="3429000"/>
          </a:xfrm>
        </p:spPr>
      </p:sp>
      <p:sp>
        <p:nvSpPr>
          <p:cNvPr id="57346" name="Notes Placeholder 2">
            <a:extLst>
              <a:ext uri="{FF2B5EF4-FFF2-40B4-BE49-F238E27FC236}">
                <a16:creationId xmlns:a16="http://schemas.microsoft.com/office/drawing/2014/main" id="{6164C691-70DF-7EEF-93CA-4152A7C6F14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There are two community impact essays that are both required and </a:t>
            </a:r>
            <a:r>
              <a:rPr lang="en-US" altLang="en-US" sz="2400" dirty="0">
                <a:solidFill>
                  <a:schemeClr val="tx1"/>
                </a:solidFill>
              </a:rPr>
              <a:t>are equally important. We strongly encourage you to read the </a:t>
            </a:r>
            <a:r>
              <a:rPr lang="en-US" altLang="en-US" sz="2400" u="sng" dirty="0">
                <a:solidFill>
                  <a:schemeClr val="tx1"/>
                </a:solidFill>
                <a:hlinkClick r:id="rId3"/>
              </a:rPr>
              <a:t>Selection Criterion Community Impact Abroad &amp; Student’s Return Home</a:t>
            </a:r>
            <a:r>
              <a:rPr lang="en-US" altLang="en-US" sz="2400" u="sng" dirty="0">
                <a:solidFill>
                  <a:schemeClr val="tx1"/>
                </a:solidFill>
              </a:rPr>
              <a:t>. </a:t>
            </a:r>
            <a:endParaRPr lang="en-US" altLang="en-US" dirty="0"/>
          </a:p>
          <a:p>
            <a:endParaRPr lang="en-US" altLang="en-US" dirty="0"/>
          </a:p>
          <a:p>
            <a:r>
              <a:rPr lang="en-US" altLang="en-US" dirty="0"/>
              <a:t>The Community Impact: Building Mutual Understanding Essay requires you to answer how you will be a U.S. citizen diplomat as a Gilman Scholar while abroad</a:t>
            </a:r>
          </a:p>
          <a:p>
            <a:r>
              <a:rPr lang="en-US" altLang="en-US" dirty="0"/>
              <a:t>​</a:t>
            </a:r>
          </a:p>
          <a:p>
            <a:r>
              <a:rPr lang="en-US" altLang="en-US" dirty="0"/>
              <a:t>Key aspects to this essay are how you will be a U.S. representative abroad and how you will seek opportunities to become more culturally engaged and have meaningful interactions with people from different cultures on your abroad program. </a:t>
            </a:r>
          </a:p>
          <a:p>
            <a:endParaRPr lang="en-US" altLang="en-US" dirty="0"/>
          </a:p>
          <a:p>
            <a:r>
              <a:rPr lang="en-US" altLang="en-US" dirty="0"/>
              <a:t>This essay has a maximum of 3,000 characters.</a:t>
            </a:r>
          </a:p>
          <a:p>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5F933274-DA9A-B83E-3730-ED490C047955}"/>
              </a:ext>
            </a:extLst>
          </p:cNvPr>
          <p:cNvSpPr>
            <a:spLocks noGrp="1" noRot="1" noChangeAspect="1" noTextEdi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9FA5A71-98E7-62A7-2AD2-755065BB5407}"/>
              </a:ext>
            </a:extLst>
          </p:cNvPr>
          <p:cNvSpPr>
            <a:spLocks noGrp="1"/>
          </p:cNvSpPr>
          <p:nvPr>
            <p:ph type="body" idx="1"/>
          </p:nvPr>
        </p:nvSpPr>
        <p:spPr/>
        <p:txBody>
          <a:bodyPr/>
          <a:lstStyle/>
          <a:p>
            <a:pPr eaLnBrk="1" fontAlgn="auto" hangingPunct="1">
              <a:lnSpc>
                <a:spcPct val="100000"/>
              </a:lnSpc>
              <a:spcBef>
                <a:spcPts val="0"/>
              </a:spcBef>
              <a:spcAft>
                <a:spcPts val="0"/>
              </a:spcAft>
              <a:defRPr/>
            </a:pPr>
            <a:r>
              <a:rPr lang="en-US" dirty="0"/>
              <a:t>Here are some questions to reflect on while you write the essay on building mutual understanding:</a:t>
            </a:r>
          </a:p>
          <a:p>
            <a:pPr marL="171450" indent="-171450" eaLnBrk="1" fontAlgn="auto" hangingPunct="1">
              <a:lnSpc>
                <a:spcPct val="100000"/>
              </a:lnSpc>
              <a:spcBef>
                <a:spcPts val="0"/>
              </a:spcBef>
              <a:spcAft>
                <a:spcPts val="0"/>
              </a:spcAft>
              <a:buFont typeface="Arial" panose="020B0604020202020204" pitchFamily="34" charset="0"/>
              <a:buChar char="•"/>
              <a:defRPr/>
            </a:pPr>
            <a:r>
              <a:rPr lang="en-US" dirty="0"/>
              <a:t>Do you articulate how you will </a:t>
            </a:r>
            <a:r>
              <a:rPr lang="en-US" b="1" dirty="0"/>
              <a:t>represent</a:t>
            </a:r>
            <a:r>
              <a:rPr lang="en-US" dirty="0"/>
              <a:t> the U.S. as a citizen diplomat while abroad?</a:t>
            </a:r>
          </a:p>
          <a:p>
            <a:pPr marL="171450" indent="-171450" eaLnBrk="1" fontAlgn="auto" hangingPunct="1">
              <a:lnSpc>
                <a:spcPct val="100000"/>
              </a:lnSpc>
              <a:spcBef>
                <a:spcPts val="0"/>
              </a:spcBef>
              <a:spcAft>
                <a:spcPts val="0"/>
              </a:spcAft>
              <a:buFont typeface="Arial" panose="020B0604020202020204" pitchFamily="34" charset="0"/>
              <a:buChar char="•"/>
              <a:defRPr/>
            </a:pPr>
            <a:r>
              <a:rPr lang="en-US" dirty="0"/>
              <a:t>Do you explain how will </a:t>
            </a:r>
            <a:r>
              <a:rPr lang="en-US" b="1" dirty="0"/>
              <a:t>contribute</a:t>
            </a:r>
            <a:r>
              <a:rPr lang="en-US" dirty="0"/>
              <a:t> to the goal of building mutual understanding?</a:t>
            </a:r>
          </a:p>
          <a:p>
            <a:pPr marL="171450" indent="-171450" eaLnBrk="1" fontAlgn="auto" hangingPunct="1">
              <a:lnSpc>
                <a:spcPct val="100000"/>
              </a:lnSpc>
              <a:spcBef>
                <a:spcPts val="0"/>
              </a:spcBef>
              <a:spcAft>
                <a:spcPts val="0"/>
              </a:spcAft>
              <a:buFont typeface="Arial" panose="020B0604020202020204" pitchFamily="34" charset="0"/>
              <a:buChar char="•"/>
              <a:defRPr/>
            </a:pPr>
            <a:r>
              <a:rPr lang="en-US" dirty="0"/>
              <a:t>Do you discuss how you will look for opportunities to build </a:t>
            </a:r>
            <a:r>
              <a:rPr lang="en-US" b="1" dirty="0"/>
              <a:t>meaningful relationships </a:t>
            </a:r>
            <a:r>
              <a:rPr lang="en-US" dirty="0"/>
              <a:t>and become more </a:t>
            </a:r>
            <a:r>
              <a:rPr lang="en-US" b="1" dirty="0"/>
              <a:t>culturally engaged</a:t>
            </a:r>
            <a:r>
              <a:rPr lang="en-US" dirty="0"/>
              <a:t>?</a:t>
            </a:r>
          </a:p>
          <a:p>
            <a:pPr>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B3586AAD-9F49-E38E-99D5-7738FBF09D78}"/>
              </a:ext>
            </a:extLst>
          </p:cNvPr>
          <p:cNvSpPr>
            <a:spLocks noGrp="1" noRot="1" noChangeAspect="1" noTextEdit="1"/>
          </p:cNvSpPr>
          <p:nvPr>
            <p:ph type="sldImg"/>
          </p:nvPr>
        </p:nvSpPr>
        <p:spPr>
          <a:xfrm>
            <a:off x="381000" y="685800"/>
            <a:ext cx="6096000" cy="3429000"/>
          </a:xfrm>
        </p:spPr>
      </p:sp>
      <p:sp>
        <p:nvSpPr>
          <p:cNvPr id="61442" name="Notes Placeholder 2">
            <a:extLst>
              <a:ext uri="{FF2B5EF4-FFF2-40B4-BE49-F238E27FC236}">
                <a16:creationId xmlns:a16="http://schemas.microsoft.com/office/drawing/2014/main" id="{389F2F2E-90C2-466E-7F11-FFF2EF17631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Gilman Program and the program’s sponsors at the U.S. Department of State value the multiplier effect that this program has on U.S. campuses and communities.</a:t>
            </a:r>
          </a:p>
          <a:p>
            <a:endParaRPr lang="en-US" altLang="en-US" dirty="0"/>
          </a:p>
          <a:p>
            <a:r>
              <a:rPr lang="en-US" altLang="en-US" dirty="0"/>
              <a:t>Therefore, the Follow-On Service Project Proposal requires you to answer how you will represent the Gilman Program upon your return home by requiring you to design a project to promote the Gilman Scholarship Program. In this essay, students are asked to map out a potential project for them to complete upon their return to the U.S. that will encourage others to study or intern abroad and spread awareness of the Gilman Scholarship Program.</a:t>
            </a:r>
          </a:p>
          <a:p>
            <a:endParaRPr lang="en-US" altLang="en-US" dirty="0"/>
          </a:p>
          <a:p>
            <a:r>
              <a:rPr lang="en-US" altLang="en-US" dirty="0"/>
              <a:t>The project can be completed on their home campus or in their local community and must be completed within 6 months of their return to the U.S. Key aspects of this essay include how you will be an effective U.S. representative at home and the creativity and feasibility of your Follow On Service Project.</a:t>
            </a:r>
          </a:p>
          <a:p>
            <a:endParaRPr lang="en-US" altLang="en-US" dirty="0"/>
          </a:p>
          <a:p>
            <a:r>
              <a:rPr lang="en-US" altLang="en-US" dirty="0"/>
              <a:t>The Gilman Program advises students to use activities and organizations that they are already involved in as an inspiration and can therefore begin discussion of their project with key contacts even prior to being awarded the scholarship.</a:t>
            </a:r>
          </a:p>
          <a:p>
            <a:endParaRPr lang="en-US" altLang="en-US" dirty="0"/>
          </a:p>
          <a:p>
            <a:r>
              <a:rPr lang="en-US" altLang="en-US" dirty="0"/>
              <a:t>We also ask that students consider their audience, tools, and timeline when proposing a project in the Gilman Scholarship Program application. </a:t>
            </a:r>
          </a:p>
          <a:p>
            <a:endParaRPr lang="en-US" altLang="en-US" dirty="0"/>
          </a:p>
          <a:p>
            <a:r>
              <a:rPr lang="en-US" altLang="en-US" dirty="0"/>
              <a:t>This essay has a maximum of 3,000 characters.</a:t>
            </a:r>
          </a:p>
          <a:p>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D0CD1D39-1B21-2E66-28C1-A918CD5E8EA2}"/>
              </a:ext>
            </a:extLst>
          </p:cNvPr>
          <p:cNvSpPr>
            <a:spLocks noGrp="1" noRot="1" noChangeAspect="1" noTextEdi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CA52715-84CC-24E4-8FDA-46BE43E5EC49}"/>
              </a:ext>
            </a:extLst>
          </p:cNvPr>
          <p:cNvSpPr>
            <a:spLocks noGrp="1"/>
          </p:cNvSpPr>
          <p:nvPr>
            <p:ph type="body" idx="1"/>
          </p:nvPr>
        </p:nvSpPr>
        <p:spPr/>
        <p:txBody>
          <a:bodyPr/>
          <a:lstStyle/>
          <a:p>
            <a:pPr eaLnBrk="1" fontAlgn="auto" hangingPunct="1">
              <a:lnSpc>
                <a:spcPct val="100000"/>
              </a:lnSpc>
              <a:spcBef>
                <a:spcPts val="0"/>
              </a:spcBef>
              <a:spcAft>
                <a:spcPts val="0"/>
              </a:spcAft>
              <a:defRPr/>
            </a:pPr>
            <a:r>
              <a:rPr lang="en-US" dirty="0"/>
              <a:t>Here are some questions to reflect on while writing your Follow-on Service Project Proposal:</a:t>
            </a:r>
          </a:p>
          <a:p>
            <a:pPr marL="171450" indent="-171450" eaLnBrk="1" fontAlgn="auto" hangingPunct="1">
              <a:lnSpc>
                <a:spcPct val="100000"/>
              </a:lnSpc>
              <a:spcBef>
                <a:spcPts val="0"/>
              </a:spcBef>
              <a:spcAft>
                <a:spcPts val="0"/>
              </a:spcAft>
              <a:buFont typeface="Arial" panose="020B0604020202020204" pitchFamily="34" charset="0"/>
              <a:buChar char="•"/>
              <a:defRPr/>
            </a:pPr>
            <a:r>
              <a:rPr lang="en-US" dirty="0"/>
              <a:t>Does your FOSP </a:t>
            </a:r>
            <a:r>
              <a:rPr lang="en-US" b="1" dirty="0"/>
              <a:t>increase awareness </a:t>
            </a:r>
            <a:r>
              <a:rPr lang="en-US" dirty="0"/>
              <a:t>of the Gilman Scholarship and study abroad?</a:t>
            </a:r>
          </a:p>
          <a:p>
            <a:pPr marL="171450" indent="-171450" eaLnBrk="1" fontAlgn="auto" hangingPunct="1">
              <a:lnSpc>
                <a:spcPct val="100000"/>
              </a:lnSpc>
              <a:spcBef>
                <a:spcPts val="0"/>
              </a:spcBef>
              <a:spcAft>
                <a:spcPts val="0"/>
              </a:spcAft>
              <a:buFont typeface="Arial" panose="020B0604020202020204" pitchFamily="34" charset="0"/>
              <a:buChar char="•"/>
              <a:defRPr/>
            </a:pPr>
            <a:r>
              <a:rPr lang="en-US" dirty="0"/>
              <a:t>Is your project </a:t>
            </a:r>
            <a:r>
              <a:rPr lang="en-US" b="1" dirty="0"/>
              <a:t>feasible</a:t>
            </a:r>
            <a:r>
              <a:rPr lang="en-US" dirty="0"/>
              <a:t>?</a:t>
            </a:r>
          </a:p>
          <a:p>
            <a:pPr marL="171450" indent="-171450" eaLnBrk="1" fontAlgn="auto" hangingPunct="1">
              <a:lnSpc>
                <a:spcPct val="100000"/>
              </a:lnSpc>
              <a:spcBef>
                <a:spcPts val="0"/>
              </a:spcBef>
              <a:spcAft>
                <a:spcPts val="0"/>
              </a:spcAft>
              <a:buFont typeface="Arial" panose="020B0604020202020204" pitchFamily="34" charset="0"/>
              <a:buChar char="•"/>
              <a:defRPr/>
            </a:pPr>
            <a:r>
              <a:rPr lang="en-US" dirty="0"/>
              <a:t>Do you give a </a:t>
            </a:r>
            <a:r>
              <a:rPr lang="en-US" b="1" dirty="0"/>
              <a:t>detailed plan </a:t>
            </a:r>
            <a:r>
              <a:rPr lang="en-US" dirty="0"/>
              <a:t>for your project?</a:t>
            </a:r>
          </a:p>
          <a:p>
            <a:pPr marL="171450" indent="-171450" eaLnBrk="1" fontAlgn="auto" hangingPunct="1">
              <a:lnSpc>
                <a:spcPct val="100000"/>
              </a:lnSpc>
              <a:spcBef>
                <a:spcPts val="0"/>
              </a:spcBef>
              <a:spcAft>
                <a:spcPts val="0"/>
              </a:spcAft>
              <a:buFont typeface="Arial" panose="020B0604020202020204" pitchFamily="34" charset="0"/>
              <a:buChar char="•"/>
              <a:defRPr/>
            </a:pPr>
            <a:r>
              <a:rPr lang="en-US" dirty="0"/>
              <a:t>Do you include your </a:t>
            </a:r>
            <a:r>
              <a:rPr lang="en-US" b="1" dirty="0"/>
              <a:t>study abroad experience </a:t>
            </a:r>
            <a:r>
              <a:rPr lang="en-US" dirty="0"/>
              <a:t>into you project?</a:t>
            </a:r>
          </a:p>
          <a:p>
            <a:pPr marL="171450" indent="-171450" eaLnBrk="1" fontAlgn="auto" hangingPunct="1">
              <a:lnSpc>
                <a:spcPct val="100000"/>
              </a:lnSpc>
              <a:spcBef>
                <a:spcPts val="0"/>
              </a:spcBef>
              <a:spcAft>
                <a:spcPts val="0"/>
              </a:spcAft>
              <a:buFont typeface="Arial" panose="020B0604020202020204" pitchFamily="34" charset="0"/>
              <a:buChar char="•"/>
              <a:defRPr/>
            </a:pPr>
            <a:r>
              <a:rPr lang="en-US" dirty="0"/>
              <a:t>Do you have an </a:t>
            </a:r>
            <a:r>
              <a:rPr lang="en-US" b="1" dirty="0"/>
              <a:t>intended audience</a:t>
            </a:r>
            <a:r>
              <a:rPr lang="en-US" dirty="0"/>
              <a:t>? Who will you collaborate with to reach this </a:t>
            </a:r>
            <a:r>
              <a:rPr lang="en-US" b="1" dirty="0"/>
              <a:t>community</a:t>
            </a:r>
            <a:r>
              <a:rPr lang="en-US" dirty="0"/>
              <a:t>?</a:t>
            </a:r>
          </a:p>
          <a:p>
            <a:pPr>
              <a:defRPr/>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A51D6561-B914-147F-A1E5-8C193C5D22EC}"/>
              </a:ext>
            </a:extLst>
          </p:cNvPr>
          <p:cNvSpPr>
            <a:spLocks noGrp="1" noRot="1" noChangeAspect="1" noTextEdit="1"/>
          </p:cNvSpPr>
          <p:nvPr>
            <p:ph type="sldImg"/>
          </p:nvPr>
        </p:nvSpPr>
        <p:spPr>
          <a:xfrm>
            <a:off x="381000" y="685800"/>
            <a:ext cx="6096000" cy="3429000"/>
          </a:xfrm>
        </p:spPr>
      </p:sp>
      <p:sp>
        <p:nvSpPr>
          <p:cNvPr id="65538" name="Notes Placeholder 2">
            <a:extLst>
              <a:ext uri="{FF2B5EF4-FFF2-40B4-BE49-F238E27FC236}">
                <a16:creationId xmlns:a16="http://schemas.microsoft.com/office/drawing/2014/main" id="{C181D2CE-A6DD-6885-588E-5294BE3A214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As explained earlier, applicants who are studying a critical need language while abroad in a country in which the language is predominately spoken have the option to be considered for the Critical Need Language Award, for a supplemental award of up of $3,000. This award is competitive and offered to a limited number of students each year. To be considered for the Critical Need Language Award, a brief additional essay is required and can be submitted in the same Gilman application. </a:t>
            </a:r>
          </a:p>
          <a:p>
            <a:endParaRPr lang="en-US" altLang="en-US" dirty="0"/>
          </a:p>
          <a:p>
            <a:r>
              <a:rPr lang="en-US" altLang="en-US" dirty="0"/>
              <a:t>Some key points to keep in mind are:​</a:t>
            </a:r>
          </a:p>
          <a:p>
            <a:pPr>
              <a:buFontTx/>
              <a:buChar char="•"/>
            </a:pPr>
            <a:r>
              <a:rPr lang="en-US" altLang="en-US" dirty="0"/>
              <a:t>Be sure that the language you are studying while abroad is considered a Critical Need Language by the U.S. Department of State. You can see the list of Critical Need Languages at </a:t>
            </a:r>
            <a:r>
              <a:rPr lang="en-US" altLang="en-US" dirty="0" err="1"/>
              <a:t>gilmanscholarship.org</a:t>
            </a:r>
            <a:r>
              <a:rPr lang="en-US" altLang="en-US" dirty="0"/>
              <a:t>. Any other language study is not eligible for the Critical Need Language Award.​</a:t>
            </a:r>
          </a:p>
          <a:p>
            <a:pPr>
              <a:buFontTx/>
              <a:buChar char="•"/>
            </a:pPr>
            <a:r>
              <a:rPr lang="en-US" altLang="en-US" dirty="0"/>
              <a:t>Be sure that you are studying the Critical Need Language in a country where it is predominately spoken. ​</a:t>
            </a:r>
          </a:p>
          <a:p>
            <a:pPr>
              <a:buFontTx/>
              <a:buChar char="•"/>
            </a:pPr>
            <a:r>
              <a:rPr lang="en-US" altLang="en-US" dirty="0"/>
              <a:t>Explain the level of intensity of your critical need language study while abroad, how studying this language will further your academic and career goals, what your motivations are for learning or improving your language proficiency, and how you intend to improve your language skills while studying abroad. </a:t>
            </a:r>
          </a:p>
          <a:p>
            <a:pPr>
              <a:buFontTx/>
              <a:buChar char="•"/>
            </a:pPr>
            <a:endParaRPr lang="en-US" altLang="en-US" dirty="0"/>
          </a:p>
          <a:p>
            <a:r>
              <a:rPr lang="en-US" altLang="en-US" dirty="0"/>
              <a:t>This essay has a maximum of 2,000 characters.</a:t>
            </a:r>
          </a:p>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78313219-71DE-3333-CA3B-5391593D0165}"/>
              </a:ext>
            </a:extLst>
          </p:cNvPr>
          <p:cNvSpPr>
            <a:spLocks noGrp="1" noRot="1" noChangeAspect="1" noTextEdit="1"/>
          </p:cNvSpPr>
          <p:nvPr>
            <p:ph type="sldImg"/>
          </p:nvPr>
        </p:nvSpPr>
        <p:spPr>
          <a:xfrm>
            <a:off x="381000" y="685800"/>
            <a:ext cx="6096000" cy="3429000"/>
          </a:xfrm>
        </p:spPr>
      </p:sp>
      <p:sp>
        <p:nvSpPr>
          <p:cNvPr id="29698" name="Notes Placeholder 2">
            <a:extLst>
              <a:ext uri="{FF2B5EF4-FFF2-40B4-BE49-F238E27FC236}">
                <a16:creationId xmlns:a16="http://schemas.microsoft.com/office/drawing/2014/main" id="{E2600B3B-D456-EFC6-5977-CDBE6483CBF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Gilman Scholarship is sponsored by the Bureau of Educational &amp; Cultural Affairs, or ECA, in the U.S. Department of State.</a:t>
            </a:r>
          </a:p>
          <a:p>
            <a:endParaRPr lang="en-US" altLang="en-US" dirty="0"/>
          </a:p>
          <a:p>
            <a:r>
              <a:rPr lang="en-US" altLang="en-US" dirty="0"/>
              <a:t>ECA leads a wide range of academic, professional, and cultural exchanges with the goal of increasing mutual understanding and respect between the people of the United States and the people of other countries. </a:t>
            </a:r>
          </a:p>
          <a:p>
            <a:r>
              <a:rPr lang="en-US" altLang="en-US" dirty="0"/>
              <a:t> </a:t>
            </a:r>
          </a:p>
          <a:p>
            <a:r>
              <a:rPr lang="en-US" altLang="en-US" dirty="0"/>
              <a:t>And the Gilman Scholarship Program is just one of the many programs sponsored by the ECA, and Gilman Scholars become a part of a network of approximately 40,000 people who participate in ECA programs every year. </a:t>
            </a:r>
          </a:p>
          <a:p>
            <a:r>
              <a:rPr lang="en-US" altLang="en-US" dirty="0"/>
              <a:t> </a:t>
            </a:r>
          </a:p>
          <a:p>
            <a:r>
              <a:rPr lang="en-US" altLang="en-US" dirty="0"/>
              <a:t>Gilman is within the Office of U.S.A. Study Abroad, which is committed to shaping and sustaining a more peaceful, prosperous and just world by increasing and diversifying participation in study abroad. Please visit their websites for more information.</a:t>
            </a:r>
          </a:p>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1F39E69F-B389-2123-9450-18FD823331BF}"/>
              </a:ext>
            </a:extLst>
          </p:cNvPr>
          <p:cNvSpPr>
            <a:spLocks noGrp="1" noRot="1" noChangeAspect="1" noTextEdit="1"/>
          </p:cNvSpPr>
          <p:nvPr>
            <p:ph type="sldImg"/>
          </p:nvPr>
        </p:nvSpPr>
        <p:spPr>
          <a:xfrm>
            <a:off x="381000" y="685800"/>
            <a:ext cx="6096000" cy="3429000"/>
          </a:xfrm>
        </p:spPr>
      </p:sp>
      <p:sp>
        <p:nvSpPr>
          <p:cNvPr id="36867" name="Notes Placeholder 2">
            <a:extLst>
              <a:ext uri="{FF2B5EF4-FFF2-40B4-BE49-F238E27FC236}">
                <a16:creationId xmlns:a16="http://schemas.microsoft.com/office/drawing/2014/main" id="{213C0283-A97D-D9D4-4764-605630AF257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Helvetica Neue"/>
              </a:rPr>
              <a:t>The STEM Supplemental Award essay is optional for students that will be conducting STEM research while abroad. </a:t>
            </a:r>
            <a:r>
              <a:rPr lang="en-US" dirty="0">
                <a:latin typeface="Helvetica Neue"/>
              </a:rPr>
              <a:t>In 1,000 characters or less, applicants will be asked to summarize their STEM-related research component and how this will contribute to future academic and/or career goals. A successful applicant should demonstrate a strong motivation to their STEM field(s).</a:t>
            </a:r>
          </a:p>
        </p:txBody>
      </p:sp>
    </p:spTree>
    <p:extLst>
      <p:ext uri="{BB962C8B-B14F-4D97-AF65-F5344CB8AC3E}">
        <p14:creationId xmlns:p14="http://schemas.microsoft.com/office/powerpoint/2010/main" val="697307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D0D9FB26-8B2E-A4EF-D3EF-8F2DFC06B976}"/>
              </a:ext>
            </a:extLst>
          </p:cNvPr>
          <p:cNvSpPr>
            <a:spLocks noGrp="1" noRot="1" noChangeAspect="1" noTextEdi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FBC4AAB-8360-B4AC-3026-C71547F8C8E7}"/>
              </a:ext>
            </a:extLst>
          </p:cNvPr>
          <p:cNvSpPr>
            <a:spLocks noGrp="1"/>
          </p:cNvSpPr>
          <p:nvPr>
            <p:ph type="body" idx="1"/>
          </p:nvPr>
        </p:nvSpPr>
        <p:spPr/>
        <p:txBody>
          <a:bodyPr/>
          <a:lstStyle/>
          <a:p>
            <a:pPr>
              <a:defRPr/>
            </a:pPr>
            <a:r>
              <a:rPr lang="en-US" sz="1200" dirty="0"/>
              <a:t>Students are selected to receive a Gilman Scholarship based on the following selection criteria:</a:t>
            </a:r>
          </a:p>
          <a:p>
            <a:pPr>
              <a:defRPr/>
            </a:pPr>
            <a:endParaRPr lang="en-US" sz="1200" dirty="0"/>
          </a:p>
          <a:p>
            <a:pPr>
              <a:defRPr/>
            </a:pPr>
            <a:r>
              <a:rPr lang="en-US" sz="1200" b="1" dirty="0">
                <a:sym typeface="Helvetica Neue" charset="0"/>
              </a:rPr>
              <a:t>Impact of program &amp; destination on student’s academic &amp; career trajectory: </a:t>
            </a:r>
            <a:endParaRPr lang="en-US" sz="1200" dirty="0">
              <a:sym typeface="Helvetica Neue" charset="0"/>
            </a:endParaRPr>
          </a:p>
          <a:p>
            <a:pPr>
              <a:defRPr/>
            </a:pPr>
            <a:r>
              <a:rPr lang="en-US" sz="1200" b="1" dirty="0">
                <a:solidFill>
                  <a:schemeClr val="tx1"/>
                </a:solidFill>
                <a:sym typeface="Helvetica Neue" charset="0"/>
              </a:rPr>
              <a:t>Community</a:t>
            </a:r>
            <a:r>
              <a:rPr lang="en-US" sz="1200" b="1" dirty="0">
                <a:sym typeface="Helvetica Neue" charset="0"/>
              </a:rPr>
              <a:t> Impact Abroad &amp; Upon Student’s Return Home</a:t>
            </a:r>
          </a:p>
          <a:p>
            <a:pPr>
              <a:defRPr/>
            </a:pPr>
            <a:r>
              <a:rPr lang="en-US" sz="1200" b="1" dirty="0">
                <a:solidFill>
                  <a:schemeClr val="tx1"/>
                </a:solidFill>
                <a:latin typeface="+mn-lt"/>
                <a:ea typeface="+mn-ea"/>
                <a:cs typeface="+mn-cs"/>
                <a:sym typeface="Helvetica Neue" charset="0"/>
              </a:rPr>
              <a:t>Academic Preparedness</a:t>
            </a:r>
            <a:endParaRPr lang="en-US" sz="1200" dirty="0">
              <a:solidFill>
                <a:schemeClr val="tx1"/>
              </a:solidFill>
              <a:latin typeface="+mn-lt"/>
              <a:ea typeface="+mn-ea"/>
              <a:cs typeface="+mn-cs"/>
              <a:sym typeface="Helvetica Neue" charset="0"/>
            </a:endParaRPr>
          </a:p>
          <a:p>
            <a:pPr eaLnBrk="1" hangingPunct="1">
              <a:spcBef>
                <a:spcPts val="0"/>
              </a:spcBef>
              <a:spcAft>
                <a:spcPts val="0"/>
              </a:spcAft>
              <a:defRPr/>
            </a:pPr>
            <a:r>
              <a:rPr lang="en-US" sz="1200" b="1" dirty="0">
                <a:sym typeface="Helvetica Neue" charset="0"/>
              </a:rPr>
              <a:t>Diversity of Background &amp; Experience</a:t>
            </a:r>
          </a:p>
          <a:p>
            <a:pPr>
              <a:defRPr/>
            </a:pPr>
            <a:r>
              <a:rPr lang="en-US" sz="1200" b="1" cap="small" dirty="0">
                <a:solidFill>
                  <a:schemeClr val="tx1"/>
                </a:solidFill>
                <a:latin typeface="+mn-lt"/>
                <a:ea typeface="+mn-ea"/>
                <a:cs typeface="+mn-cs"/>
                <a:sym typeface="Helvetica Neue" charset="0"/>
              </a:rPr>
              <a:t>And for students applying for the critical need language award, their commitment to proficiency in the critical need language.</a:t>
            </a:r>
          </a:p>
          <a:p>
            <a:pPr>
              <a:defRPr/>
            </a:pPr>
            <a:r>
              <a:rPr lang="en-US" sz="1200" b="1" cap="small" dirty="0">
                <a:solidFill>
                  <a:schemeClr val="tx1"/>
                </a:solidFill>
                <a:latin typeface="+mn-lt"/>
                <a:ea typeface="+mn-ea"/>
                <a:cs typeface="+mn-cs"/>
                <a:sym typeface="Helvetica Neue" charset="0"/>
              </a:rPr>
              <a:t>And for students applying for the stem award, their commitment to a stem field. </a:t>
            </a:r>
          </a:p>
          <a:p>
            <a:pPr>
              <a:defRPr/>
            </a:pPr>
            <a:endParaRPr lang="en-US" sz="1200" b="1" cap="small" dirty="0">
              <a:solidFill>
                <a:schemeClr val="tx1"/>
              </a:solidFill>
              <a:latin typeface="+mn-lt"/>
              <a:ea typeface="+mn-ea"/>
              <a:cs typeface="+mn-cs"/>
              <a:sym typeface="Helvetica Neue" charset="0"/>
            </a:endParaRPr>
          </a:p>
          <a:p>
            <a:pPr>
              <a:defRPr/>
            </a:pPr>
            <a:endParaRPr lang="en-US" sz="1200" b="1" cap="small" dirty="0">
              <a:solidFill>
                <a:schemeClr val="tx1"/>
              </a:solidFill>
              <a:latin typeface="+mn-lt"/>
              <a:ea typeface="+mn-ea"/>
              <a:cs typeface="+mn-cs"/>
              <a:sym typeface="Helvetica Neue" charset="0"/>
            </a:endParaRPr>
          </a:p>
          <a:p>
            <a:pPr>
              <a:defRPr/>
            </a:pPr>
            <a:r>
              <a:rPr lang="en-US" sz="1200" dirty="0">
                <a:sym typeface="Helvetica Neue" charset="0"/>
              </a:rPr>
              <a:t>You can read more about the selection criteria on the Gilman website.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2FFFCEE7-AC3A-9D9B-CDAB-1AB67918ECEF}"/>
              </a:ext>
            </a:extLst>
          </p:cNvPr>
          <p:cNvSpPr>
            <a:spLocks noGrp="1" noRot="1" noChangeAspect="1" noTextEdit="1"/>
          </p:cNvSpPr>
          <p:nvPr>
            <p:ph type="sldImg"/>
          </p:nvPr>
        </p:nvSpPr>
        <p:spPr>
          <a:xfrm>
            <a:off x="381000" y="685800"/>
            <a:ext cx="6096000" cy="3429000"/>
          </a:xfrm>
        </p:spPr>
      </p:sp>
      <p:sp>
        <p:nvSpPr>
          <p:cNvPr id="69634" name="Notes Placeholder 2">
            <a:extLst>
              <a:ext uri="{FF2B5EF4-FFF2-40B4-BE49-F238E27FC236}">
                <a16:creationId xmlns:a16="http://schemas.microsoft.com/office/drawing/2014/main" id="{E4F52CE1-DB92-3C6C-9D39-9AA3C9EA321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3CB023F8-3793-EAB1-23B1-AABB4B2D35E8}"/>
              </a:ext>
            </a:extLst>
          </p:cNvPr>
          <p:cNvSpPr>
            <a:spLocks noGrp="1" noRot="1" noChangeAspect="1" noTextEdit="1"/>
          </p:cNvSpPr>
          <p:nvPr>
            <p:ph type="sldImg"/>
          </p:nvPr>
        </p:nvSpPr>
        <p:spPr>
          <a:xfrm>
            <a:off x="381000" y="685800"/>
            <a:ext cx="6096000" cy="3429000"/>
          </a:xfrm>
        </p:spPr>
      </p:sp>
      <p:sp>
        <p:nvSpPr>
          <p:cNvPr id="71682" name="Notes Placeholder 2">
            <a:extLst>
              <a:ext uri="{FF2B5EF4-FFF2-40B4-BE49-F238E27FC236}">
                <a16:creationId xmlns:a16="http://schemas.microsoft.com/office/drawing/2014/main" id="{6F8FF4BC-8A37-586C-DEE4-7485EBE1CE9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3925"/>
            <a:r>
              <a:rPr lang="en-US" altLang="en-US" dirty="0"/>
              <a:t>There are two deadlines to keep in mind:  the applicant deadline (which is the deadline for students to have submitted their application) and the advisor deadline (which is the deadline for both advisors to have completed their certifications of the student’s application).    </a:t>
            </a:r>
          </a:p>
          <a:p>
            <a:pPr defTabSz="923925"/>
            <a:endParaRPr lang="en-US" altLang="en-US" dirty="0"/>
          </a:p>
          <a:p>
            <a:pPr defTabSz="923925"/>
            <a:r>
              <a:rPr lang="en-US" altLang="en-US" dirty="0"/>
              <a:t>The October 2023 Deadline cycle may encompass programs beginning December 2023 – October 2024. This application opens in mid-August and the student deadline is Thursday October 5th, 2023, at 11:59pm Pacific Time. The Advisor certification deadline is October 12th. Advisors cannot certify your application until you have submitted your application by the 5th</a:t>
            </a:r>
          </a:p>
          <a:p>
            <a:pPr defTabSz="923925"/>
            <a:endParaRPr lang="en-US" altLang="en-US" dirty="0"/>
          </a:p>
          <a:p>
            <a:pPr defTabSz="923925"/>
            <a:r>
              <a:rPr lang="en-US" altLang="en-US" b="1" dirty="0"/>
              <a:t>Please note again that the deadlines are at 11:59pm Pacific Time.</a:t>
            </a:r>
            <a:endParaRPr lang="en-US" altLang="en-US" dirty="0"/>
          </a:p>
          <a:p>
            <a:pPr defTabSz="923925"/>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157D7133-DFB9-7864-3E0C-E7D5B614733F}"/>
              </a:ext>
            </a:extLst>
          </p:cNvPr>
          <p:cNvSpPr>
            <a:spLocks noGrp="1" noRot="1" noChangeAspect="1" noTextEdit="1"/>
          </p:cNvSpPr>
          <p:nvPr>
            <p:ph type="sldImg"/>
          </p:nvPr>
        </p:nvSpPr>
        <p:spPr>
          <a:xfrm>
            <a:off x="381000" y="685800"/>
            <a:ext cx="6096000" cy="3429000"/>
          </a:xfrm>
        </p:spPr>
      </p:sp>
      <p:sp>
        <p:nvSpPr>
          <p:cNvPr id="74754" name="Notes Placeholder 2">
            <a:extLst>
              <a:ext uri="{FF2B5EF4-FFF2-40B4-BE49-F238E27FC236}">
                <a16:creationId xmlns:a16="http://schemas.microsoft.com/office/drawing/2014/main" id="{137A2412-F82A-AB20-A1A5-5F5E1E37CE0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So, you’ve decided you want to study or intern abroad, you’ve determined you’re eligible for the Gilman Scholarship, but you know that it’s competitive. You might wonder what makes a strong application? – </a:t>
            </a:r>
          </a:p>
          <a:p>
            <a:r>
              <a:rPr lang="en-US" altLang="en-US" dirty="0"/>
              <a:t> </a:t>
            </a:r>
          </a:p>
          <a:p>
            <a:r>
              <a:rPr lang="en-US" altLang="en-US" dirty="0"/>
              <a:t>The best tip is to begin planning early. You will need to coordinate a lot of information related to your program abroad, your academics at home, your financial and logistical resources, as well as spend time working on your essays and actually completing the application. You also have to get a hold of your transcript, which often takes a few days.</a:t>
            </a:r>
          </a:p>
          <a:p>
            <a:r>
              <a:rPr lang="en-US" altLang="en-US" dirty="0"/>
              <a:t> </a:t>
            </a:r>
          </a:p>
          <a:p>
            <a:r>
              <a:rPr lang="en-US" altLang="en-US" dirty="0"/>
              <a:t>A survey of previous applicants indicated that it takes an average of five to ten hours to complete the Gilman Scholarship application, so if you begin planning early you will be sure to have a quality application in way before the last minute.</a:t>
            </a:r>
          </a:p>
          <a:p>
            <a:r>
              <a:rPr lang="en-US" altLang="en-US" dirty="0"/>
              <a:t> </a:t>
            </a:r>
          </a:p>
          <a:p>
            <a:r>
              <a:rPr lang="en-US" altLang="en-US" dirty="0"/>
              <a:t>Talk with your advisors. This goes hand in hand with planning early. Talking with your advisors will ensure that you always have up to date information about your program, and that your advisors always have up to date information about your Gilman Application. </a:t>
            </a:r>
          </a:p>
          <a:p>
            <a:r>
              <a:rPr lang="en-US" altLang="en-US" dirty="0"/>
              <a:t> </a:t>
            </a:r>
          </a:p>
          <a:p>
            <a:r>
              <a:rPr lang="en-US" altLang="en-US" dirty="0"/>
              <a:t>Spend quality time on your essays. Your essays are the portion of your Gilman Application that you will be able to use to fully present yourself to the Selection Panel. Because you will not meet them in person, and because the Review panel does not make any assumptions about an applicant, you must use your essays as a chance to let the panelists get to know you. </a:t>
            </a:r>
          </a:p>
          <a:p>
            <a:r>
              <a:rPr lang="en-US" altLang="en-US" dirty="0"/>
              <a:t>  </a:t>
            </a:r>
          </a:p>
          <a:p>
            <a:r>
              <a:rPr lang="en-US" altLang="en-US" dirty="0"/>
              <a:t>It’s important to take the opportunity in your essay to really demonstrate who you are and why you want to study/intern abroad, get across your passion and interests. A student who says they just want to go somewhere is not as compelling as a student who talks about the impact of their proposed program.</a:t>
            </a:r>
          </a:p>
          <a:p>
            <a:r>
              <a:rPr lang="en-US" altLang="en-US" dirty="0"/>
              <a:t> </a:t>
            </a:r>
          </a:p>
          <a:p>
            <a:r>
              <a:rPr lang="en-US" altLang="en-US" dirty="0"/>
              <a:t>For all your essays, make sure that you fully answer the prompts, and that you invest time in writing drafts, editing, and having others proofread your essays. You wouldn’t believe how many students we have every year that write “study aboard” instead of “study abroad.”  The extra steps to proofread and make corrections ensures that your essays are easy to read and the reviewers are able to get to know you.  </a:t>
            </a:r>
          </a:p>
          <a:p>
            <a:endParaRPr lang="en-US" altLang="en-US" dirty="0"/>
          </a:p>
          <a:p>
            <a:r>
              <a:rPr lang="en-US" altLang="en-US" dirty="0"/>
              <a:t>Before you submit your application, you have the opportunity to review your application before you finally submit it. Take the time to check for accuracy regarding all information you’ve inputted. Putting the wrong information may cause your application to not meet eligibility requirements and therefore put you out of scholarship consideration.</a:t>
            </a:r>
          </a:p>
          <a:p>
            <a:endParaRPr lang="en-US" altLang="en-US" dirty="0"/>
          </a:p>
          <a:p>
            <a:r>
              <a:rPr lang="en-US" altLang="en-US" dirty="0"/>
              <a:t>These are all simple steps and works best when you start the process as early as possible, not waiting until the last minute to complete and submit!  Every cycle we have students who have questions the night of the application deadline.  Please know that we are not available at 10pm to answer last minute questions so make sure you take care of any issues before that time.</a:t>
            </a:r>
          </a:p>
          <a:p>
            <a:r>
              <a:rPr lang="en-US" altLang="en-US" dirty="0"/>
              <a:t> </a:t>
            </a:r>
          </a:p>
          <a:p>
            <a:r>
              <a:rPr lang="en-US" altLang="en-US" dirty="0"/>
              <a:t>And finally, make sure that you stay updated with us and Gilman through social media, emails, phone, and other communication lines.</a:t>
            </a:r>
          </a:p>
          <a:p>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00E4D2B5-6E75-9624-4200-480D070C2AC1}"/>
              </a:ext>
            </a:extLst>
          </p:cNvPr>
          <p:cNvSpPr>
            <a:spLocks noGrp="1" noRot="1" noChangeAspect="1" noTextEdit="1"/>
          </p:cNvSpPr>
          <p:nvPr>
            <p:ph type="sldImg"/>
          </p:nvPr>
        </p:nvSpPr>
        <p:spPr>
          <a:xfrm>
            <a:off x="381000" y="685800"/>
            <a:ext cx="6096000" cy="3429000"/>
          </a:xfrm>
        </p:spPr>
      </p:sp>
      <p:sp>
        <p:nvSpPr>
          <p:cNvPr id="76802" name="Notes Placeholder 2">
            <a:extLst>
              <a:ext uri="{FF2B5EF4-FFF2-40B4-BE49-F238E27FC236}">
                <a16:creationId xmlns:a16="http://schemas.microsoft.com/office/drawing/2014/main" id="{68B9E646-1F8F-24C9-C580-127D50C964B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So, you’ve decided you want to study or intern abroad, you’ve determined you’re eligible for the Gilman Scholarship, but you know that it’s competitive. You might wonder what makes a strong application? – </a:t>
            </a:r>
          </a:p>
          <a:p>
            <a:r>
              <a:rPr lang="en-US" altLang="en-US" dirty="0"/>
              <a:t> </a:t>
            </a:r>
          </a:p>
          <a:p>
            <a:r>
              <a:rPr lang="en-US" altLang="en-US" dirty="0"/>
              <a:t>The best tip is to begin planning early. You will need to coordinate a lot of information related to your program abroad, your academics at home, your financial and logistical resources, as well as spend time working on your essays and actually completing the application. You also have to get a hold of your transcript, which often takes a few days.</a:t>
            </a:r>
          </a:p>
          <a:p>
            <a:r>
              <a:rPr lang="en-US" altLang="en-US" dirty="0"/>
              <a:t> </a:t>
            </a:r>
          </a:p>
          <a:p>
            <a:r>
              <a:rPr lang="en-US" altLang="en-US" dirty="0"/>
              <a:t>A survey of previous applicants indicated that it takes an average of five to ten hours to complete the Gilman Scholarship application, so if you begin planning early you will be sure to have a quality application in way before the last minute.</a:t>
            </a:r>
          </a:p>
          <a:p>
            <a:r>
              <a:rPr lang="en-US" altLang="en-US" dirty="0"/>
              <a:t> </a:t>
            </a:r>
          </a:p>
          <a:p>
            <a:r>
              <a:rPr lang="en-US" altLang="en-US" dirty="0"/>
              <a:t>Talk with your advisors. This goes hand in hand with planning early. Talking with your advisors will ensure that you always have up to date information about your program, and that your advisors always have up to date information about your Gilman Application. </a:t>
            </a:r>
          </a:p>
          <a:p>
            <a:r>
              <a:rPr lang="en-US" altLang="en-US" dirty="0"/>
              <a:t> </a:t>
            </a:r>
          </a:p>
          <a:p>
            <a:r>
              <a:rPr lang="en-US" altLang="en-US" dirty="0"/>
              <a:t>Spend quality time on your essays. Your essays are the portion of your Gilman Application that you will be able to use to fully present yourself to the Selection Panel. Because you will not meet them in person, and because the Review panel does not make any assumptions about an applicant, you must use your essays as a chance to let the panelists get to know you. </a:t>
            </a:r>
          </a:p>
          <a:p>
            <a:r>
              <a:rPr lang="en-US" altLang="en-US" dirty="0"/>
              <a:t>  </a:t>
            </a:r>
          </a:p>
          <a:p>
            <a:r>
              <a:rPr lang="en-US" altLang="en-US" dirty="0"/>
              <a:t>It’s important to take the opportunity in your essay to really demonstrate who you are and why you want to study/intern abroad, get across your passion and interests. A student who says they just want to go somewhere is not as compelling as a student who talks about the impact of their proposed program.</a:t>
            </a:r>
          </a:p>
          <a:p>
            <a:r>
              <a:rPr lang="en-US" altLang="en-US" dirty="0"/>
              <a:t> </a:t>
            </a:r>
          </a:p>
          <a:p>
            <a:r>
              <a:rPr lang="en-US" altLang="en-US" dirty="0"/>
              <a:t>For all your essays, make sure that you fully answer the prompts, and that you invest time in writing drafts, editing, and having others proofread your essays. You wouldn’t believe how many students we have every year that write “study aboard” instead of “study abroad.”  The extra steps to proofread and make corrections ensures that your essays are easy to read and the reviewers are able to get to know you.  </a:t>
            </a:r>
          </a:p>
          <a:p>
            <a:endParaRPr lang="en-US" altLang="en-US" dirty="0"/>
          </a:p>
          <a:p>
            <a:r>
              <a:rPr lang="en-US" altLang="en-US" dirty="0"/>
              <a:t>Before you submit your application, you have the opportunity to review your application before you finally submit it. Take the time to check for accuracy regarding all information you’ve inputted. Putting the wrong information may cause your application to not meet eligibility requirements and therefore put you out of scholarship consideration.</a:t>
            </a:r>
          </a:p>
          <a:p>
            <a:endParaRPr lang="en-US" altLang="en-US" dirty="0"/>
          </a:p>
          <a:p>
            <a:r>
              <a:rPr lang="en-US" altLang="en-US" dirty="0"/>
              <a:t>These are all simple steps and works best when you start the process as early as possible, not waiting until the last minute to complete and submit!  Every cycle we have students who have questions the night of the application deadline.  Please know that we are not available at 10pm to answer last minute questions so make sure you take care of any issues before that time.</a:t>
            </a:r>
          </a:p>
          <a:p>
            <a:r>
              <a:rPr lang="en-US" altLang="en-US" dirty="0"/>
              <a:t> </a:t>
            </a:r>
          </a:p>
          <a:p>
            <a:r>
              <a:rPr lang="en-US" altLang="en-US" dirty="0"/>
              <a:t>And finally, make sure that you stay updated with us and Gilman through social media, emails, phone, and other communication lines.</a:t>
            </a:r>
          </a:p>
          <a:p>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62255BCC-1683-8891-0BDC-1C2CCD8E3BF5}"/>
              </a:ext>
            </a:extLst>
          </p:cNvPr>
          <p:cNvSpPr>
            <a:spLocks noGrp="1" noRot="1" noChangeAspect="1" noTextEdit="1"/>
          </p:cNvSpPr>
          <p:nvPr>
            <p:ph type="sldImg"/>
          </p:nvPr>
        </p:nvSpPr>
        <p:spPr>
          <a:xfrm>
            <a:off x="381000" y="685800"/>
            <a:ext cx="6096000" cy="3429000"/>
          </a:xfrm>
        </p:spPr>
      </p:sp>
      <p:sp>
        <p:nvSpPr>
          <p:cNvPr id="78850" name="Notes Placeholder 2">
            <a:extLst>
              <a:ext uri="{FF2B5EF4-FFF2-40B4-BE49-F238E27FC236}">
                <a16:creationId xmlns:a16="http://schemas.microsoft.com/office/drawing/2014/main" id="{3C30F196-9968-9857-99DC-FF218CEB856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There are lots of ways to stay connected to the Gilman Program for program updates and information.  The Gilman YouTube channel has videos from previous recipients, as well as instructional videos on things such as uploading transcripts and navigating the application site.  </a:t>
            </a:r>
          </a:p>
          <a:p>
            <a:endParaRPr lang="en-US" altLang="en-US" dirty="0"/>
          </a:p>
          <a:p>
            <a:r>
              <a:rPr lang="en-US" altLang="en-US" dirty="0"/>
              <a:t>Or simply search #</a:t>
            </a:r>
            <a:r>
              <a:rPr lang="en-US" altLang="en-US" dirty="0" err="1"/>
              <a:t>gilmanscholarship</a:t>
            </a:r>
            <a:r>
              <a:rPr lang="en-US" altLang="en-US" dirty="0"/>
              <a:t> to see more!</a:t>
            </a:r>
          </a:p>
          <a:p>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94F4B333-8480-4D31-BA71-D2946AD9BA3E}"/>
              </a:ext>
            </a:extLst>
          </p:cNvPr>
          <p:cNvSpPr>
            <a:spLocks noGrp="1" noRot="1" noChangeAspect="1" noTextEdit="1"/>
          </p:cNvSpPr>
          <p:nvPr>
            <p:ph type="sldImg"/>
          </p:nvPr>
        </p:nvSpPr>
        <p:spPr>
          <a:xfrm>
            <a:off x="381000" y="685800"/>
            <a:ext cx="6096000" cy="3429000"/>
          </a:xfrm>
        </p:spPr>
      </p:sp>
      <p:sp>
        <p:nvSpPr>
          <p:cNvPr id="80898" name="Notes Placeholder 2">
            <a:extLst>
              <a:ext uri="{FF2B5EF4-FFF2-40B4-BE49-F238E27FC236}">
                <a16:creationId xmlns:a16="http://schemas.microsoft.com/office/drawing/2014/main" id="{A3C46DE6-E70E-BCBE-1FF2-0652A12B821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3925"/>
            <a:r>
              <a:rPr lang="en-US" altLang="en-US" dirty="0"/>
              <a:t>There are also many other resources available to you as you search for study or internship abroad scholarships. </a:t>
            </a:r>
          </a:p>
          <a:p>
            <a:pPr defTabSz="923925"/>
            <a:endParaRPr lang="en-US" altLang="en-US" dirty="0"/>
          </a:p>
          <a:p>
            <a:pPr defTabSz="923925"/>
            <a:r>
              <a:rPr lang="en-US" altLang="en-US" dirty="0"/>
              <a:t>There are resources available on the Gilman website as well as </a:t>
            </a:r>
            <a:r>
              <a:rPr lang="en-US" altLang="en-US" dirty="0" err="1"/>
              <a:t>www.studyabroad.state.gov</a:t>
            </a:r>
            <a:r>
              <a:rPr lang="en-US" altLang="en-US" dirty="0"/>
              <a:t>, which is an online searchable database of various study abroad scholarships. The USA Study Abroad Office website also has resources for additional opportunities including the Critical Language Scholarship, the Boren Award for International Study, Project GO, the Fulbright U.S. Student Program, and many others. </a:t>
            </a:r>
          </a:p>
          <a:p>
            <a:pPr defTabSz="923925"/>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a:extLst>
              <a:ext uri="{FF2B5EF4-FFF2-40B4-BE49-F238E27FC236}">
                <a16:creationId xmlns:a16="http://schemas.microsoft.com/office/drawing/2014/main" id="{75777773-A4A4-2ABE-ED26-2231D1BE7CD3}"/>
              </a:ext>
            </a:extLst>
          </p:cNvPr>
          <p:cNvSpPr>
            <a:spLocks noGrp="1" noRot="1" noChangeAspect="1" noTextEdit="1"/>
          </p:cNvSpPr>
          <p:nvPr>
            <p:ph type="sldImg"/>
          </p:nvPr>
        </p:nvSpPr>
        <p:spPr>
          <a:xfrm>
            <a:off x="381000" y="685800"/>
            <a:ext cx="6096000" cy="3429000"/>
          </a:xfrm>
        </p:spPr>
      </p:sp>
      <p:sp>
        <p:nvSpPr>
          <p:cNvPr id="82946" name="Notes Placeholder 2">
            <a:extLst>
              <a:ext uri="{FF2B5EF4-FFF2-40B4-BE49-F238E27FC236}">
                <a16:creationId xmlns:a16="http://schemas.microsoft.com/office/drawing/2014/main" id="{CBC1776D-0B30-BC47-3FB7-D1562453ADE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You can view the Gilman digital flyers here and keep them to learn more about the Gilman Program. </a:t>
            </a:r>
          </a:p>
          <a:p>
            <a:endParaRPr lang="en-US" altLang="en-US" dirty="0"/>
          </a:p>
          <a:p>
            <a:r>
              <a:rPr lang="en-US" altLang="en-US" dirty="0"/>
              <a:t>If you can’t use QR codes, copy and paste the following links into your browser:</a:t>
            </a:r>
          </a:p>
          <a:p>
            <a:endParaRPr lang="en-US" altLang="en-US" dirty="0"/>
          </a:p>
          <a:p>
            <a:r>
              <a:rPr lang="en-US" altLang="en-US" dirty="0"/>
              <a:t>Gilman One-Pager: https://</a:t>
            </a:r>
            <a:r>
              <a:rPr lang="en-US" altLang="en-US" dirty="0" err="1"/>
              <a:t>www.gilmanscholarship.org</a:t>
            </a:r>
            <a:r>
              <a:rPr lang="en-US" altLang="en-US" dirty="0"/>
              <a:t>/wp-content/uploads/2023/08/Gilman_TwoPager_August-2023_New-.pdf</a:t>
            </a:r>
          </a:p>
          <a:p>
            <a:r>
              <a:rPr lang="en-US" altLang="en-US" dirty="0"/>
              <a:t>Gilman-McCain One-Pager: https://</a:t>
            </a:r>
            <a:r>
              <a:rPr lang="en-US" altLang="en-US" dirty="0" err="1"/>
              <a:t>www.gilmanscholarship.org</a:t>
            </a:r>
            <a:r>
              <a:rPr lang="en-US" altLang="en-US" dirty="0"/>
              <a:t>/wp-content/uploads/2023/08/GilmanMcCain_OnePager_no-dates_August-2023.pdf</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a:extLst>
              <a:ext uri="{FF2B5EF4-FFF2-40B4-BE49-F238E27FC236}">
                <a16:creationId xmlns:a16="http://schemas.microsoft.com/office/drawing/2014/main" id="{A497587C-7A45-009B-A1C6-6AB7577C80EE}"/>
              </a:ext>
            </a:extLst>
          </p:cNvPr>
          <p:cNvSpPr>
            <a:spLocks noGrp="1" noRot="1" noChangeAspect="1" noTextEdit="1"/>
          </p:cNvSpPr>
          <p:nvPr>
            <p:ph type="sldImg"/>
          </p:nvPr>
        </p:nvSpPr>
        <p:spPr>
          <a:xfrm>
            <a:off x="381000" y="685800"/>
            <a:ext cx="6096000" cy="3429000"/>
          </a:xfrm>
        </p:spPr>
      </p:sp>
      <p:sp>
        <p:nvSpPr>
          <p:cNvPr id="84994" name="Notes Placeholder 2">
            <a:extLst>
              <a:ext uri="{FF2B5EF4-FFF2-40B4-BE49-F238E27FC236}">
                <a16:creationId xmlns:a16="http://schemas.microsoft.com/office/drawing/2014/main" id="{669BC7E7-BF0B-05B9-8475-4B3BBE8DB23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If you have any questions, you can reach out to the Gilman Scholarship Program directly. </a:t>
            </a:r>
          </a:p>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002DD1C8-E01A-6CD6-ECA4-5307212AC5EB}"/>
              </a:ext>
            </a:extLst>
          </p:cNvPr>
          <p:cNvSpPr>
            <a:spLocks noGrp="1" noRot="1" noChangeAspect="1" noTextEdit="1"/>
          </p:cNvSpPr>
          <p:nvPr>
            <p:ph type="sldImg"/>
          </p:nvPr>
        </p:nvSpPr>
        <p:spPr>
          <a:xfrm>
            <a:off x="381000" y="685800"/>
            <a:ext cx="6096000" cy="3429000"/>
          </a:xfrm>
        </p:spPr>
      </p:sp>
      <p:sp>
        <p:nvSpPr>
          <p:cNvPr id="31746" name="Notes Placeholder 2">
            <a:extLst>
              <a:ext uri="{FF2B5EF4-FFF2-40B4-BE49-F238E27FC236}">
                <a16:creationId xmlns:a16="http://schemas.microsoft.com/office/drawing/2014/main" id="{FC7A424C-F008-3C76-2CFD-55814EA7895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17000"/>
              </a:lnSpc>
              <a:spcBef>
                <a:spcPct val="0"/>
              </a:spcBef>
              <a:spcAft>
                <a:spcPct val="0"/>
              </a:spcAft>
              <a:buClrTx/>
              <a:buSzTx/>
              <a:buFontTx/>
              <a:buNone/>
              <a:tabLst/>
              <a:defRPr/>
            </a:pPr>
            <a:r>
              <a:rPr lang="en-US" sz="2200"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By supporting U.S. undergraduate students with high financial need, the Gilman Program has been successful in supporting students who have historically been underrepresented in education abroad. </a:t>
            </a:r>
          </a:p>
          <a:p>
            <a:pPr marL="0" marR="0" lvl="0" indent="0" algn="l" defTabSz="457200" rtl="0" eaLnBrk="0" fontAlgn="base" latinLnBrk="0" hangingPunct="0">
              <a:lnSpc>
                <a:spcPct val="117000"/>
              </a:lnSpc>
              <a:spcBef>
                <a:spcPct val="0"/>
              </a:spcBef>
              <a:spcAft>
                <a:spcPct val="0"/>
              </a:spcAft>
              <a:buClrTx/>
              <a:buSzTx/>
              <a:buFontTx/>
              <a:buNone/>
              <a:tabLst/>
              <a:defRPr/>
            </a:pPr>
            <a:endParaRPr lang="en-US" sz="2200"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a:p>
            <a:pPr marL="0" marR="0" lvl="0" indent="0" algn="l" defTabSz="457200" rtl="0" eaLnBrk="0" fontAlgn="base" latinLnBrk="0" hangingPunct="0">
              <a:lnSpc>
                <a:spcPct val="117000"/>
              </a:lnSpc>
              <a:spcBef>
                <a:spcPct val="0"/>
              </a:spcBef>
              <a:spcAft>
                <a:spcPct val="0"/>
              </a:spcAft>
              <a:buClrTx/>
              <a:buSzTx/>
              <a:buFontTx/>
              <a:buNone/>
              <a:tabLst/>
              <a:defRPr/>
            </a:pPr>
            <a:r>
              <a:rPr lang="en-US" sz="2200"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Since the program’s inception in 2001, more than 41,000 bright, ambitious, and diverse American students have received a Gilman Scholarship to study or intern in over 160 countries and hail from more than 1,300 U.S. institutions.</a:t>
            </a:r>
          </a:p>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DAC5DDF7-0B93-A78B-D7CA-6EA12601A95B}"/>
              </a:ext>
            </a:extLst>
          </p:cNvPr>
          <p:cNvSpPr>
            <a:spLocks noGrp="1" noRot="1" noChangeAspect="1" noTextEdit="1"/>
          </p:cNvSpPr>
          <p:nvPr>
            <p:ph type="sldImg"/>
          </p:nvPr>
        </p:nvSpPr>
        <p:spPr>
          <a:xfrm>
            <a:off x="381000" y="685800"/>
            <a:ext cx="6096000" cy="3429000"/>
          </a:xfrm>
        </p:spPr>
      </p:sp>
      <p:sp>
        <p:nvSpPr>
          <p:cNvPr id="33794" name="Notes Placeholder 2">
            <a:extLst>
              <a:ext uri="{FF2B5EF4-FFF2-40B4-BE49-F238E27FC236}">
                <a16:creationId xmlns:a16="http://schemas.microsoft.com/office/drawing/2014/main" id="{9867C294-F08E-1F0E-CDD4-23174BBC76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dirty="0">
                <a:solidFill>
                  <a:schemeClr val="tx1"/>
                </a:solidFill>
              </a:rPr>
              <a:t>For the entire academic year, we will award over 3,000 scholarships including awards for the Gilman-McCain Scholarship and awards associated with our global partnerships – </a:t>
            </a:r>
            <a:r>
              <a:rPr lang="en-US" altLang="en-US" dirty="0">
                <a:latin typeface="WordVisi_MSFontService"/>
              </a:rPr>
              <a:t>the Gilman-Taiwan Scholarship, the Gilman- Germany DAAD Scholarship, the Gilman-FLAD Portugal Scholarship, </a:t>
            </a:r>
            <a:r>
              <a:rPr lang="en-US" altLang="en-US" sz="2400" dirty="0">
                <a:solidFill>
                  <a:schemeClr val="tx1"/>
                </a:solidFill>
              </a:rPr>
              <a:t>the Gilman-Global Wales Scholarship, Gilman-Education New Zealand Scholarship, Gilman-Israel Scholarship, and Gilman-France Scholarship.</a:t>
            </a:r>
          </a:p>
          <a:p>
            <a:endParaRPr lang="en-US" altLang="en-US" dirty="0"/>
          </a:p>
          <a:p>
            <a:r>
              <a:rPr lang="en-US" altLang="en-US" dirty="0"/>
              <a:t>Recipients can </a:t>
            </a:r>
            <a:r>
              <a:rPr lang="en-US" altLang="en-US" b="1" dirty="0"/>
              <a:t>receive up to $5,000</a:t>
            </a:r>
            <a:r>
              <a:rPr lang="en-US" altLang="en-US" dirty="0"/>
              <a:t> to use towards program costs and related expenses, such as tuition and fees, room and board, books, local transportation, health insurance, international airfare. passport and visa costs. (</a:t>
            </a:r>
            <a:r>
              <a:rPr lang="en-US" altLang="en-US" sz="2400" dirty="0">
                <a:solidFill>
                  <a:schemeClr val="tx1"/>
                </a:solidFill>
              </a:rPr>
              <a:t>Personal expenses such as clothing, entertainment, electronics and excursions outside of the program are not eligible.)</a:t>
            </a:r>
            <a:endParaRPr lang="en-US" altLang="en-US" dirty="0"/>
          </a:p>
          <a:p>
            <a:endParaRPr lang="en-US" altLang="en-US" dirty="0"/>
          </a:p>
          <a:p>
            <a:r>
              <a:rPr lang="en-US" altLang="en-US" dirty="0"/>
              <a:t>Award amounts will </a:t>
            </a:r>
            <a:r>
              <a:rPr lang="en-US" altLang="en-US" b="1" dirty="0"/>
              <a:t>vary depending on student need, strength of the application, and program cost.</a:t>
            </a:r>
          </a:p>
          <a:p>
            <a:endParaRPr lang="en-US" altLang="en-US" dirty="0"/>
          </a:p>
          <a:p>
            <a:r>
              <a:rPr lang="en-US" altLang="en-US" dirty="0"/>
              <a:t>Students can apply the scholarship toward a fall, spring, summer, winter, or academic year term program.</a:t>
            </a:r>
          </a:p>
          <a:p>
            <a:endParaRPr lang="en-US" altLang="en-US" dirty="0"/>
          </a:p>
          <a:p>
            <a:r>
              <a:rPr lang="en-US" altLang="en-US" dirty="0"/>
              <a:t>The Gilman Program is often asked by students, “what are the chances of me receiving a scholarship?” Generally </a:t>
            </a:r>
            <a:r>
              <a:rPr lang="en-US" altLang="en-US" b="1" dirty="0"/>
              <a:t>1 in 4 students are awarded a scholarship</a:t>
            </a:r>
            <a:r>
              <a:rPr lang="en-US" altLang="en-US" dirty="0"/>
              <a:t>.  </a:t>
            </a:r>
          </a:p>
          <a:p>
            <a:endParaRPr lang="en-US" altLang="en-US" dirty="0"/>
          </a:p>
          <a:p>
            <a:r>
              <a:rPr lang="en-US" altLang="en-US" dirty="0"/>
              <a:t>If selected for a Gilman Scholarship, recipients will utilize the password protected and secure Gilman Recipient Portal to input all fund distribution information. Recipients of the Gilman Scholarship will never be contacted by phone or email to provide personal bank information.</a:t>
            </a:r>
          </a:p>
          <a:p>
            <a:endParaRPr lang="en-US" altLang="en-US" dirty="0"/>
          </a:p>
          <a:p>
            <a:endParaRPr lang="en-US" altLang="en-US" dirty="0"/>
          </a:p>
        </p:txBody>
      </p:sp>
    </p:spTree>
    <p:extLst>
      <p:ext uri="{BB962C8B-B14F-4D97-AF65-F5344CB8AC3E}">
        <p14:creationId xmlns:p14="http://schemas.microsoft.com/office/powerpoint/2010/main" val="4250790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BD4EDBD1-E451-2F24-E74B-D6B10012E75C}"/>
              </a:ext>
            </a:extLst>
          </p:cNvPr>
          <p:cNvSpPr>
            <a:spLocks noGrp="1" noRot="1" noChangeAspect="1" noTextEdit="1"/>
          </p:cNvSpPr>
          <p:nvPr>
            <p:ph type="sldImg"/>
          </p:nvPr>
        </p:nvSpPr>
        <p:spPr>
          <a:xfrm>
            <a:off x="381000" y="685800"/>
            <a:ext cx="6096000" cy="3429000"/>
          </a:xfrm>
        </p:spPr>
      </p:sp>
      <p:sp>
        <p:nvSpPr>
          <p:cNvPr id="35842" name="Notes Placeholder 2">
            <a:extLst>
              <a:ext uri="{FF2B5EF4-FFF2-40B4-BE49-F238E27FC236}">
                <a16:creationId xmlns:a16="http://schemas.microsoft.com/office/drawing/2014/main" id="{272B803A-DD51-D18F-169A-282FC14F6FD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dirty="0"/>
              <a:t>Applicants who are studying a critical need language in a country in which the language is predominantly spoken</a:t>
            </a:r>
            <a:r>
              <a:rPr lang="en-US" altLang="en-US" sz="2400" b="1" dirty="0"/>
              <a:t> </a:t>
            </a:r>
            <a:r>
              <a:rPr lang="en-US" altLang="en-US" sz="2400" dirty="0"/>
              <a:t>can apply for a supplemental award of up to $3,000 (for a combined total of up to $8,000)</a:t>
            </a:r>
            <a:r>
              <a:rPr lang="en-US" altLang="en-US" sz="2400" b="1" dirty="0"/>
              <a:t>.</a:t>
            </a:r>
            <a:r>
              <a:rPr lang="en-US" altLang="en-US" sz="2400" dirty="0"/>
              <a:t> This Critical Need Language Award (CNLA) </a:t>
            </a:r>
          </a:p>
          <a:p>
            <a:endParaRPr lang="en-US" altLang="en-US" sz="2400" dirty="0"/>
          </a:p>
          <a:p>
            <a:r>
              <a:rPr lang="en-US" altLang="en-US" sz="2400" dirty="0"/>
              <a:t>[Slide has list of current critical languages, but please check website as “</a:t>
            </a:r>
            <a:r>
              <a:rPr lang="en-US" altLang="en-US" sz="2400" i="1" dirty="0">
                <a:solidFill>
                  <a:schemeClr val="tx1"/>
                </a:solidFill>
              </a:rPr>
              <a:t>The number of eligible countries and languages supported by the CNLA are subject to change based on U.S. Department of State </a:t>
            </a:r>
            <a:r>
              <a:rPr lang="en-US" altLang="en-US" sz="2400" i="1" u="sng" dirty="0">
                <a:solidFill>
                  <a:schemeClr val="tx1"/>
                </a:solidFill>
                <a:hlinkClick r:id="rId3"/>
              </a:rPr>
              <a:t>Travel Advisories</a:t>
            </a:r>
            <a:r>
              <a:rPr lang="en-US" altLang="en-US" sz="2400" i="1" dirty="0">
                <a:solidFill>
                  <a:schemeClr val="tx1"/>
                </a:solidFill>
              </a:rPr>
              <a:t> and priorities.]</a:t>
            </a:r>
            <a:endParaRPr lang="en-US" altLang="en-US" sz="2400" dirty="0"/>
          </a:p>
          <a:p>
            <a:endParaRPr lang="en-US" altLang="en-US" sz="2400" dirty="0"/>
          </a:p>
          <a:p>
            <a:r>
              <a:rPr lang="en-US" altLang="en-US" sz="2400" dirty="0"/>
              <a:t>In addition to receiving additional funds for language study, students who win this award and complete their Gilman Scholarship requirements will be offered the opportunity to take the ACTFL Oral Proficiency Interview (OPI). This test and the results will serve as both an evaluation measure of the award and as a credential for the award recipient. </a:t>
            </a:r>
            <a:endParaRPr lang="en-US" altLang="en-US" sz="1600" dirty="0"/>
          </a:p>
          <a:p>
            <a:endParaRPr lang="en-US" altLang="en-US" dirty="0"/>
          </a:p>
          <a:p>
            <a:r>
              <a:rPr lang="en-US" altLang="en-US" i="1" dirty="0"/>
              <a:t>*****The CNLA for Hebrew language is offered through the generous support of our partners at the Embassy of Israel to the United States.</a:t>
            </a:r>
            <a:endParaRPr lang="en-US" altLang="en-US" dirty="0"/>
          </a:p>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002DD1C8-E01A-6CD6-ECA4-5307212AC5EB}"/>
              </a:ext>
            </a:extLst>
          </p:cNvPr>
          <p:cNvSpPr>
            <a:spLocks noGrp="1" noRot="1" noChangeAspect="1" noTextEdit="1"/>
          </p:cNvSpPr>
          <p:nvPr>
            <p:ph type="sldImg"/>
          </p:nvPr>
        </p:nvSpPr>
        <p:spPr>
          <a:xfrm>
            <a:off x="381000" y="685800"/>
            <a:ext cx="6096000" cy="3429000"/>
          </a:xfrm>
        </p:spPr>
      </p:sp>
      <p:sp>
        <p:nvSpPr>
          <p:cNvPr id="31746" name="Notes Placeholder 2">
            <a:extLst>
              <a:ext uri="{FF2B5EF4-FFF2-40B4-BE49-F238E27FC236}">
                <a16:creationId xmlns:a16="http://schemas.microsoft.com/office/drawing/2014/main" id="{FC7A424C-F008-3C76-2CFD-55814EA7895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Helvetica Neue"/>
              </a:rPr>
              <a:t>In support of the CHIPS and Science Act of 2022, a new award, the STEM Supplemental Award, is available for Gilman and Gilman-McCain applicants. It will provide up to $1,000 in additional funds for students conducting STEM-related research abroad as part of their study abroad or international internship program. Students may apply for this supplemental funding as part of the Gilman application. Students must complete a short essay (maximum of 1,000 characters) to be considered for this supplemental award. </a:t>
            </a:r>
            <a:endParaRPr lang="en-US" dirty="0"/>
          </a:p>
          <a:p>
            <a:endParaRPr lang="en-US" dirty="0"/>
          </a:p>
          <a:p>
            <a:r>
              <a:rPr lang="en-US" dirty="0"/>
              <a:t>Applicants are considered for this category if while abroad they are conducting STEM-related research as part of their study abroad or international internship program. A successful applicant should demonstrate a strong motivation to their STEM field(s) and how this research experience extends beyond their time abroad, and into their future academic and career goals.</a:t>
            </a:r>
          </a:p>
          <a:p>
            <a:endParaRPr lang="en-US" dirty="0"/>
          </a:p>
          <a:p>
            <a:r>
              <a:rPr lang="en-US" dirty="0"/>
              <a:t>Allowable expenses for the STEM Supplemental Award may include, but are not limited to: </a:t>
            </a:r>
          </a:p>
          <a:p>
            <a:pPr marL="285750" indent="-285750">
              <a:buFont typeface="Arial"/>
              <a:buChar char="•"/>
            </a:pPr>
            <a:r>
              <a:rPr lang="en-US" dirty="0"/>
              <a:t>Lab fees</a:t>
            </a:r>
          </a:p>
          <a:p>
            <a:pPr marL="285750" indent="-285750">
              <a:buFont typeface="Arial"/>
              <a:buChar char="•"/>
            </a:pPr>
            <a:r>
              <a:rPr lang="en-US" dirty="0"/>
              <a:t>Equipment or gear required to conduct research</a:t>
            </a:r>
          </a:p>
          <a:p>
            <a:pPr marL="285750" indent="-285750">
              <a:buFont typeface="Arial"/>
              <a:buChar char="•"/>
            </a:pPr>
            <a:r>
              <a:rPr lang="en-US" dirty="0"/>
              <a:t>Hardware or software required to conduct research</a:t>
            </a:r>
          </a:p>
          <a:p>
            <a:pPr marL="285750" indent="-285750">
              <a:buFont typeface="Arial"/>
              <a:buChar char="•"/>
            </a:pPr>
            <a:r>
              <a:rPr lang="en-US" dirty="0"/>
              <a:t>Fees required to conduct research, such as internet, cell phone, or printing costs</a:t>
            </a:r>
          </a:p>
          <a:p>
            <a:pPr marL="285750" indent="-285750">
              <a:buFont typeface="Arial"/>
              <a:buChar char="•"/>
            </a:pPr>
            <a:r>
              <a:rPr lang="en-US" dirty="0"/>
              <a:t>Local transportation required to conduct research</a:t>
            </a:r>
          </a:p>
          <a:p>
            <a:endParaRPr lang="en-US" dirty="0"/>
          </a:p>
          <a:p>
            <a:r>
              <a:rPr lang="en-US" dirty="0">
                <a:latin typeface="Helvetica Neue"/>
              </a:rPr>
              <a:t>Students will also include their anticipated research costs as part of their estimated total cost of their study abroad or international internship program. </a:t>
            </a:r>
          </a:p>
          <a:p>
            <a:endParaRPr lang="en-US" dirty="0"/>
          </a:p>
        </p:txBody>
      </p:sp>
    </p:spTree>
    <p:extLst>
      <p:ext uri="{BB962C8B-B14F-4D97-AF65-F5344CB8AC3E}">
        <p14:creationId xmlns:p14="http://schemas.microsoft.com/office/powerpoint/2010/main" val="1105140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E4017A3E-162A-452F-6352-EA8A67274F21}"/>
              </a:ext>
            </a:extLst>
          </p:cNvPr>
          <p:cNvSpPr>
            <a:spLocks noGrp="1" noRot="1" noChangeAspect="1" noTextEdit="1"/>
          </p:cNvSpPr>
          <p:nvPr>
            <p:ph type="sldImg"/>
          </p:nvPr>
        </p:nvSpPr>
        <p:spPr>
          <a:xfrm>
            <a:off x="381000" y="685800"/>
            <a:ext cx="6096000" cy="3429000"/>
          </a:xfrm>
        </p:spPr>
      </p:sp>
      <p:sp>
        <p:nvSpPr>
          <p:cNvPr id="37890" name="Notes Placeholder 2">
            <a:extLst>
              <a:ext uri="{FF2B5EF4-FFF2-40B4-BE49-F238E27FC236}">
                <a16:creationId xmlns:a16="http://schemas.microsoft.com/office/drawing/2014/main" id="{ABB29461-AAA1-9A9B-9A10-80C42F9C55A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When you become a Gilman Scholar and have completed your Follow-on Service Project within 6 months after you return home, you get to have access to many different benefits and opportunities. </a:t>
            </a:r>
          </a:p>
          <a:p>
            <a:endParaRPr lang="en-US" altLang="en-US" dirty="0"/>
          </a:p>
          <a:p>
            <a:r>
              <a:rPr lang="en-US" altLang="en-US" b="1" dirty="0"/>
              <a:t>Non-Competitive Eligibility (NCE)</a:t>
            </a:r>
          </a:p>
          <a:p>
            <a:r>
              <a:rPr lang="en-US" altLang="en-US" dirty="0">
                <a:solidFill>
                  <a:srgbClr val="4A4A4A"/>
                </a:solidFill>
                <a:latin typeface="Verlag A" pitchFamily="2" charset="0"/>
              </a:rPr>
              <a:t>Alumni of the Gilman program are eligible for 12 months of noncompetitive eligibility (NCE) hiring status with the federal government. </a:t>
            </a:r>
            <a:r>
              <a:rPr lang="en-US" altLang="en-US" dirty="0"/>
              <a:t>It allows U.S. federal government agencies to hire eligible exchange program alumni outside the formal competitive job announcement process. Gilman alumni can also compete for certain federal employment jobs that are open only to federal employees. </a:t>
            </a:r>
            <a:r>
              <a:rPr lang="en-US" altLang="en-US" dirty="0">
                <a:latin typeface="Segoe UI" panose="020F0502020204030204" pitchFamily="34" charset="0"/>
              </a:rPr>
              <a:t>It’s a benefit that basically allows Gilman Alumni to jump to the front of the applicant line when applying for certain federal jobs. It doesn’t guarantee them a job but makes it much easier to be hired. </a:t>
            </a:r>
          </a:p>
          <a:p>
            <a:endParaRPr lang="en-US" altLang="en-US" dirty="0">
              <a:latin typeface="Segoe UI" panose="020F0502020204030204" pitchFamily="34" charset="0"/>
            </a:endParaRPr>
          </a:p>
          <a:p>
            <a:r>
              <a:rPr lang="en-US" altLang="en-US" dirty="0">
                <a:latin typeface="Segoe UI" panose="020F0502020204030204" pitchFamily="34" charset="0"/>
              </a:rPr>
              <a:t>This 12-month period begins on the last day of the study or intern abroad program. Federal agencies may extend the period of eligibility for as many as two additional years, or a total duration of up to three years, if after your completed program, you:</a:t>
            </a:r>
          </a:p>
          <a:p>
            <a:pPr marL="342900" indent="-342900">
              <a:buFont typeface="Arial" panose="020B0604020202020204" pitchFamily="34" charset="0"/>
              <a:buChar char="•"/>
            </a:pPr>
            <a:r>
              <a:rPr lang="en-US" altLang="en-US" dirty="0">
                <a:latin typeface="Segoe UI" panose="020F0502020204030204" pitchFamily="34" charset="0"/>
              </a:rPr>
              <a:t>Served in the military</a:t>
            </a:r>
          </a:p>
          <a:p>
            <a:pPr marL="342900" indent="-342900">
              <a:buFont typeface="Arial" panose="020B0604020202020204" pitchFamily="34" charset="0"/>
              <a:buChar char="•"/>
            </a:pPr>
            <a:r>
              <a:rPr lang="en-US" altLang="en-US" dirty="0">
                <a:latin typeface="Segoe UI" panose="020F0502020204030204" pitchFamily="34" charset="0"/>
              </a:rPr>
              <a:t>Studied at a recognized institution of higher education*</a:t>
            </a:r>
          </a:p>
          <a:p>
            <a:pPr marL="342900" indent="-342900">
              <a:buFont typeface="Arial" panose="020B0604020202020204" pitchFamily="34" charset="0"/>
              <a:buChar char="•"/>
            </a:pPr>
            <a:r>
              <a:rPr lang="en-US" altLang="en-US" dirty="0">
                <a:latin typeface="Segoe UI" panose="020F0502020204030204" pitchFamily="34" charset="0"/>
              </a:rPr>
              <a:t>Were involved in another activity that, in the agency’s view, warrants an extension.</a:t>
            </a:r>
          </a:p>
          <a:p>
            <a:pPr marL="0" indent="0">
              <a:buFont typeface="Arial" panose="020B0604020202020204" pitchFamily="34" charset="0"/>
              <a:buNone/>
            </a:pPr>
            <a:r>
              <a:rPr lang="en-US" altLang="en-US" i="1" dirty="0">
                <a:latin typeface="Segoe UI" panose="020F0502020204030204" pitchFamily="34" charset="0"/>
              </a:rPr>
              <a:t>		</a:t>
            </a:r>
          </a:p>
          <a:p>
            <a:pPr marL="0" indent="0">
              <a:buFont typeface="Arial" panose="020B0604020202020204" pitchFamily="34" charset="0"/>
              <a:buNone/>
            </a:pPr>
            <a:r>
              <a:rPr lang="en-US" altLang="en-US" i="1" dirty="0">
                <a:latin typeface="Segoe UI" panose="020F0502020204030204" pitchFamily="34" charset="0"/>
              </a:rPr>
              <a:t>*This means that alumni who return to their undergraduate studies after completing their Gilman Program are eligible for an extension in NCE status.</a:t>
            </a:r>
          </a:p>
          <a:p>
            <a:endParaRPr lang="en-US" altLang="en-US" dirty="0"/>
          </a:p>
          <a:p>
            <a:r>
              <a:rPr lang="en-US" altLang="en-US" b="1" dirty="0"/>
              <a:t>Gilman Scholar Network</a:t>
            </a:r>
          </a:p>
          <a:p>
            <a:r>
              <a:rPr lang="en-US" altLang="en-US" sz="2400" dirty="0">
                <a:solidFill>
                  <a:schemeClr val="tx1"/>
                </a:solidFill>
              </a:rPr>
              <a:t>The Gilman Scholar Network is the official site for Gilman Scholars and Alumni to connect with one another via a secure and private platform. The Gilman Scholar Network also gives Gilman Scholars and Alumni access to exclusive job postings and Gilman events.</a:t>
            </a:r>
          </a:p>
          <a:p>
            <a:endParaRPr lang="en-US" altLang="en-US" sz="2400" dirty="0">
              <a:solidFill>
                <a:schemeClr val="tx1"/>
              </a:solidFill>
            </a:endParaRPr>
          </a:p>
          <a:p>
            <a:r>
              <a:rPr lang="en-US" altLang="en-US" sz="2400" b="1" dirty="0">
                <a:solidFill>
                  <a:schemeClr val="tx1"/>
                </a:solidFill>
              </a:rPr>
              <a:t>Gilman Alumni Ambassador Program </a:t>
            </a:r>
            <a:r>
              <a:rPr lang="en-US" altLang="en-US" sz="2400" dirty="0">
                <a:solidFill>
                  <a:schemeClr val="tx1"/>
                </a:solidFill>
              </a:rPr>
              <a:t>They serve for one year as official representatives of the U.S. Department of State’s Gilman International Scholarship Program. They provide testimonials about their Gilman Scholarship experiences at campus presentations and offer application tips via written articles, videos, webinars, and special events.</a:t>
            </a:r>
          </a:p>
          <a:p>
            <a:endParaRPr lang="en-US" altLang="en-US" sz="2400" dirty="0">
              <a:solidFill>
                <a:schemeClr val="tx1"/>
              </a:solidFill>
            </a:endParaRPr>
          </a:p>
          <a:p>
            <a:r>
              <a:rPr lang="en-US" altLang="en-US" sz="2400" b="1" dirty="0">
                <a:solidFill>
                  <a:schemeClr val="tx1"/>
                </a:solidFill>
              </a:rPr>
              <a:t>Seminars &amp; Career Workshops</a:t>
            </a:r>
          </a:p>
          <a:p>
            <a:r>
              <a:rPr lang="en-US" altLang="en-US" sz="2400" dirty="0">
                <a:solidFill>
                  <a:schemeClr val="tx1"/>
                </a:solidFill>
              </a:rPr>
              <a:t>These events are available to all Gilman Scholars and Alumni to network and connect with other alumni. These workshops are also a great place to learn about the many career opportunities.</a:t>
            </a:r>
          </a:p>
          <a:p>
            <a:endParaRPr lang="en-US" altLang="en-US" sz="2400" dirty="0">
              <a:solidFill>
                <a:schemeClr val="tx1"/>
              </a:solidFill>
            </a:endParaRPr>
          </a:p>
          <a:p>
            <a:r>
              <a:rPr lang="en-US" altLang="en-US" b="1" dirty="0"/>
              <a:t>Skill Development</a:t>
            </a:r>
          </a:p>
          <a:p>
            <a:r>
              <a:rPr lang="en-US" altLang="en-US" dirty="0"/>
              <a:t>When you go abroad you learn new skills such as adapting to change, learning a new language, how to communicate with others, and much more. </a:t>
            </a:r>
          </a:p>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3A060477-231B-0EFB-54A7-A2E47524EE2C}"/>
              </a:ext>
            </a:extLst>
          </p:cNvPr>
          <p:cNvSpPr>
            <a:spLocks noGrp="1" noRot="1" noChangeAspect="1" noTextEdi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CA0076D-70BC-231E-DD3E-A00ECB0007FB}"/>
              </a:ext>
            </a:extLst>
          </p:cNvPr>
          <p:cNvSpPr>
            <a:spLocks noGrp="1"/>
          </p:cNvSpPr>
          <p:nvPr>
            <p:ph type="body" idx="1"/>
          </p:nvPr>
        </p:nvSpPr>
        <p:spPr/>
        <p:txBody>
          <a:bodyPr/>
          <a:lstStyle/>
          <a:p>
            <a:pPr>
              <a:defRPr/>
            </a:pPr>
            <a:r>
              <a:rPr lang="en-US" sz="2000" dirty="0">
                <a:solidFill>
                  <a:schemeClr val="tx1"/>
                </a:solidFill>
              </a:rPr>
              <a:t>To be eligible for a Gilman Scholarship, an applicant must be:</a:t>
            </a:r>
          </a:p>
          <a:p>
            <a:pPr marL="171450" indent="-171450">
              <a:buFont typeface="Arial" panose="020B0604020202020204" pitchFamily="34" charset="0"/>
              <a:buChar char="•"/>
              <a:defRPr/>
            </a:pPr>
            <a:r>
              <a:rPr lang="en-US" sz="2000" dirty="0">
                <a:solidFill>
                  <a:schemeClr val="tx1"/>
                </a:solidFill>
              </a:rPr>
              <a:t>A US citizen or national</a:t>
            </a:r>
          </a:p>
          <a:p>
            <a:pPr marL="171450" indent="-171450">
              <a:buFont typeface="Arial" panose="020B0604020202020204" pitchFamily="34" charset="0"/>
              <a:buChar char="•"/>
              <a:defRPr/>
            </a:pPr>
            <a:r>
              <a:rPr lang="en-US" sz="2000" dirty="0">
                <a:solidFill>
                  <a:schemeClr val="tx1"/>
                </a:solidFill>
              </a:rPr>
              <a:t>An undergraduate student in good standing</a:t>
            </a:r>
          </a:p>
          <a:p>
            <a:pPr marL="171450" indent="-171450">
              <a:buFont typeface="Arial" panose="020B0604020202020204" pitchFamily="34" charset="0"/>
              <a:buChar char="•"/>
              <a:defRPr/>
            </a:pPr>
            <a:r>
              <a:rPr lang="en-US" sz="2000" dirty="0">
                <a:solidFill>
                  <a:schemeClr val="tx1"/>
                </a:solidFill>
              </a:rPr>
              <a:t>Receiving a Federal Pell Grant during the time of application or provide proof that they will be receiving a Pell Grant during the term of their study abroad program or internship;</a:t>
            </a:r>
          </a:p>
          <a:p>
            <a:pPr marL="171450" indent="-171450">
              <a:buFont typeface="Arial" panose="020B0604020202020204" pitchFamily="34" charset="0"/>
              <a:buChar char="•"/>
              <a:defRPr/>
            </a:pPr>
            <a:r>
              <a:rPr lang="en-US" sz="2000" dirty="0">
                <a:solidFill>
                  <a:schemeClr val="tx1"/>
                </a:solidFill>
              </a:rPr>
              <a:t>Applying for credit-bearing study abroad programs in a country or area with an overall Travel Advisory Level 1 or 2</a:t>
            </a:r>
          </a:p>
          <a:p>
            <a:pPr marL="171450" indent="-171450">
              <a:buFont typeface="Arial" panose="020B0604020202020204" pitchFamily="34" charset="0"/>
              <a:buChar char="•"/>
              <a:defRPr/>
            </a:pPr>
            <a:r>
              <a:rPr lang="en-US" sz="2000" dirty="0">
                <a:solidFill>
                  <a:schemeClr val="tx1"/>
                </a:solidFill>
              </a:rPr>
              <a:t>In the process of applying to, or accepted for, a study abroad or internship program eligible for credit from the student’s home institution. Multi-country/area programs are allowed. Proof of program acceptance is required prior to award disbursement</a:t>
            </a:r>
          </a:p>
          <a:p>
            <a:pPr marL="171450" indent="-171450">
              <a:buFont typeface="Arial" panose="020B0604020202020204" pitchFamily="34" charset="0"/>
              <a:buChar char="•"/>
              <a:defRPr/>
            </a:pPr>
            <a:r>
              <a:rPr lang="en-US" sz="2000" dirty="0">
                <a:solidFill>
                  <a:schemeClr val="tx1"/>
                </a:solidFill>
                <a:highlight>
                  <a:srgbClr val="FFFF00"/>
                </a:highlight>
              </a:rPr>
              <a:t>The Gilman Program no longer has a minimum program length requirement</a:t>
            </a:r>
            <a:br>
              <a:rPr lang="en-US" sz="2000" dirty="0">
                <a:solidFill>
                  <a:schemeClr val="tx1"/>
                </a:solidFill>
                <a:highlight>
                  <a:srgbClr val="FFFF00"/>
                </a:highlight>
              </a:rPr>
            </a:br>
            <a:endParaRPr lang="en-US" sz="2000" dirty="0">
              <a:solidFill>
                <a:schemeClr val="tx1"/>
              </a:solidFill>
              <a:highlight>
                <a:srgbClr val="FFFF00"/>
              </a:highlight>
            </a:endParaRPr>
          </a:p>
          <a:p>
            <a:pPr>
              <a:defRPr/>
            </a:pPr>
            <a:r>
              <a:rPr lang="en-US" dirty="0"/>
              <a:t>Gilman Scholarship recipients can only receive the scholarship once. If a student previously declined the Gilman Scholarship, they are welcome to re-apply, as long as they still meet all eligibility requirements as listed above.</a:t>
            </a:r>
          </a:p>
          <a:p>
            <a:pPr>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00CC78CB-5EC6-7766-0D76-48D4B27CC6EB}"/>
              </a:ext>
            </a:extLst>
          </p:cNvPr>
          <p:cNvSpPr>
            <a:spLocks noGrp="1" noRot="1" noChangeAspect="1" noTextEdit="1"/>
          </p:cNvSpPr>
          <p:nvPr>
            <p:ph type="sldImg"/>
          </p:nvPr>
        </p:nvSpPr>
        <p:spPr>
          <a:xfrm>
            <a:off x="381000" y="685800"/>
            <a:ext cx="6096000" cy="3429000"/>
          </a:xfrm>
        </p:spPr>
      </p:sp>
      <p:sp>
        <p:nvSpPr>
          <p:cNvPr id="43010" name="Notes Placeholder 2">
            <a:extLst>
              <a:ext uri="{FF2B5EF4-FFF2-40B4-BE49-F238E27FC236}">
                <a16:creationId xmlns:a16="http://schemas.microsoft.com/office/drawing/2014/main" id="{8968DDC1-7316-EEA2-CB77-BA6BC21EC49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buFont typeface="Arial" panose="020B0604020202020204" pitchFamily="34" charset="0"/>
              <a:buChar char="•"/>
            </a:pPr>
            <a:r>
              <a:rPr lang="en-US" b="0" i="0" dirty="0">
                <a:solidFill>
                  <a:srgbClr val="4A4A4A"/>
                </a:solidFill>
                <a:effectLst/>
                <a:latin typeface="Verlag A" pitchFamily="2" charset="0"/>
              </a:rPr>
              <a:t>It is important to note that certain areas within a country or location that has an overall Travel Advisory Level 1 or 2 may be designated within the Travel Advisory as either Level 3 or Level 4; Gilman Scholars will not be allowed to travel to these specific areas. Gilman Scholars are unable to participate in programs located in a country or location — or an area within a country or location — that is designated as either a Level 3 (“Reconsider travel to”) or Level 4 (“Do not travel to”).</a:t>
            </a:r>
          </a:p>
          <a:p>
            <a:pPr algn="l">
              <a:buFont typeface="Arial" panose="020B0604020202020204" pitchFamily="34" charset="0"/>
              <a:buChar char="•"/>
            </a:pPr>
            <a:endParaRPr lang="en-US" b="0" i="0" dirty="0">
              <a:solidFill>
                <a:srgbClr val="4A4A4A"/>
              </a:solidFill>
              <a:effectLst/>
              <a:latin typeface="Verlag A" pitchFamily="2" charset="0"/>
            </a:endParaRPr>
          </a:p>
          <a:p>
            <a:pPr algn="l">
              <a:buFont typeface="Arial" panose="020B0604020202020204" pitchFamily="34" charset="0"/>
              <a:buChar char="•"/>
            </a:pPr>
            <a:r>
              <a:rPr lang="en-US" b="0" i="1" dirty="0">
                <a:solidFill>
                  <a:srgbClr val="4A4A4A"/>
                </a:solidFill>
                <a:effectLst/>
                <a:latin typeface="Verlag A" pitchFamily="2" charset="0"/>
              </a:rPr>
              <a:t>The U.S. Department of State reserves the right to request program changes for specific countries or locations if deemed necessary during any stage of the application, selection process, or while on program. Final awards are contingent upon the availability of funds and the health and security situation in a country or location. Furthermore, a Gilman Scholar’s status may be affected should the health or security situation in a country or location change.</a:t>
            </a:r>
            <a:endParaRPr lang="en-US" b="0" i="0" dirty="0">
              <a:solidFill>
                <a:srgbClr val="4A4A4A"/>
              </a:solidFill>
              <a:effectLst/>
              <a:latin typeface="Verlag A" pitchFamily="2" charset="0"/>
            </a:endParaRPr>
          </a:p>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11">
            <a:extLst>
              <a:ext uri="{FF2B5EF4-FFF2-40B4-BE49-F238E27FC236}">
                <a16:creationId xmlns:a16="http://schemas.microsoft.com/office/drawing/2014/main" id="{EF3E69CB-C81D-F7E4-45B0-343BAB7EDDCC}"/>
              </a:ext>
            </a:extLst>
          </p:cNvPr>
          <p:cNvSpPr>
            <a:spLocks noGrp="1"/>
          </p:cNvSpPr>
          <p:nvPr>
            <p:ph type="sldNum" sz="quarter" idx="10"/>
          </p:nvPr>
        </p:nvSpPr>
        <p:spPr>
          <a:ln/>
        </p:spPr>
        <p:txBody>
          <a:bodyPr/>
          <a:lstStyle>
            <a:lvl1pPr>
              <a:defRPr/>
            </a:lvl1pPr>
          </a:lstStyle>
          <a:p>
            <a:pPr>
              <a:defRPr/>
            </a:pPr>
            <a:fld id="{1FCAE0FE-F745-DD48-BBAD-F65D3A1E6751}" type="slidenum">
              <a:rPr lang="en-US" altLang="en-US"/>
              <a:pPr>
                <a:defRPr/>
              </a:pPr>
              <a:t>‹#›</a:t>
            </a:fld>
            <a:endParaRPr lang="en-US" altLang="en-US"/>
          </a:p>
        </p:txBody>
      </p:sp>
    </p:spTree>
    <p:extLst>
      <p:ext uri="{BB962C8B-B14F-4D97-AF65-F5344CB8AC3E}">
        <p14:creationId xmlns:p14="http://schemas.microsoft.com/office/powerpoint/2010/main" val="3678315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641EC46D-2D66-6F14-7487-9FA416D653DA}"/>
              </a:ext>
            </a:extLst>
          </p:cNvPr>
          <p:cNvSpPr>
            <a:spLocks noGrp="1"/>
          </p:cNvSpPr>
          <p:nvPr>
            <p:ph type="sldNum" sz="quarter" idx="10"/>
          </p:nvPr>
        </p:nvSpPr>
        <p:spPr>
          <a:ln/>
        </p:spPr>
        <p:txBody>
          <a:bodyPr/>
          <a:lstStyle>
            <a:lvl1pPr>
              <a:defRPr/>
            </a:lvl1pPr>
          </a:lstStyle>
          <a:p>
            <a:pPr>
              <a:defRPr/>
            </a:pPr>
            <a:fld id="{9883F556-5E5F-5B46-984A-BDBAF40BE28A}" type="slidenum">
              <a:rPr lang="en-US" altLang="en-US"/>
              <a:pPr>
                <a:defRPr/>
              </a:pPr>
              <a:t>‹#›</a:t>
            </a:fld>
            <a:endParaRPr lang="en-US" altLang="en-US"/>
          </a:p>
        </p:txBody>
      </p:sp>
    </p:spTree>
    <p:extLst>
      <p:ext uri="{BB962C8B-B14F-4D97-AF65-F5344CB8AC3E}">
        <p14:creationId xmlns:p14="http://schemas.microsoft.com/office/powerpoint/2010/main" val="2594125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283238" y="0"/>
            <a:ext cx="4876800" cy="1371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2838" y="0"/>
            <a:ext cx="14478000" cy="1371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AF09DFC8-8ED5-73A2-ACA0-398B9384E61D}"/>
              </a:ext>
            </a:extLst>
          </p:cNvPr>
          <p:cNvSpPr>
            <a:spLocks noGrp="1"/>
          </p:cNvSpPr>
          <p:nvPr>
            <p:ph type="sldNum" sz="quarter" idx="10"/>
          </p:nvPr>
        </p:nvSpPr>
        <p:spPr>
          <a:ln/>
        </p:spPr>
        <p:txBody>
          <a:bodyPr/>
          <a:lstStyle>
            <a:lvl1pPr>
              <a:defRPr/>
            </a:lvl1pPr>
          </a:lstStyle>
          <a:p>
            <a:pPr>
              <a:defRPr/>
            </a:pPr>
            <a:fld id="{DB761EA1-3624-7A41-A152-06D3F9F6AB10}" type="slidenum">
              <a:rPr lang="en-US" altLang="en-US"/>
              <a:pPr>
                <a:defRPr/>
              </a:pPr>
              <a:t>‹#›</a:t>
            </a:fld>
            <a:endParaRPr lang="en-US" altLang="en-US"/>
          </a:p>
        </p:txBody>
      </p:sp>
    </p:spTree>
    <p:extLst>
      <p:ext uri="{BB962C8B-B14F-4D97-AF65-F5344CB8AC3E}">
        <p14:creationId xmlns:p14="http://schemas.microsoft.com/office/powerpoint/2010/main" val="4115567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9">
            <a:extLst>
              <a:ext uri="{FF2B5EF4-FFF2-40B4-BE49-F238E27FC236}">
                <a16:creationId xmlns:a16="http://schemas.microsoft.com/office/drawing/2014/main" id="{26563523-3EAD-AE5A-A2CF-E107659C1AD6}"/>
              </a:ext>
            </a:extLst>
          </p:cNvPr>
          <p:cNvSpPr>
            <a:spLocks noGrp="1"/>
          </p:cNvSpPr>
          <p:nvPr>
            <p:ph type="sldNum" sz="quarter" idx="10"/>
          </p:nvPr>
        </p:nvSpPr>
        <p:spPr>
          <a:ln/>
        </p:spPr>
        <p:txBody>
          <a:bodyPr/>
          <a:lstStyle>
            <a:lvl1pPr>
              <a:defRPr/>
            </a:lvl1pPr>
          </a:lstStyle>
          <a:p>
            <a:pPr>
              <a:defRPr/>
            </a:pPr>
            <a:fld id="{65D6898D-B815-7544-BDBC-B79FB1A518DA}" type="slidenum">
              <a:rPr lang="en-US" altLang="en-US"/>
              <a:pPr>
                <a:defRPr/>
              </a:pPr>
              <a:t>‹#›</a:t>
            </a:fld>
            <a:endParaRPr lang="en-US" altLang="en-US"/>
          </a:p>
        </p:txBody>
      </p:sp>
    </p:spTree>
    <p:extLst>
      <p:ext uri="{BB962C8B-B14F-4D97-AF65-F5344CB8AC3E}">
        <p14:creationId xmlns:p14="http://schemas.microsoft.com/office/powerpoint/2010/main" val="70843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6778EA6A-0DF6-A5C1-502C-83288946E264}"/>
              </a:ext>
            </a:extLst>
          </p:cNvPr>
          <p:cNvSpPr>
            <a:spLocks noGrp="1"/>
          </p:cNvSpPr>
          <p:nvPr>
            <p:ph type="sldNum" sz="quarter" idx="10"/>
          </p:nvPr>
        </p:nvSpPr>
        <p:spPr>
          <a:ln/>
        </p:spPr>
        <p:txBody>
          <a:bodyPr/>
          <a:lstStyle>
            <a:lvl1pPr>
              <a:defRPr/>
            </a:lvl1pPr>
          </a:lstStyle>
          <a:p>
            <a:pPr>
              <a:defRPr/>
            </a:pPr>
            <a:fld id="{C8FC12F3-EBA7-EC4A-9E52-28D0FE8BB676}" type="slidenum">
              <a:rPr lang="en-US" altLang="en-US"/>
              <a:pPr>
                <a:defRPr/>
              </a:pPr>
              <a:t>‹#›</a:t>
            </a:fld>
            <a:endParaRPr lang="en-US" altLang="en-US"/>
          </a:p>
        </p:txBody>
      </p:sp>
    </p:spTree>
    <p:extLst>
      <p:ext uri="{BB962C8B-B14F-4D97-AF65-F5344CB8AC3E}">
        <p14:creationId xmlns:p14="http://schemas.microsoft.com/office/powerpoint/2010/main" val="648277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9">
            <a:extLst>
              <a:ext uri="{FF2B5EF4-FFF2-40B4-BE49-F238E27FC236}">
                <a16:creationId xmlns:a16="http://schemas.microsoft.com/office/drawing/2014/main" id="{16B95CD7-1EE7-1469-8DE1-8F20EBAC1639}"/>
              </a:ext>
            </a:extLst>
          </p:cNvPr>
          <p:cNvSpPr>
            <a:spLocks noGrp="1"/>
          </p:cNvSpPr>
          <p:nvPr>
            <p:ph type="sldNum" sz="quarter" idx="10"/>
          </p:nvPr>
        </p:nvSpPr>
        <p:spPr>
          <a:ln/>
        </p:spPr>
        <p:txBody>
          <a:bodyPr/>
          <a:lstStyle>
            <a:lvl1pPr>
              <a:defRPr/>
            </a:lvl1pPr>
          </a:lstStyle>
          <a:p>
            <a:pPr>
              <a:defRPr/>
            </a:pPr>
            <a:fld id="{4BC27EEC-3C56-EE4F-A103-365AE010E09C}" type="slidenum">
              <a:rPr lang="en-US" altLang="en-US"/>
              <a:pPr>
                <a:defRPr/>
              </a:pPr>
              <a:t>‹#›</a:t>
            </a:fld>
            <a:endParaRPr lang="en-US" altLang="en-US"/>
          </a:p>
        </p:txBody>
      </p:sp>
    </p:spTree>
    <p:extLst>
      <p:ext uri="{BB962C8B-B14F-4D97-AF65-F5344CB8AC3E}">
        <p14:creationId xmlns:p14="http://schemas.microsoft.com/office/powerpoint/2010/main" val="3151825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548049B1-5D27-DFB5-7499-8ECDCEEE9EBA}"/>
              </a:ext>
            </a:extLst>
          </p:cNvPr>
          <p:cNvSpPr>
            <a:spLocks noGrp="1"/>
          </p:cNvSpPr>
          <p:nvPr>
            <p:ph type="sldNum" sz="quarter" idx="10"/>
          </p:nvPr>
        </p:nvSpPr>
        <p:spPr>
          <a:ln/>
        </p:spPr>
        <p:txBody>
          <a:bodyPr/>
          <a:lstStyle>
            <a:lvl1pPr>
              <a:defRPr/>
            </a:lvl1pPr>
          </a:lstStyle>
          <a:p>
            <a:pPr>
              <a:defRPr/>
            </a:pPr>
            <a:fld id="{41AE0539-AF14-3A41-9B0F-4510220B862D}" type="slidenum">
              <a:rPr lang="en-US" altLang="en-US"/>
              <a:pPr>
                <a:defRPr/>
              </a:pPr>
              <a:t>‹#›</a:t>
            </a:fld>
            <a:endParaRPr lang="en-US" altLang="en-US"/>
          </a:p>
        </p:txBody>
      </p:sp>
    </p:spTree>
    <p:extLst>
      <p:ext uri="{BB962C8B-B14F-4D97-AF65-F5344CB8AC3E}">
        <p14:creationId xmlns:p14="http://schemas.microsoft.com/office/powerpoint/2010/main" val="560547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a:extLst>
              <a:ext uri="{FF2B5EF4-FFF2-40B4-BE49-F238E27FC236}">
                <a16:creationId xmlns:a16="http://schemas.microsoft.com/office/drawing/2014/main" id="{A893501D-B954-68F5-4D07-24E682A63B5A}"/>
              </a:ext>
            </a:extLst>
          </p:cNvPr>
          <p:cNvSpPr>
            <a:spLocks noGrp="1"/>
          </p:cNvSpPr>
          <p:nvPr>
            <p:ph type="sldNum" sz="quarter" idx="10"/>
          </p:nvPr>
        </p:nvSpPr>
        <p:spPr>
          <a:ln/>
        </p:spPr>
        <p:txBody>
          <a:bodyPr/>
          <a:lstStyle>
            <a:lvl1pPr>
              <a:defRPr/>
            </a:lvl1pPr>
          </a:lstStyle>
          <a:p>
            <a:pPr>
              <a:defRPr/>
            </a:pPr>
            <a:fld id="{7092ED5F-6A43-2047-BFC9-3E50623028FF}" type="slidenum">
              <a:rPr lang="en-US" altLang="en-US"/>
              <a:pPr>
                <a:defRPr/>
              </a:pPr>
              <a:t>‹#›</a:t>
            </a:fld>
            <a:endParaRPr lang="en-US" altLang="en-US"/>
          </a:p>
        </p:txBody>
      </p:sp>
    </p:spTree>
    <p:extLst>
      <p:ext uri="{BB962C8B-B14F-4D97-AF65-F5344CB8AC3E}">
        <p14:creationId xmlns:p14="http://schemas.microsoft.com/office/powerpoint/2010/main" val="2739531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Rectangle 9">
            <a:extLst>
              <a:ext uri="{FF2B5EF4-FFF2-40B4-BE49-F238E27FC236}">
                <a16:creationId xmlns:a16="http://schemas.microsoft.com/office/drawing/2014/main" id="{A81A6B40-4687-E56C-F97E-03B6883AD5F1}"/>
              </a:ext>
            </a:extLst>
          </p:cNvPr>
          <p:cNvSpPr>
            <a:spLocks noGrp="1"/>
          </p:cNvSpPr>
          <p:nvPr>
            <p:ph type="sldNum" sz="quarter" idx="10"/>
          </p:nvPr>
        </p:nvSpPr>
        <p:spPr>
          <a:ln/>
        </p:spPr>
        <p:txBody>
          <a:bodyPr/>
          <a:lstStyle>
            <a:lvl1pPr>
              <a:defRPr/>
            </a:lvl1pPr>
          </a:lstStyle>
          <a:p>
            <a:pPr>
              <a:defRPr/>
            </a:pPr>
            <a:fld id="{5319D02F-D34A-5B42-BC31-D0D1259AD5BA}" type="slidenum">
              <a:rPr lang="en-US" altLang="en-US"/>
              <a:pPr>
                <a:defRPr/>
              </a:pPr>
              <a:t>‹#›</a:t>
            </a:fld>
            <a:endParaRPr lang="en-US" altLang="en-US"/>
          </a:p>
        </p:txBody>
      </p:sp>
    </p:spTree>
    <p:extLst>
      <p:ext uri="{BB962C8B-B14F-4D97-AF65-F5344CB8AC3E}">
        <p14:creationId xmlns:p14="http://schemas.microsoft.com/office/powerpoint/2010/main" val="2234254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1040DDD7-AC2C-5CE3-BFEE-98A08EAF03EE}"/>
              </a:ext>
            </a:extLst>
          </p:cNvPr>
          <p:cNvSpPr>
            <a:spLocks noGrp="1"/>
          </p:cNvSpPr>
          <p:nvPr>
            <p:ph type="sldNum" sz="quarter" idx="10"/>
          </p:nvPr>
        </p:nvSpPr>
        <p:spPr>
          <a:ln/>
        </p:spPr>
        <p:txBody>
          <a:bodyPr/>
          <a:lstStyle>
            <a:lvl1pPr>
              <a:defRPr/>
            </a:lvl1pPr>
          </a:lstStyle>
          <a:p>
            <a:pPr>
              <a:defRPr/>
            </a:pPr>
            <a:fld id="{CDCF0D11-606A-B542-B290-09C8345AB933}" type="slidenum">
              <a:rPr lang="en-US" altLang="en-US"/>
              <a:pPr>
                <a:defRPr/>
              </a:pPr>
              <a:t>‹#›</a:t>
            </a:fld>
            <a:endParaRPr lang="en-US" altLang="en-US"/>
          </a:p>
        </p:txBody>
      </p:sp>
    </p:spTree>
    <p:extLst>
      <p:ext uri="{BB962C8B-B14F-4D97-AF65-F5344CB8AC3E}">
        <p14:creationId xmlns:p14="http://schemas.microsoft.com/office/powerpoint/2010/main" val="1303156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9">
            <a:extLst>
              <a:ext uri="{FF2B5EF4-FFF2-40B4-BE49-F238E27FC236}">
                <a16:creationId xmlns:a16="http://schemas.microsoft.com/office/drawing/2014/main" id="{33566862-A282-A629-B6DC-D8FBD6F1CA65}"/>
              </a:ext>
            </a:extLst>
          </p:cNvPr>
          <p:cNvSpPr>
            <a:spLocks noGrp="1"/>
          </p:cNvSpPr>
          <p:nvPr>
            <p:ph type="sldNum" sz="quarter" idx="10"/>
          </p:nvPr>
        </p:nvSpPr>
        <p:spPr>
          <a:ln/>
        </p:spPr>
        <p:txBody>
          <a:bodyPr/>
          <a:lstStyle>
            <a:lvl1pPr>
              <a:defRPr/>
            </a:lvl1pPr>
          </a:lstStyle>
          <a:p>
            <a:pPr>
              <a:defRPr/>
            </a:pPr>
            <a:fld id="{EB7D8647-3F5D-6149-8196-6C1D0A231BC7}" type="slidenum">
              <a:rPr lang="en-US" altLang="en-US"/>
              <a:pPr>
                <a:defRPr/>
              </a:pPr>
              <a:t>‹#›</a:t>
            </a:fld>
            <a:endParaRPr lang="en-US" altLang="en-US"/>
          </a:p>
        </p:txBody>
      </p:sp>
    </p:spTree>
    <p:extLst>
      <p:ext uri="{BB962C8B-B14F-4D97-AF65-F5344CB8AC3E}">
        <p14:creationId xmlns:p14="http://schemas.microsoft.com/office/powerpoint/2010/main" val="3986974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F724507D-1CA1-173D-73F3-6F259924894F}"/>
              </a:ext>
            </a:extLst>
          </p:cNvPr>
          <p:cNvSpPr>
            <a:spLocks noGrp="1"/>
          </p:cNvSpPr>
          <p:nvPr>
            <p:ph type="sldNum" sz="quarter" idx="10"/>
          </p:nvPr>
        </p:nvSpPr>
        <p:spPr>
          <a:ln/>
        </p:spPr>
        <p:txBody>
          <a:bodyPr/>
          <a:lstStyle>
            <a:lvl1pPr>
              <a:defRPr/>
            </a:lvl1pPr>
          </a:lstStyle>
          <a:p>
            <a:pPr>
              <a:defRPr/>
            </a:pPr>
            <a:fld id="{EF059E1C-2A3B-0048-94F1-9B2F60426C0A}" type="slidenum">
              <a:rPr lang="en-US" altLang="en-US"/>
              <a:pPr>
                <a:defRPr/>
              </a:pPr>
              <a:t>‹#›</a:t>
            </a:fld>
            <a:endParaRPr lang="en-US" altLang="en-US"/>
          </a:p>
        </p:txBody>
      </p:sp>
    </p:spTree>
    <p:extLst>
      <p:ext uri="{BB962C8B-B14F-4D97-AF65-F5344CB8AC3E}">
        <p14:creationId xmlns:p14="http://schemas.microsoft.com/office/powerpoint/2010/main" val="503704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Neue" panose="02000503000000020004" pitchFamily="2" charset="0"/>
            </a:endParaRP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9">
            <a:extLst>
              <a:ext uri="{FF2B5EF4-FFF2-40B4-BE49-F238E27FC236}">
                <a16:creationId xmlns:a16="http://schemas.microsoft.com/office/drawing/2014/main" id="{F8DFAC1D-EFED-CC34-27B3-631817554EB3}"/>
              </a:ext>
            </a:extLst>
          </p:cNvPr>
          <p:cNvSpPr>
            <a:spLocks noGrp="1"/>
          </p:cNvSpPr>
          <p:nvPr>
            <p:ph type="sldNum" sz="quarter" idx="10"/>
          </p:nvPr>
        </p:nvSpPr>
        <p:spPr>
          <a:ln/>
        </p:spPr>
        <p:txBody>
          <a:bodyPr/>
          <a:lstStyle>
            <a:lvl1pPr>
              <a:defRPr/>
            </a:lvl1pPr>
          </a:lstStyle>
          <a:p>
            <a:pPr>
              <a:defRPr/>
            </a:pPr>
            <a:fld id="{0C182EA3-47AB-A747-9913-740596EE531E}" type="slidenum">
              <a:rPr lang="en-US" altLang="en-US"/>
              <a:pPr>
                <a:defRPr/>
              </a:pPr>
              <a:t>‹#›</a:t>
            </a:fld>
            <a:endParaRPr lang="en-US" altLang="en-US"/>
          </a:p>
        </p:txBody>
      </p:sp>
    </p:spTree>
    <p:extLst>
      <p:ext uri="{BB962C8B-B14F-4D97-AF65-F5344CB8AC3E}">
        <p14:creationId xmlns:p14="http://schemas.microsoft.com/office/powerpoint/2010/main" val="1313906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CF7B523C-4B59-654A-FD45-39BB0981EE00}"/>
              </a:ext>
            </a:extLst>
          </p:cNvPr>
          <p:cNvSpPr>
            <a:spLocks noGrp="1"/>
          </p:cNvSpPr>
          <p:nvPr>
            <p:ph type="sldNum" sz="quarter" idx="10"/>
          </p:nvPr>
        </p:nvSpPr>
        <p:spPr>
          <a:ln/>
        </p:spPr>
        <p:txBody>
          <a:bodyPr/>
          <a:lstStyle>
            <a:lvl1pPr>
              <a:defRPr/>
            </a:lvl1pPr>
          </a:lstStyle>
          <a:p>
            <a:pPr>
              <a:defRPr/>
            </a:pPr>
            <a:fld id="{DB899773-BCA2-274D-9C4D-49D06A1F6C0C}" type="slidenum">
              <a:rPr lang="en-US" altLang="en-US"/>
              <a:pPr>
                <a:defRPr/>
              </a:pPr>
              <a:t>‹#›</a:t>
            </a:fld>
            <a:endParaRPr lang="en-US" altLang="en-US"/>
          </a:p>
        </p:txBody>
      </p:sp>
    </p:spTree>
    <p:extLst>
      <p:ext uri="{BB962C8B-B14F-4D97-AF65-F5344CB8AC3E}">
        <p14:creationId xmlns:p14="http://schemas.microsoft.com/office/powerpoint/2010/main" val="1998654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621000" cy="11623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FC2A3C65-9CB6-441D-CE81-BE7820C2D919}"/>
              </a:ext>
            </a:extLst>
          </p:cNvPr>
          <p:cNvSpPr>
            <a:spLocks noGrp="1"/>
          </p:cNvSpPr>
          <p:nvPr>
            <p:ph type="sldNum" sz="quarter" idx="10"/>
          </p:nvPr>
        </p:nvSpPr>
        <p:spPr>
          <a:ln/>
        </p:spPr>
        <p:txBody>
          <a:bodyPr/>
          <a:lstStyle>
            <a:lvl1pPr>
              <a:defRPr/>
            </a:lvl1pPr>
          </a:lstStyle>
          <a:p>
            <a:pPr>
              <a:defRPr/>
            </a:pPr>
            <a:fld id="{E1A88A5E-B054-9E42-9178-681BA1DDE36F}" type="slidenum">
              <a:rPr lang="en-US" altLang="en-US"/>
              <a:pPr>
                <a:defRPr/>
              </a:pPr>
              <a:t>‹#›</a:t>
            </a:fld>
            <a:endParaRPr lang="en-US" altLang="en-US"/>
          </a:p>
        </p:txBody>
      </p:sp>
    </p:spTree>
    <p:extLst>
      <p:ext uri="{BB962C8B-B14F-4D97-AF65-F5344CB8AC3E}">
        <p14:creationId xmlns:p14="http://schemas.microsoft.com/office/powerpoint/2010/main" val="1114540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11">
            <a:extLst>
              <a:ext uri="{FF2B5EF4-FFF2-40B4-BE49-F238E27FC236}">
                <a16:creationId xmlns:a16="http://schemas.microsoft.com/office/drawing/2014/main" id="{984602AB-D3CE-3419-CD3B-49976452320C}"/>
              </a:ext>
            </a:extLst>
          </p:cNvPr>
          <p:cNvSpPr>
            <a:spLocks noGrp="1"/>
          </p:cNvSpPr>
          <p:nvPr>
            <p:ph type="sldNum" sz="quarter" idx="10"/>
          </p:nvPr>
        </p:nvSpPr>
        <p:spPr>
          <a:ln/>
        </p:spPr>
        <p:txBody>
          <a:bodyPr/>
          <a:lstStyle>
            <a:lvl1pPr>
              <a:defRPr/>
            </a:lvl1pPr>
          </a:lstStyle>
          <a:p>
            <a:pPr>
              <a:defRPr/>
            </a:pPr>
            <a:fld id="{4E2935B5-8070-C34D-A594-2AEA858368D3}" type="slidenum">
              <a:rPr lang="en-US" altLang="en-US"/>
              <a:pPr>
                <a:defRPr/>
              </a:pPr>
              <a:t>‹#›</a:t>
            </a:fld>
            <a:endParaRPr lang="en-US" altLang="en-US"/>
          </a:p>
        </p:txBody>
      </p:sp>
    </p:spTree>
    <p:extLst>
      <p:ext uri="{BB962C8B-B14F-4D97-AF65-F5344CB8AC3E}">
        <p14:creationId xmlns:p14="http://schemas.microsoft.com/office/powerpoint/2010/main" val="4074154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609638" y="4876800"/>
            <a:ext cx="4699000" cy="883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461038" y="4876800"/>
            <a:ext cx="4699000" cy="883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D72057E8-101D-81EE-108C-171A9DE404FA}"/>
              </a:ext>
            </a:extLst>
          </p:cNvPr>
          <p:cNvSpPr>
            <a:spLocks noGrp="1"/>
          </p:cNvSpPr>
          <p:nvPr>
            <p:ph type="sldNum" sz="quarter" idx="10"/>
          </p:nvPr>
        </p:nvSpPr>
        <p:spPr>
          <a:ln/>
        </p:spPr>
        <p:txBody>
          <a:bodyPr/>
          <a:lstStyle>
            <a:lvl1pPr>
              <a:defRPr/>
            </a:lvl1pPr>
          </a:lstStyle>
          <a:p>
            <a:pPr>
              <a:defRPr/>
            </a:pPr>
            <a:fld id="{4A72E8EE-B271-4B48-B58D-8D0A63B394EF}" type="slidenum">
              <a:rPr lang="en-US" altLang="en-US"/>
              <a:pPr>
                <a:defRPr/>
              </a:pPr>
              <a:t>‹#›</a:t>
            </a:fld>
            <a:endParaRPr lang="en-US" altLang="en-US"/>
          </a:p>
        </p:txBody>
      </p:sp>
    </p:spTree>
    <p:extLst>
      <p:ext uri="{BB962C8B-B14F-4D97-AF65-F5344CB8AC3E}">
        <p14:creationId xmlns:p14="http://schemas.microsoft.com/office/powerpoint/2010/main" val="3459866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5CA3794B-C68F-80FB-0A50-4E95350C61D8}"/>
              </a:ext>
            </a:extLst>
          </p:cNvPr>
          <p:cNvSpPr>
            <a:spLocks noGrp="1"/>
          </p:cNvSpPr>
          <p:nvPr>
            <p:ph type="sldNum" sz="quarter" idx="10"/>
          </p:nvPr>
        </p:nvSpPr>
        <p:spPr>
          <a:ln/>
        </p:spPr>
        <p:txBody>
          <a:bodyPr/>
          <a:lstStyle>
            <a:lvl1pPr>
              <a:defRPr/>
            </a:lvl1pPr>
          </a:lstStyle>
          <a:p>
            <a:pPr>
              <a:defRPr/>
            </a:pPr>
            <a:fld id="{370BBEFB-2690-0B48-879B-777EA5DCFEE8}" type="slidenum">
              <a:rPr lang="en-US" altLang="en-US"/>
              <a:pPr>
                <a:defRPr/>
              </a:pPr>
              <a:t>‹#›</a:t>
            </a:fld>
            <a:endParaRPr lang="en-US" altLang="en-US"/>
          </a:p>
        </p:txBody>
      </p:sp>
    </p:spTree>
    <p:extLst>
      <p:ext uri="{BB962C8B-B14F-4D97-AF65-F5344CB8AC3E}">
        <p14:creationId xmlns:p14="http://schemas.microsoft.com/office/powerpoint/2010/main" val="855417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E69FB10D-190E-F642-AE56-A39C50A37CF1}"/>
              </a:ext>
            </a:extLst>
          </p:cNvPr>
          <p:cNvSpPr>
            <a:spLocks noGrp="1"/>
          </p:cNvSpPr>
          <p:nvPr>
            <p:ph type="sldNum" sz="quarter" idx="10"/>
          </p:nvPr>
        </p:nvSpPr>
        <p:spPr>
          <a:ln/>
        </p:spPr>
        <p:txBody>
          <a:bodyPr/>
          <a:lstStyle>
            <a:lvl1pPr>
              <a:defRPr/>
            </a:lvl1pPr>
          </a:lstStyle>
          <a:p>
            <a:pPr>
              <a:defRPr/>
            </a:pPr>
            <a:fld id="{6452203B-BF65-C14F-A51E-DD9ADEF3AB8C}" type="slidenum">
              <a:rPr lang="en-US" altLang="en-US"/>
              <a:pPr>
                <a:defRPr/>
              </a:pPr>
              <a:t>‹#›</a:t>
            </a:fld>
            <a:endParaRPr lang="en-US" altLang="en-US"/>
          </a:p>
        </p:txBody>
      </p:sp>
    </p:spTree>
    <p:extLst>
      <p:ext uri="{BB962C8B-B14F-4D97-AF65-F5344CB8AC3E}">
        <p14:creationId xmlns:p14="http://schemas.microsoft.com/office/powerpoint/2010/main" val="4280895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C5A77DFA-48FE-316E-FBB9-EC6CCDD7E716}"/>
              </a:ext>
            </a:extLst>
          </p:cNvPr>
          <p:cNvSpPr>
            <a:spLocks noGrp="1"/>
          </p:cNvSpPr>
          <p:nvPr>
            <p:ph type="sldNum" sz="quarter" idx="10"/>
          </p:nvPr>
        </p:nvSpPr>
        <p:spPr>
          <a:ln/>
        </p:spPr>
        <p:txBody>
          <a:bodyPr/>
          <a:lstStyle>
            <a:lvl1pPr>
              <a:defRPr/>
            </a:lvl1pPr>
          </a:lstStyle>
          <a:p>
            <a:pPr>
              <a:defRPr/>
            </a:pPr>
            <a:fld id="{52440A7C-22CD-5247-A5F8-D970004B4232}" type="slidenum">
              <a:rPr lang="en-US" altLang="en-US"/>
              <a:pPr>
                <a:defRPr/>
              </a:pPr>
              <a:t>‹#›</a:t>
            </a:fld>
            <a:endParaRPr lang="en-US" altLang="en-US"/>
          </a:p>
        </p:txBody>
      </p:sp>
    </p:spTree>
    <p:extLst>
      <p:ext uri="{BB962C8B-B14F-4D97-AF65-F5344CB8AC3E}">
        <p14:creationId xmlns:p14="http://schemas.microsoft.com/office/powerpoint/2010/main" val="3836672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1">
            <a:extLst>
              <a:ext uri="{FF2B5EF4-FFF2-40B4-BE49-F238E27FC236}">
                <a16:creationId xmlns:a16="http://schemas.microsoft.com/office/drawing/2014/main" id="{65F61276-DF93-24EE-7475-D6AF7454F662}"/>
              </a:ext>
            </a:extLst>
          </p:cNvPr>
          <p:cNvSpPr>
            <a:spLocks noGrp="1"/>
          </p:cNvSpPr>
          <p:nvPr>
            <p:ph type="sldNum" sz="quarter" idx="10"/>
          </p:nvPr>
        </p:nvSpPr>
        <p:spPr>
          <a:ln/>
        </p:spPr>
        <p:txBody>
          <a:bodyPr/>
          <a:lstStyle>
            <a:lvl1pPr>
              <a:defRPr/>
            </a:lvl1pPr>
          </a:lstStyle>
          <a:p>
            <a:pPr>
              <a:defRPr/>
            </a:pPr>
            <a:fld id="{A70DD162-B87D-BC4A-9C3E-2D69FD722C03}" type="slidenum">
              <a:rPr lang="en-US" altLang="en-US"/>
              <a:pPr>
                <a:defRPr/>
              </a:pPr>
              <a:t>‹#›</a:t>
            </a:fld>
            <a:endParaRPr lang="en-US" altLang="en-US"/>
          </a:p>
        </p:txBody>
      </p:sp>
    </p:spTree>
    <p:extLst>
      <p:ext uri="{BB962C8B-B14F-4D97-AF65-F5344CB8AC3E}">
        <p14:creationId xmlns:p14="http://schemas.microsoft.com/office/powerpoint/2010/main" val="368197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Neue" panose="02000503000000020004" pitchFamily="2"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1">
            <a:extLst>
              <a:ext uri="{FF2B5EF4-FFF2-40B4-BE49-F238E27FC236}">
                <a16:creationId xmlns:a16="http://schemas.microsoft.com/office/drawing/2014/main" id="{736878ED-6A1C-660B-010F-36F6D2552DA4}"/>
              </a:ext>
            </a:extLst>
          </p:cNvPr>
          <p:cNvSpPr>
            <a:spLocks noGrp="1"/>
          </p:cNvSpPr>
          <p:nvPr>
            <p:ph type="sldNum" sz="quarter" idx="10"/>
          </p:nvPr>
        </p:nvSpPr>
        <p:spPr>
          <a:ln/>
        </p:spPr>
        <p:txBody>
          <a:bodyPr/>
          <a:lstStyle>
            <a:lvl1pPr>
              <a:defRPr/>
            </a:lvl1pPr>
          </a:lstStyle>
          <a:p>
            <a:pPr>
              <a:defRPr/>
            </a:pPr>
            <a:fld id="{0876CCBE-FDB1-4D44-8DCE-180AF100D152}" type="slidenum">
              <a:rPr lang="en-US" altLang="en-US"/>
              <a:pPr>
                <a:defRPr/>
              </a:pPr>
              <a:t>‹#›</a:t>
            </a:fld>
            <a:endParaRPr lang="en-US" altLang="en-US"/>
          </a:p>
        </p:txBody>
      </p:sp>
    </p:spTree>
    <p:extLst>
      <p:ext uri="{BB962C8B-B14F-4D97-AF65-F5344CB8AC3E}">
        <p14:creationId xmlns:p14="http://schemas.microsoft.com/office/powerpoint/2010/main" val="1812469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18" Type="http://schemas.openxmlformats.org/officeDocument/2006/relationships/image" Target="../media/image9.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7.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descr="Rectangle">
            <a:extLst>
              <a:ext uri="{FF2B5EF4-FFF2-40B4-BE49-F238E27FC236}">
                <a16:creationId xmlns:a16="http://schemas.microsoft.com/office/drawing/2014/main" id="{3D11E620-26EF-D1EE-31B7-C9574E949C46}"/>
              </a:ext>
            </a:extLst>
          </p:cNvPr>
          <p:cNvSpPr>
            <a:spLocks/>
          </p:cNvSpPr>
          <p:nvPr/>
        </p:nvSpPr>
        <p:spPr bwMode="auto">
          <a:xfrm>
            <a:off x="-188913" y="11558588"/>
            <a:ext cx="24653876" cy="2263775"/>
          </a:xfrm>
          <a:prstGeom prst="rect">
            <a:avLst/>
          </a:prstGeom>
          <a:gradFill rotWithShape="0">
            <a:gsLst>
              <a:gs pos="0">
                <a:srgbClr val="1A3A5E"/>
              </a:gs>
              <a:gs pos="30542">
                <a:srgbClr val="1D446F"/>
              </a:gs>
              <a:gs pos="48987">
                <a:srgbClr val="1F4E80"/>
              </a:gs>
              <a:gs pos="67540">
                <a:srgbClr val="1D446F"/>
              </a:gs>
              <a:gs pos="99030">
                <a:srgbClr val="1A3A5E"/>
              </a:gs>
              <a:gs pos="100000">
                <a:srgbClr val="1A3A5E"/>
              </a:gs>
            </a:gsLst>
            <a:path path="rect">
              <a:fillToRect l="37720" t="-19635" r="62280" b="119635"/>
            </a:path>
          </a:gradFill>
          <a:ln>
            <a:noFill/>
          </a:ln>
          <a:effectLst/>
        </p:spPr>
        <p:txBody>
          <a:bodyPr lIns="50800" tIns="50800" rIns="50800" bIns="50800" anchor="ctr"/>
          <a:lstStyle>
            <a:lvl1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eaLnBrk="1">
              <a:defRPr/>
            </a:pPr>
            <a:endParaRPr lang="en-US" altLang="en-US" sz="1800">
              <a:solidFill>
                <a:srgbClr val="1F4E8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pic>
        <p:nvPicPr>
          <p:cNvPr id="1027" name="Picture 2" descr="Image">
            <a:extLst>
              <a:ext uri="{FF2B5EF4-FFF2-40B4-BE49-F238E27FC236}">
                <a16:creationId xmlns:a16="http://schemas.microsoft.com/office/drawing/2014/main" id="{8A5DA1E5-C326-0C02-6842-A8A2562A3129}"/>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4478000" y="2028825"/>
            <a:ext cx="13234988" cy="1208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8" name="Picture 3" descr="Image">
            <a:extLst>
              <a:ext uri="{FF2B5EF4-FFF2-40B4-BE49-F238E27FC236}">
                <a16:creationId xmlns:a16="http://schemas.microsoft.com/office/drawing/2014/main" id="{E954FB15-AB0F-8605-DCC1-61D168341AAF}"/>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433763" y="-366713"/>
            <a:ext cx="13122276" cy="11988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4" descr="Rectangle">
            <a:extLst>
              <a:ext uri="{FF2B5EF4-FFF2-40B4-BE49-F238E27FC236}">
                <a16:creationId xmlns:a16="http://schemas.microsoft.com/office/drawing/2014/main" id="{3AF241AB-BB4B-FD54-B58B-FA1AC6A5A7E7}"/>
              </a:ext>
            </a:extLst>
          </p:cNvPr>
          <p:cNvSpPr>
            <a:spLocks/>
          </p:cNvSpPr>
          <p:nvPr/>
        </p:nvSpPr>
        <p:spPr bwMode="auto">
          <a:xfrm>
            <a:off x="11557000" y="1465263"/>
            <a:ext cx="12949238" cy="9899650"/>
          </a:xfrm>
          <a:prstGeom prst="rect">
            <a:avLst/>
          </a:prstGeom>
          <a:solidFill>
            <a:srgbClr val="FFFFFF"/>
          </a:solidFill>
          <a:ln>
            <a:noFill/>
          </a:ln>
          <a:effectLst/>
        </p:spPr>
        <p:txBody>
          <a:bodyPr lIns="50800" tIns="50800" rIns="50800" bIns="50800" anchor="ctr"/>
          <a:lstStyle>
            <a:lvl1pPr defTabSz="8255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8255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8255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8255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8255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algn="ctr" defTabSz="8255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algn="ctr" defTabSz="8255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algn="ctr" defTabSz="8255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algn="ctr" defTabSz="8255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eaLnBrk="1">
              <a:defRPr/>
            </a:pPr>
            <a:endParaRPr lang="en-US" altLang="en-US" sz="3200">
              <a:solidFill>
                <a:srgbClr val="FFFFFF"/>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panose="02000503000000020004" pitchFamily="2" charset="0"/>
            </a:endParaRPr>
          </a:p>
        </p:txBody>
      </p:sp>
      <p:sp>
        <p:nvSpPr>
          <p:cNvPr id="1029" name="Rectangle 5" descr="Rectangle">
            <a:extLst>
              <a:ext uri="{FF2B5EF4-FFF2-40B4-BE49-F238E27FC236}">
                <a16:creationId xmlns:a16="http://schemas.microsoft.com/office/drawing/2014/main" id="{BE48A34E-4CB5-0826-928B-87E06C8E13F3}"/>
              </a:ext>
            </a:extLst>
          </p:cNvPr>
          <p:cNvSpPr>
            <a:spLocks/>
          </p:cNvSpPr>
          <p:nvPr/>
        </p:nvSpPr>
        <p:spPr bwMode="auto">
          <a:xfrm>
            <a:off x="-134938" y="11256963"/>
            <a:ext cx="24544338" cy="409575"/>
          </a:xfrm>
          <a:prstGeom prst="rect">
            <a:avLst/>
          </a:prstGeom>
          <a:gradFill rotWithShape="0">
            <a:gsLst>
              <a:gs pos="0">
                <a:srgbClr val="938963"/>
              </a:gs>
              <a:gs pos="30190">
                <a:srgbClr val="A1946B"/>
              </a:gs>
              <a:gs pos="48424">
                <a:srgbClr val="AEA074"/>
              </a:gs>
              <a:gs pos="67546">
                <a:srgbClr val="A1946B"/>
              </a:gs>
              <a:gs pos="100000">
                <a:srgbClr val="948963"/>
              </a:gs>
            </a:gsLst>
            <a:path path="rect">
              <a:fillToRect l="37720" t="-19635" r="62280" b="119635"/>
            </a:path>
          </a:gradFill>
          <a:ln>
            <a:noFill/>
          </a:ln>
          <a:effectLst/>
        </p:spPr>
        <p:txBody>
          <a:bodyPr lIns="50800" tIns="50800" rIns="50800" bIns="50800" anchor="ctr"/>
          <a:lstStyle>
            <a:lvl1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eaLnBrk="1">
              <a:defRPr/>
            </a:pPr>
            <a:endParaRPr lang="en-US" altLang="en-US" sz="1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pic>
        <p:nvPicPr>
          <p:cNvPr id="1031" name="Picture 6" descr="Image">
            <a:extLst>
              <a:ext uri="{FF2B5EF4-FFF2-40B4-BE49-F238E27FC236}">
                <a16:creationId xmlns:a16="http://schemas.microsoft.com/office/drawing/2014/main" id="{BCD88487-8BB0-DD11-1AAD-2CB878794F17}"/>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191000" y="12401550"/>
            <a:ext cx="1571625"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2" name="Picture 7">
            <a:extLst>
              <a:ext uri="{FF2B5EF4-FFF2-40B4-BE49-F238E27FC236}">
                <a16:creationId xmlns:a16="http://schemas.microsoft.com/office/drawing/2014/main" id="{BA4826AC-CE53-8593-A208-6CEDAC85F21D}"/>
              </a:ext>
            </a:extLst>
          </p:cNvPr>
          <p:cNvPicPr>
            <a:picLocks noChangeAspect="1"/>
          </p:cNvPicPr>
          <p:nvPr/>
        </p:nvPicPr>
        <p:blipFill>
          <a:blip r:embed="rId16">
            <a:extLst>
              <a:ext uri="{28A0092B-C50C-407E-A947-70E740481C1C}">
                <a14:useLocalDpi xmlns:a14="http://schemas.microsoft.com/office/drawing/2010/main" val="0"/>
              </a:ext>
            </a:extLst>
          </a:blip>
          <a:srcRect l="71956"/>
          <a:stretch>
            <a:fillRect/>
          </a:stretch>
        </p:blipFill>
        <p:spPr bwMode="auto">
          <a:xfrm>
            <a:off x="3121025" y="12295188"/>
            <a:ext cx="7937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3" name="Picture 8">
            <a:extLst>
              <a:ext uri="{FF2B5EF4-FFF2-40B4-BE49-F238E27FC236}">
                <a16:creationId xmlns:a16="http://schemas.microsoft.com/office/drawing/2014/main" id="{BC19F662-7047-3080-5324-2E21A25F07FA}"/>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74675" y="12147550"/>
            <a:ext cx="2439988" cy="1020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4" name="Rectangle 9">
            <a:extLst>
              <a:ext uri="{FF2B5EF4-FFF2-40B4-BE49-F238E27FC236}">
                <a16:creationId xmlns:a16="http://schemas.microsoft.com/office/drawing/2014/main" id="{A12D353E-6DA0-A507-919B-76B8A5913734}"/>
              </a:ext>
            </a:extLst>
          </p:cNvPr>
          <p:cNvSpPr>
            <a:spLocks noGrp="1"/>
          </p:cNvSpPr>
          <p:nvPr>
            <p:ph type="title"/>
          </p:nvPr>
        </p:nvSpPr>
        <p:spPr bwMode="auto">
          <a:xfrm>
            <a:off x="3652838" y="0"/>
            <a:ext cx="19507200" cy="367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altLang="en-US">
                <a:sym typeface="Helvetica Neue" panose="02000503000000020004" pitchFamily="2" charset="0"/>
              </a:rPr>
              <a:t>Click to edit Template title style</a:t>
            </a:r>
          </a:p>
        </p:txBody>
      </p:sp>
      <p:sp>
        <p:nvSpPr>
          <p:cNvPr id="1035" name="Rectangle 10">
            <a:extLst>
              <a:ext uri="{FF2B5EF4-FFF2-40B4-BE49-F238E27FC236}">
                <a16:creationId xmlns:a16="http://schemas.microsoft.com/office/drawing/2014/main" id="{230FD0A1-459B-90E9-C039-AED65D5F180A}"/>
              </a:ext>
            </a:extLst>
          </p:cNvPr>
          <p:cNvSpPr>
            <a:spLocks noGrp="1"/>
          </p:cNvSpPr>
          <p:nvPr>
            <p:ph type="body" idx="1"/>
          </p:nvPr>
        </p:nvSpPr>
        <p:spPr bwMode="auto">
          <a:xfrm>
            <a:off x="13609638" y="4876800"/>
            <a:ext cx="9550400" cy="883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a:sym typeface="Helvetica Neue" panose="02000503000000020004" pitchFamily="2" charset="0"/>
              </a:rPr>
              <a:t>Click to edit Template text styles</a:t>
            </a:r>
          </a:p>
          <a:p>
            <a:pPr lvl="1"/>
            <a:r>
              <a:rPr lang="en-US" altLang="en-US">
                <a:sym typeface="Helvetica Neue" panose="02000503000000020004" pitchFamily="2" charset="0"/>
              </a:rPr>
              <a:t>Second level</a:t>
            </a:r>
          </a:p>
          <a:p>
            <a:pPr lvl="2"/>
            <a:r>
              <a:rPr lang="en-US" altLang="en-US">
                <a:sym typeface="Helvetica Neue" panose="02000503000000020004" pitchFamily="2" charset="0"/>
              </a:rPr>
              <a:t>Third level</a:t>
            </a:r>
          </a:p>
          <a:p>
            <a:pPr lvl="3"/>
            <a:r>
              <a:rPr lang="en-US" altLang="en-US">
                <a:sym typeface="Helvetica Neue" panose="02000503000000020004" pitchFamily="2" charset="0"/>
              </a:rPr>
              <a:t>Fourth level</a:t>
            </a:r>
          </a:p>
          <a:p>
            <a:pPr lvl="4"/>
            <a:r>
              <a:rPr lang="en-US" altLang="en-US">
                <a:sym typeface="Helvetica Neue" panose="02000503000000020004" pitchFamily="2" charset="0"/>
              </a:rPr>
              <a:t>Fifth level</a:t>
            </a:r>
          </a:p>
        </p:txBody>
      </p:sp>
      <p:sp>
        <p:nvSpPr>
          <p:cNvPr id="3" name="Rectangle 11">
            <a:extLst>
              <a:ext uri="{FF2B5EF4-FFF2-40B4-BE49-F238E27FC236}">
                <a16:creationId xmlns:a16="http://schemas.microsoft.com/office/drawing/2014/main" id="{D6DA6D55-5C69-F971-A045-5D95A9D43E1B}"/>
              </a:ext>
            </a:extLst>
          </p:cNvPr>
          <p:cNvSpPr>
            <a:spLocks noGrp="1"/>
          </p:cNvSpPr>
          <p:nvPr>
            <p:ph type="sldNum" sz="quarter" idx="2"/>
          </p:nvPr>
        </p:nvSpPr>
        <p:spPr bwMode="auto">
          <a:xfrm>
            <a:off x="11999913" y="13079413"/>
            <a:ext cx="369887" cy="374650"/>
          </a:xfrm>
          <a:prstGeom prst="rect">
            <a:avLst/>
          </a:prstGeom>
          <a:noFill/>
          <a:ln>
            <a:noFill/>
          </a:ln>
          <a:effectLst/>
        </p:spPr>
        <p:txBody>
          <a:bodyPr vert="horz" wrap="none" lIns="50800" tIns="50800" rIns="50800" bIns="50800" numCol="1" anchor="b" anchorCtr="0" compatLnSpc="1">
            <a:prstTxWarp prst="textNoShape">
              <a:avLst/>
            </a:prstTxWarp>
          </a:bodyPr>
          <a:lstStyle>
            <a:lvl1pPr algn="ctr" defTabSz="584200" eaLnBrk="1">
              <a:defRPr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stStyle>
          <a:p>
            <a:pPr>
              <a:defRPr/>
            </a:pPr>
            <a:fld id="{E7B67B55-BC87-894E-845F-A042A9731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2436813" rtl="0" eaLnBrk="0" fontAlgn="base" hangingPunct="0">
        <a:lnSpc>
          <a:spcPct val="80000"/>
        </a:lnSpc>
        <a:spcBef>
          <a:spcPct val="0"/>
        </a:spcBef>
        <a:spcAft>
          <a:spcPct val="0"/>
        </a:spcAft>
        <a:defRPr sz="11600" b="1" kern="1200">
          <a:solidFill>
            <a:srgbClr val="000000"/>
          </a:solidFill>
          <a:latin typeface="+mj-lt"/>
          <a:ea typeface="+mj-ea"/>
          <a:cs typeface="+mj-cs"/>
          <a:sym typeface="Helvetica Neue" panose="02000503000000020004" pitchFamily="2" charset="0"/>
        </a:defRPr>
      </a:lvl1pPr>
      <a:lvl2pPr algn="l" defTabSz="2436813" rtl="0" eaLnBrk="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algn="l" defTabSz="2436813" rtl="0" eaLnBrk="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algn="l" defTabSz="2436813" rtl="0" eaLnBrk="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algn="l" defTabSz="2436813" rtl="0" eaLnBrk="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algn="l" defTabSz="2436813" rtl="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algn="l" defTabSz="2436813" rtl="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algn="l" defTabSz="2436813" rtl="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algn="l" defTabSz="2436813" rtl="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p:titleStyle>
    <p:bodyStyle>
      <a:lvl1pPr algn="l" defTabSz="825500" rtl="0" eaLnBrk="0" fontAlgn="base" hangingPunct="0">
        <a:spcBef>
          <a:spcPct val="0"/>
        </a:spcBef>
        <a:spcAft>
          <a:spcPct val="0"/>
        </a:spcAft>
        <a:defRPr sz="5500" b="1" kern="1200">
          <a:solidFill>
            <a:srgbClr val="000000"/>
          </a:solidFill>
          <a:latin typeface="+mn-lt"/>
          <a:ea typeface="+mn-ea"/>
          <a:cs typeface="+mn-cs"/>
          <a:sym typeface="Helvetica Neue" panose="02000503000000020004" pitchFamily="2" charset="0"/>
        </a:defRPr>
      </a:lvl1pPr>
      <a:lvl2pPr algn="l" defTabSz="825500" rtl="0" eaLnBrk="0" fontAlgn="base" hangingPunct="0">
        <a:spcBef>
          <a:spcPct val="0"/>
        </a:spcBef>
        <a:spcAft>
          <a:spcPct val="0"/>
        </a:spcAft>
        <a:defRPr sz="5500" b="1" kern="1200">
          <a:solidFill>
            <a:srgbClr val="000000"/>
          </a:solidFill>
          <a:latin typeface="+mn-lt"/>
          <a:ea typeface="+mn-ea"/>
          <a:cs typeface="+mn-cs"/>
          <a:sym typeface="Helvetica Neue" panose="02000503000000020004" pitchFamily="2" charset="0"/>
        </a:defRPr>
      </a:lvl2pPr>
      <a:lvl3pPr algn="l" defTabSz="825500" rtl="0" eaLnBrk="0" fontAlgn="base" hangingPunct="0">
        <a:spcBef>
          <a:spcPct val="0"/>
        </a:spcBef>
        <a:spcAft>
          <a:spcPct val="0"/>
        </a:spcAft>
        <a:defRPr sz="5500" b="1" kern="1200">
          <a:solidFill>
            <a:srgbClr val="000000"/>
          </a:solidFill>
          <a:latin typeface="+mn-lt"/>
          <a:ea typeface="+mn-ea"/>
          <a:cs typeface="+mn-cs"/>
          <a:sym typeface="Helvetica Neue" panose="02000503000000020004" pitchFamily="2" charset="0"/>
        </a:defRPr>
      </a:lvl3pPr>
      <a:lvl4pPr algn="l" defTabSz="825500" rtl="0" eaLnBrk="0" fontAlgn="base" hangingPunct="0">
        <a:spcBef>
          <a:spcPct val="0"/>
        </a:spcBef>
        <a:spcAft>
          <a:spcPct val="0"/>
        </a:spcAft>
        <a:defRPr sz="5500" b="1" kern="1200">
          <a:solidFill>
            <a:srgbClr val="000000"/>
          </a:solidFill>
          <a:latin typeface="+mn-lt"/>
          <a:ea typeface="+mn-ea"/>
          <a:cs typeface="+mn-cs"/>
          <a:sym typeface="Helvetica Neue" panose="02000503000000020004" pitchFamily="2" charset="0"/>
        </a:defRPr>
      </a:lvl4pPr>
      <a:lvl5pPr algn="l" defTabSz="825500" rtl="0" eaLnBrk="0" fontAlgn="base" hangingPunct="0">
        <a:spcBef>
          <a:spcPct val="0"/>
        </a:spcBef>
        <a:spcAft>
          <a:spcPct val="0"/>
        </a:spcAft>
        <a:defRPr sz="5500" b="1" kern="1200">
          <a:solidFill>
            <a:srgbClr val="000000"/>
          </a:solidFill>
          <a:latin typeface="+mn-lt"/>
          <a:ea typeface="+mn-ea"/>
          <a:cs typeface="+mn-cs"/>
          <a:sym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073" name="Rectangle 1" descr="Rectangle">
            <a:extLst>
              <a:ext uri="{FF2B5EF4-FFF2-40B4-BE49-F238E27FC236}">
                <a16:creationId xmlns:a16="http://schemas.microsoft.com/office/drawing/2014/main" id="{E0C2A22D-6037-90A3-BD79-DA0D56A14BF4}"/>
              </a:ext>
            </a:extLst>
          </p:cNvPr>
          <p:cNvSpPr>
            <a:spLocks/>
          </p:cNvSpPr>
          <p:nvPr/>
        </p:nvSpPr>
        <p:spPr bwMode="auto">
          <a:xfrm>
            <a:off x="-188913" y="-73025"/>
            <a:ext cx="24653876" cy="11615738"/>
          </a:xfrm>
          <a:prstGeom prst="rect">
            <a:avLst/>
          </a:prstGeom>
          <a:gradFill rotWithShape="0">
            <a:gsLst>
              <a:gs pos="0">
                <a:srgbClr val="345885"/>
              </a:gs>
              <a:gs pos="100000">
                <a:srgbClr val="1A3A5E"/>
              </a:gs>
            </a:gsLst>
            <a:path path="rect">
              <a:fillToRect l="-19635" t="62279" r="119635" b="37721"/>
            </a:path>
          </a:gradFill>
          <a:ln>
            <a:noFill/>
          </a:ln>
          <a:effectLst/>
        </p:spPr>
        <p:txBody>
          <a:bodyPr lIns="50800" tIns="50800" rIns="50800" bIns="50800" anchor="ctr"/>
          <a:lstStyle>
            <a:lvl1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eaLnBrk="1">
              <a:defRPr/>
            </a:pPr>
            <a:endParaRPr lang="en-US" altLang="en-US" sz="1800">
              <a:solidFill>
                <a:srgbClr val="345885"/>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pic>
        <p:nvPicPr>
          <p:cNvPr id="13315" name="Picture 2" descr="Image">
            <a:extLst>
              <a:ext uri="{FF2B5EF4-FFF2-40B4-BE49-F238E27FC236}">
                <a16:creationId xmlns:a16="http://schemas.microsoft.com/office/drawing/2014/main" id="{EF4200AD-516F-8F5F-1988-364FD456E2BE}"/>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684588" y="-469900"/>
            <a:ext cx="13231813" cy="12087225"/>
          </a:xfrm>
          <a:prstGeom prst="rect">
            <a:avLst/>
          </a:prstGeom>
          <a:noFill/>
          <a:ln>
            <a:noFill/>
          </a:ln>
          <a:effectLst/>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3" descr="Rectangle">
            <a:extLst>
              <a:ext uri="{FF2B5EF4-FFF2-40B4-BE49-F238E27FC236}">
                <a16:creationId xmlns:a16="http://schemas.microsoft.com/office/drawing/2014/main" id="{122997FB-771C-5F13-9A0B-425EF6B3665A}"/>
              </a:ext>
            </a:extLst>
          </p:cNvPr>
          <p:cNvSpPr>
            <a:spLocks/>
          </p:cNvSpPr>
          <p:nvPr/>
        </p:nvSpPr>
        <p:spPr bwMode="auto">
          <a:xfrm>
            <a:off x="-134938" y="11256963"/>
            <a:ext cx="24653876" cy="409575"/>
          </a:xfrm>
          <a:prstGeom prst="rect">
            <a:avLst/>
          </a:prstGeom>
          <a:gradFill rotWithShape="0">
            <a:gsLst>
              <a:gs pos="0">
                <a:srgbClr val="938963"/>
              </a:gs>
              <a:gs pos="30190">
                <a:srgbClr val="A1946B"/>
              </a:gs>
              <a:gs pos="48424">
                <a:srgbClr val="AEA074"/>
              </a:gs>
              <a:gs pos="67546">
                <a:srgbClr val="A1946B"/>
              </a:gs>
              <a:gs pos="100000">
                <a:srgbClr val="948963"/>
              </a:gs>
            </a:gsLst>
            <a:path path="rect">
              <a:fillToRect l="37720" t="-19635" r="62280" b="119635"/>
            </a:path>
          </a:gradFill>
          <a:ln>
            <a:noFill/>
          </a:ln>
          <a:effectLst/>
        </p:spPr>
        <p:txBody>
          <a:bodyPr lIns="50800" tIns="50800" rIns="50800" bIns="50800" anchor="ctr"/>
          <a:lstStyle>
            <a:lvl1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eaLnBrk="1">
              <a:defRPr/>
            </a:pPr>
            <a:endParaRPr lang="en-US" altLang="en-US" sz="1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pic>
        <p:nvPicPr>
          <p:cNvPr id="13317" name="Picture 4" descr="Picture 5">
            <a:extLst>
              <a:ext uri="{FF2B5EF4-FFF2-40B4-BE49-F238E27FC236}">
                <a16:creationId xmlns:a16="http://schemas.microsoft.com/office/drawing/2014/main" id="{9342CC82-128A-2207-0424-F3FBDC0FB097}"/>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5938163" y="12179300"/>
            <a:ext cx="2341562" cy="95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8" name="Picture 5">
            <a:extLst>
              <a:ext uri="{FF2B5EF4-FFF2-40B4-BE49-F238E27FC236}">
                <a16:creationId xmlns:a16="http://schemas.microsoft.com/office/drawing/2014/main" id="{B43E077D-7FD4-DCA9-CBD2-05F610F3581E}"/>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5152350" y="1339850"/>
            <a:ext cx="5319713" cy="681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9" name="Picture 6">
            <a:extLst>
              <a:ext uri="{FF2B5EF4-FFF2-40B4-BE49-F238E27FC236}">
                <a16:creationId xmlns:a16="http://schemas.microsoft.com/office/drawing/2014/main" id="{A36C772A-1D26-EBB4-7971-7A04E9E1F665}"/>
              </a:ext>
            </a:extLst>
          </p:cNvPr>
          <p:cNvPicPr>
            <a:picLocks noChangeAspect="1"/>
          </p:cNvPicPr>
          <p:nvPr/>
        </p:nvPicPr>
        <p:blipFill>
          <a:blip r:embed="rId16">
            <a:extLst>
              <a:ext uri="{28A0092B-C50C-407E-A947-70E740481C1C}">
                <a14:useLocalDpi xmlns:a14="http://schemas.microsoft.com/office/drawing/2010/main" val="0"/>
              </a:ext>
            </a:extLst>
          </a:blip>
          <a:srcRect l="72112"/>
          <a:stretch>
            <a:fillRect/>
          </a:stretch>
        </p:blipFill>
        <p:spPr bwMode="auto">
          <a:xfrm>
            <a:off x="3125788" y="12306300"/>
            <a:ext cx="784225"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20" name="Picture 7">
            <a:extLst>
              <a:ext uri="{FF2B5EF4-FFF2-40B4-BE49-F238E27FC236}">
                <a16:creationId xmlns:a16="http://schemas.microsoft.com/office/drawing/2014/main" id="{7000040E-B2FF-E6BA-6077-2859CA56D384}"/>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74675" y="12147550"/>
            <a:ext cx="2439988" cy="1020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21" name="Picture 8" descr="Image">
            <a:extLst>
              <a:ext uri="{FF2B5EF4-FFF2-40B4-BE49-F238E27FC236}">
                <a16:creationId xmlns:a16="http://schemas.microsoft.com/office/drawing/2014/main" id="{C7D428C3-151F-7A90-7DE0-D090419DAA82}"/>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183063" y="12403138"/>
            <a:ext cx="1568450" cy="50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9">
            <a:extLst>
              <a:ext uri="{FF2B5EF4-FFF2-40B4-BE49-F238E27FC236}">
                <a16:creationId xmlns:a16="http://schemas.microsoft.com/office/drawing/2014/main" id="{58C4226B-6E17-1004-A61F-5EF0E7E27ED6}"/>
              </a:ext>
            </a:extLst>
          </p:cNvPr>
          <p:cNvSpPr>
            <a:spLocks noGrp="1"/>
          </p:cNvSpPr>
          <p:nvPr>
            <p:ph type="sldNum" sz="quarter" idx="2"/>
          </p:nvPr>
        </p:nvSpPr>
        <p:spPr bwMode="auto">
          <a:xfrm>
            <a:off x="11999913" y="13079413"/>
            <a:ext cx="369887" cy="374650"/>
          </a:xfrm>
          <a:prstGeom prst="rect">
            <a:avLst/>
          </a:prstGeom>
          <a:noFill/>
          <a:ln>
            <a:noFill/>
          </a:ln>
          <a:effectLst/>
        </p:spPr>
        <p:txBody>
          <a:bodyPr vert="horz" wrap="none" lIns="50800" tIns="50800" rIns="50800" bIns="50800" numCol="1" anchor="b" anchorCtr="0" compatLnSpc="1">
            <a:prstTxWarp prst="textNoShape">
              <a:avLst/>
            </a:prstTxWarp>
          </a:bodyPr>
          <a:lstStyle>
            <a:lvl1pPr algn="ctr" defTabSz="584200" eaLnBrk="1">
              <a:defRPr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stStyle>
          <a:p>
            <a:pPr>
              <a:defRPr/>
            </a:pPr>
            <a:fld id="{77D12554-5261-B340-84A7-6688C78A21F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2436813" rtl="0" eaLnBrk="0" fontAlgn="base" hangingPunct="0">
        <a:lnSpc>
          <a:spcPct val="80000"/>
        </a:lnSpc>
        <a:spcBef>
          <a:spcPct val="0"/>
        </a:spcBef>
        <a:spcAft>
          <a:spcPct val="0"/>
        </a:spcAft>
        <a:defRPr sz="11600" b="1" kern="1200">
          <a:solidFill>
            <a:srgbClr val="000000"/>
          </a:solidFill>
          <a:latin typeface="+mj-lt"/>
          <a:ea typeface="+mj-ea"/>
          <a:cs typeface="+mj-cs"/>
          <a:sym typeface="Helvetica Neue" panose="02000503000000020004" pitchFamily="2" charset="0"/>
        </a:defRPr>
      </a:lvl1pPr>
      <a:lvl2pPr algn="l" defTabSz="2436813" rtl="0" eaLnBrk="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algn="l" defTabSz="2436813" rtl="0" eaLnBrk="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algn="l" defTabSz="2436813" rtl="0" eaLnBrk="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algn="l" defTabSz="2436813" rtl="0" eaLnBrk="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algn="l" defTabSz="2436813" rtl="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algn="l" defTabSz="2436813" rtl="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algn="l" defTabSz="2436813" rtl="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algn="l" defTabSz="2436813" rtl="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p:titleStyle>
    <p:bodyStyle>
      <a:lvl1pPr algn="l" defTabSz="825500" rtl="0" eaLnBrk="0" fontAlgn="base" hangingPunct="0">
        <a:spcBef>
          <a:spcPct val="0"/>
        </a:spcBef>
        <a:spcAft>
          <a:spcPct val="0"/>
        </a:spcAft>
        <a:defRPr sz="5500" b="1" kern="1200">
          <a:solidFill>
            <a:srgbClr val="000000"/>
          </a:solidFill>
          <a:latin typeface="+mn-lt"/>
          <a:ea typeface="+mn-ea"/>
          <a:cs typeface="+mn-cs"/>
          <a:sym typeface="Helvetica Neue" panose="02000503000000020004" pitchFamily="2" charset="0"/>
        </a:defRPr>
      </a:lvl1pPr>
      <a:lvl2pPr algn="l" defTabSz="825500" rtl="0" eaLnBrk="0" fontAlgn="base" hangingPunct="0">
        <a:spcBef>
          <a:spcPct val="0"/>
        </a:spcBef>
        <a:spcAft>
          <a:spcPct val="0"/>
        </a:spcAft>
        <a:defRPr sz="5500" b="1" kern="1200">
          <a:solidFill>
            <a:srgbClr val="000000"/>
          </a:solidFill>
          <a:latin typeface="+mn-lt"/>
          <a:ea typeface="+mn-ea"/>
          <a:cs typeface="+mn-cs"/>
          <a:sym typeface="Helvetica Neue" panose="02000503000000020004" pitchFamily="2" charset="0"/>
        </a:defRPr>
      </a:lvl2pPr>
      <a:lvl3pPr algn="l" defTabSz="825500" rtl="0" eaLnBrk="0" fontAlgn="base" hangingPunct="0">
        <a:spcBef>
          <a:spcPct val="0"/>
        </a:spcBef>
        <a:spcAft>
          <a:spcPct val="0"/>
        </a:spcAft>
        <a:defRPr sz="5500" b="1" kern="1200">
          <a:solidFill>
            <a:srgbClr val="000000"/>
          </a:solidFill>
          <a:latin typeface="+mn-lt"/>
          <a:ea typeface="+mn-ea"/>
          <a:cs typeface="+mn-cs"/>
          <a:sym typeface="Helvetica Neue" panose="02000503000000020004" pitchFamily="2" charset="0"/>
        </a:defRPr>
      </a:lvl3pPr>
      <a:lvl4pPr algn="l" defTabSz="825500" rtl="0" eaLnBrk="0" fontAlgn="base" hangingPunct="0">
        <a:spcBef>
          <a:spcPct val="0"/>
        </a:spcBef>
        <a:spcAft>
          <a:spcPct val="0"/>
        </a:spcAft>
        <a:defRPr sz="5500" b="1" kern="1200">
          <a:solidFill>
            <a:srgbClr val="000000"/>
          </a:solidFill>
          <a:latin typeface="+mn-lt"/>
          <a:ea typeface="+mn-ea"/>
          <a:cs typeface="+mn-cs"/>
          <a:sym typeface="Helvetica Neue" panose="02000503000000020004" pitchFamily="2" charset="0"/>
        </a:defRPr>
      </a:lvl4pPr>
      <a:lvl5pPr algn="l" defTabSz="825500" rtl="0" eaLnBrk="0" fontAlgn="base" hangingPunct="0">
        <a:spcBef>
          <a:spcPct val="0"/>
        </a:spcBef>
        <a:spcAft>
          <a:spcPct val="0"/>
        </a:spcAft>
        <a:defRPr sz="5500" b="1" kern="1200">
          <a:solidFill>
            <a:srgbClr val="000000"/>
          </a:solidFill>
          <a:latin typeface="+mn-lt"/>
          <a:ea typeface="+mn-ea"/>
          <a:cs typeface="+mn-cs"/>
          <a:sym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nam10.safelinks.protection.outlook.com/?url=https%3A%2F%2Ftravel.state.gov%2Fcontent%2Ftravel%2Fen%2Ftraveladvisories%2Ftraveladvisories.html%2F&amp;data=04%7C01%7CJZarazua%40iie.org%7C4ce4c3752e0a4fd3418b08da00799419%7C9553a3e2181944e2bbc7c78ac77d22a3%7C1%7C0%7C637822819825303519%7CUnknown%7CTWFpbGZsb3d8eyJWIjoiMC4wLjAwMDAiLCJQIjoiV2luMzIiLCJBTiI6Ik1haWwiLCJXVCI6Mn0%3D%7C3000&amp;sdata=xjP0x%2FQcxPjjrlUHSHEkLTx6FpKX6gLwTKUyadupJBg%3D&amp;reserved=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facebook.com/gilmanscholarshipprogram/" TargetMode="External"/><Relationship Id="rId7" Type="http://schemas.openxmlformats.org/officeDocument/2006/relationships/hyperlink" Target="https://www.youtube.com/gilmanscholarship"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7.jpeg"/><Relationship Id="rId5" Type="http://schemas.openxmlformats.org/officeDocument/2006/relationships/hyperlink" Target="https://twitter.com/GilmanProgram?ref_src=twsrc%5Egoogle%7Ctwcamp%5Eserp%7Ctwgr%5Eauthor" TargetMode="External"/><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hyperlink" Target="https://www.instagram.com/gilmanscholarship/?hl=en"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5" descr="TextBox 7">
            <a:extLst>
              <a:ext uri="{FF2B5EF4-FFF2-40B4-BE49-F238E27FC236}">
                <a16:creationId xmlns:a16="http://schemas.microsoft.com/office/drawing/2014/main" id="{DAC26311-E094-EA00-1893-F220EEB45D3F}"/>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26626" name="Rectangle">
            <a:extLst>
              <a:ext uri="{FF2B5EF4-FFF2-40B4-BE49-F238E27FC236}">
                <a16:creationId xmlns:a16="http://schemas.microsoft.com/office/drawing/2014/main" id="{000D9B56-6E9B-3160-FE02-771E153E0AD5}"/>
              </a:ext>
            </a:extLst>
          </p:cNvPr>
          <p:cNvSpPr>
            <a:spLocks noChangeArrowheads="1"/>
          </p:cNvSpPr>
          <p:nvPr/>
        </p:nvSpPr>
        <p:spPr bwMode="auto">
          <a:xfrm>
            <a:off x="1397000" y="9023350"/>
            <a:ext cx="533400" cy="55563"/>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endParaRPr lang="en-US" altLang="en-US" sz="18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26627" name="PRESENTATION TITLE">
            <a:extLst>
              <a:ext uri="{FF2B5EF4-FFF2-40B4-BE49-F238E27FC236}">
                <a16:creationId xmlns:a16="http://schemas.microsoft.com/office/drawing/2014/main" id="{7C4DD7E2-DC8C-354D-2CBA-9A85C62824BA}"/>
              </a:ext>
            </a:extLst>
          </p:cNvPr>
          <p:cNvSpPr txBox="1">
            <a:spLocks noChangeArrowheads="1"/>
          </p:cNvSpPr>
          <p:nvPr/>
        </p:nvSpPr>
        <p:spPr bwMode="auto">
          <a:xfrm>
            <a:off x="1249363" y="6221413"/>
            <a:ext cx="21923375"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9700" b="1">
                <a:solidFill>
                  <a:srgbClr val="FFFFFF"/>
                </a:solidFill>
                <a:latin typeface="Calibri" panose="020F0502020204030204" pitchFamily="34" charset="0"/>
                <a:ea typeface="Verlag-Book" pitchFamily="2" charset="0"/>
                <a:cs typeface="Calibri" panose="020F0502020204030204" pitchFamily="34" charset="0"/>
                <a:sym typeface="Verlag-Book" pitchFamily="2" charset="0"/>
              </a:rPr>
              <a:t>Scholarships to Study &amp; Intern Abroad</a:t>
            </a:r>
          </a:p>
        </p:txBody>
      </p:sp>
      <p:sp>
        <p:nvSpPr>
          <p:cNvPr id="26628" name="Smaller Text Can Go Here">
            <a:extLst>
              <a:ext uri="{FF2B5EF4-FFF2-40B4-BE49-F238E27FC236}">
                <a16:creationId xmlns:a16="http://schemas.microsoft.com/office/drawing/2014/main" id="{1194DDC9-205F-B392-162A-E4546E1898E5}"/>
              </a:ext>
            </a:extLst>
          </p:cNvPr>
          <p:cNvSpPr txBox="1">
            <a:spLocks noChangeArrowheads="1"/>
          </p:cNvSpPr>
          <p:nvPr/>
        </p:nvSpPr>
        <p:spPr bwMode="auto">
          <a:xfrm>
            <a:off x="1325563" y="7597775"/>
            <a:ext cx="13593762"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500">
                <a:solidFill>
                  <a:srgbClr val="AEA074"/>
                </a:solidFill>
                <a:latin typeface="Calibri" panose="020F0502020204030204" pitchFamily="34" charset="0"/>
                <a:ea typeface="Verlag-Book" pitchFamily="2" charset="0"/>
                <a:cs typeface="Calibri" panose="020F0502020204030204" pitchFamily="34" charset="0"/>
                <a:sym typeface="Verlag-Book" pitchFamily="2" charset="0"/>
              </a:rPr>
              <a:t>Program Overview, Eligibility, Application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Key Findings">
            <a:extLst>
              <a:ext uri="{FF2B5EF4-FFF2-40B4-BE49-F238E27FC236}">
                <a16:creationId xmlns:a16="http://schemas.microsoft.com/office/drawing/2014/main" id="{F6CF32FD-CBD9-9D9F-7554-323BD5D4562C}"/>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Gilman Eligibility</a:t>
            </a:r>
          </a:p>
        </p:txBody>
      </p:sp>
      <p:sp>
        <p:nvSpPr>
          <p:cNvPr id="41986"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C6158513-093F-F7D1-3F04-05832036FD65}"/>
              </a:ext>
            </a:extLst>
          </p:cNvPr>
          <p:cNvSpPr txBox="1">
            <a:spLocks noChangeArrowheads="1"/>
          </p:cNvSpPr>
          <p:nvPr/>
        </p:nvSpPr>
        <p:spPr bwMode="auto">
          <a:xfrm>
            <a:off x="-10668000" y="12803188"/>
            <a:ext cx="99187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buClr>
                <a:srgbClr val="988C65"/>
              </a:buClr>
            </a:pPr>
            <a:endParaRPr lang="en-US" altLang="en-US" sz="5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endParaRPr>
          </a:p>
        </p:txBody>
      </p:sp>
      <p:sp>
        <p:nvSpPr>
          <p:cNvPr id="41987" name="Text Box 5" descr="TextBox 7">
            <a:extLst>
              <a:ext uri="{FF2B5EF4-FFF2-40B4-BE49-F238E27FC236}">
                <a16:creationId xmlns:a16="http://schemas.microsoft.com/office/drawing/2014/main" id="{44E2E9AA-9AE7-74A8-4056-2E67AFB8E5B9}"/>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9" name="Key Findings">
            <a:extLst>
              <a:ext uri="{FF2B5EF4-FFF2-40B4-BE49-F238E27FC236}">
                <a16:creationId xmlns:a16="http://schemas.microsoft.com/office/drawing/2014/main" id="{FA0CD0D6-365D-0F07-BAE9-A6209C5A84E7}"/>
              </a:ext>
            </a:extLst>
          </p:cNvPr>
          <p:cNvSpPr txBox="1">
            <a:spLocks noChangeArrowheads="1"/>
          </p:cNvSpPr>
          <p:nvPr/>
        </p:nvSpPr>
        <p:spPr bwMode="auto">
          <a:xfrm>
            <a:off x="2293937" y="4315599"/>
            <a:ext cx="19796125" cy="3795911"/>
          </a:xfrm>
          <a:prstGeom prst="rect">
            <a:avLst/>
          </a:prstGeom>
          <a:noFill/>
          <a:ln>
            <a:noFill/>
          </a:ln>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defRPr/>
            </a:pPr>
            <a:r>
              <a:rPr lang="en-US" sz="6000" b="1" dirty="0">
                <a:solidFill>
                  <a:srgbClr val="002060"/>
                </a:solidFill>
                <a:latin typeface="Calibri" panose="020F0502020204030204" pitchFamily="34" charset="0"/>
              </a:rPr>
              <a:t>Recipients may be permitted to travel abroad as a Gilman Scholar if their program’s country/area(s) are in a location with a Travel Advisory Level 1 or 2, according to the </a:t>
            </a:r>
            <a:r>
              <a:rPr lang="en-US" sz="6000" b="1" u="sng" dirty="0">
                <a:solidFill>
                  <a:srgbClr val="002060"/>
                </a:solidFill>
                <a:latin typeface="Calibri" panose="020F0502020204030204" pitchFamily="34" charset="0"/>
                <a:hlinkClick r:id="rId3" tooltip="https://nam10.safelinks.protection.outlook.com/?url=https%3A%2F%2Ftravel.state.gov%2Fcontent%2Ftravel%2Fen%2Ftraveladvisories%2Ftraveladvisories.html%2F&amp;data=04%7C01%7CJZarazua%40iie.org%7C4ce4c3752e0a4fd3418b08da00799419%7C9553a3e2181944e2bbc7c78ac77d22a3%7C1%7C0%7C637822819825303519%7CUnknown%7CTWFpbGZsb3d8eyJWIjoiMC4wLjAwMDAiLCJQIjoiV2luMzIiLCJBTiI6Ik1haWwiLCJXVCI6Mn0%3D%7C3000&amp;sdata=xjP0x%2FQcxPjjrlUHSHEkLTx6FpKX6gLwTKUyadupJBg%3D&amp;reserved=0"/>
              </a:rPr>
              <a:t>U.S. Department of State’s Travel Advisory System</a:t>
            </a:r>
            <a:r>
              <a:rPr lang="en-US" sz="6000" b="1" u="sng" dirty="0">
                <a:solidFill>
                  <a:srgbClr val="002060"/>
                </a:solidFill>
                <a:latin typeface="Calibri" panose="020F0502020204030204" pitchFamily="34" charset="0"/>
              </a:rPr>
              <a:t>.</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Key Findings">
            <a:extLst>
              <a:ext uri="{FF2B5EF4-FFF2-40B4-BE49-F238E27FC236}">
                <a16:creationId xmlns:a16="http://schemas.microsoft.com/office/drawing/2014/main" id="{5E5381AD-25E1-0BD4-0394-4AD2AB3B1399}"/>
              </a:ext>
            </a:extLst>
          </p:cNvPr>
          <p:cNvSpPr txBox="1">
            <a:spLocks noChangeArrowheads="1"/>
          </p:cNvSpPr>
          <p:nvPr/>
        </p:nvSpPr>
        <p:spPr bwMode="auto">
          <a:xfrm>
            <a:off x="1343025" y="679450"/>
            <a:ext cx="14590713"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Gilman-McCain Scholarship Eligibility</a:t>
            </a:r>
          </a:p>
        </p:txBody>
      </p:sp>
      <p:sp>
        <p:nvSpPr>
          <p:cNvPr id="15"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BC829A70-2ABD-026E-D93A-F01B0C08E64E}"/>
              </a:ext>
            </a:extLst>
          </p:cNvPr>
          <p:cNvSpPr txBox="1"/>
          <p:nvPr/>
        </p:nvSpPr>
        <p:spPr>
          <a:xfrm>
            <a:off x="1343025" y="2740025"/>
            <a:ext cx="14590713" cy="7550785"/>
          </a:xfrm>
          <a:prstGeom prst="rect">
            <a:avLst/>
          </a:prstGeom>
          <a:ln w="12700">
            <a:miter lim="400000"/>
          </a:ln>
        </p:spPr>
        <p:txBody>
          <a:bodyPr lIns="50800" tIns="50800" rIns="50800" bIns="50800">
            <a:spAutoFit/>
          </a:bodyPr>
          <a:lstStyle/>
          <a:p>
            <a:pPr marL="457200" indent="-45720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400" dirty="0">
                <a:solidFill>
                  <a:srgbClr val="1A3B60"/>
                </a:solidFill>
                <a:latin typeface="Calibri" panose="020F0502020204030204" pitchFamily="34" charset="0"/>
                <a:ea typeface="Verlag-Book"/>
                <a:cs typeface="Calibri" panose="020F0502020204030204" pitchFamily="34" charset="0"/>
                <a:sym typeface="Verlag-Book"/>
              </a:rPr>
              <a:t>U.S. citizen or national</a:t>
            </a:r>
          </a:p>
          <a:p>
            <a:pPr marL="457200" indent="-45720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400" dirty="0">
                <a:solidFill>
                  <a:srgbClr val="1A3B60"/>
                </a:solidFill>
                <a:latin typeface="Calibri" panose="020F0502020204030204" pitchFamily="34" charset="0"/>
                <a:ea typeface="Verlag-Book"/>
                <a:cs typeface="Calibri" panose="020F0502020204030204" pitchFamily="34" charset="0"/>
                <a:sym typeface="Verlag-Book"/>
              </a:rPr>
              <a:t>Undergraduate student</a:t>
            </a:r>
          </a:p>
          <a:p>
            <a:pPr marL="457200" indent="-45720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400" dirty="0">
                <a:solidFill>
                  <a:srgbClr val="1A3B60"/>
                </a:solidFill>
                <a:latin typeface="Calibri" panose="020F0502020204030204" pitchFamily="34" charset="0"/>
                <a:ea typeface="Verlag-Book"/>
                <a:cs typeface="Calibri" panose="020F0502020204030204" pitchFamily="34" charset="0"/>
                <a:sym typeface="Verlag-Book"/>
              </a:rPr>
              <a:t>Credit-bearing program</a:t>
            </a:r>
          </a:p>
          <a:p>
            <a:pPr marL="457200" indent="-45720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400" dirty="0">
                <a:solidFill>
                  <a:srgbClr val="1A3B60"/>
                </a:solidFill>
                <a:latin typeface="Calibri" panose="020F0502020204030204" pitchFamily="34" charset="0"/>
                <a:ea typeface="Verlag-Book"/>
                <a:cs typeface="Calibri" panose="020F0502020204030204" pitchFamily="34" charset="0"/>
                <a:sym typeface="Verlag-Book"/>
              </a:rPr>
              <a:t>In a Travel Advisory level 1 or 2 country</a:t>
            </a:r>
          </a:p>
          <a:p>
            <a:pPr marL="457200" indent="-45720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400" dirty="0">
                <a:solidFill>
                  <a:srgbClr val="1A3B60"/>
                </a:solidFill>
                <a:latin typeface="Calibri" panose="020F0502020204030204" pitchFamily="34" charset="0"/>
                <a:ea typeface="Verlag-Book"/>
                <a:cs typeface="Calibri" panose="020F0502020204030204" pitchFamily="34" charset="0"/>
                <a:sym typeface="Verlag-Book"/>
              </a:rPr>
              <a:t>No minimum length requirement!</a:t>
            </a:r>
          </a:p>
          <a:p>
            <a:pPr marL="457200" indent="-45720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400" b="1" dirty="0">
                <a:solidFill>
                  <a:srgbClr val="1A3B60"/>
                </a:solidFill>
                <a:latin typeface="Calibri" panose="020F0502020204030204" pitchFamily="34" charset="0"/>
                <a:ea typeface="Verlag-Book"/>
                <a:cs typeface="Calibri" panose="020F0502020204030204" pitchFamily="34" charset="0"/>
                <a:sym typeface="Verlag-Book"/>
              </a:rPr>
              <a:t>Recipient of any type of Title IV federal financial aid</a:t>
            </a:r>
            <a:endParaRPr lang="en-US" sz="4800" b="1" dirty="0">
              <a:solidFill>
                <a:srgbClr val="1A3B60"/>
              </a:solidFill>
              <a:latin typeface="Calibri" panose="020F0502020204030204" pitchFamily="34" charset="0"/>
              <a:ea typeface="Verlag-Book"/>
              <a:cs typeface="Calibri" panose="020F0502020204030204" pitchFamily="34" charset="0"/>
              <a:sym typeface="Verlag-Book"/>
            </a:endParaRPr>
          </a:p>
          <a:p>
            <a:pPr marL="457200" indent="-45720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3200" dirty="0">
                <a:solidFill>
                  <a:schemeClr val="accent5">
                    <a:lumMod val="25000"/>
                  </a:schemeClr>
                </a:solidFill>
                <a:latin typeface="Calibri" panose="020F0502020204030204" pitchFamily="34" charset="0"/>
                <a:cs typeface="Calibri" panose="020F0502020204030204" pitchFamily="34" charset="0"/>
                <a:sym typeface="Verlag-Book"/>
              </a:rPr>
              <a:t>Dependent (child or spouse) of active or activated United States military personnel during the time of application (including Air Force, Air Force Reserve, Air National Guard, Army, Army National Guard, Army Reserve, Coast Guard, Coast Guard Reserve, Marine Corps, Marine Corps Reserve, Navy, Navy Reserve, Space Force, NOAA Commissioned Corps, and USPHS Commissioned Corps)</a:t>
            </a:r>
            <a:endParaRPr lang="en-US" sz="4000" b="1" dirty="0">
              <a:solidFill>
                <a:srgbClr val="1A3B60"/>
              </a:solidFill>
              <a:latin typeface="Calibri" panose="020F0502020204030204" pitchFamily="34" charset="0"/>
              <a:ea typeface="Verlag-Book"/>
              <a:cs typeface="Calibri" panose="020F0502020204030204" pitchFamily="34" charset="0"/>
              <a:sym typeface="Verlag-Book"/>
            </a:endParaRPr>
          </a:p>
        </p:txBody>
      </p:sp>
      <p:pic>
        <p:nvPicPr>
          <p:cNvPr id="46083" name="Picture 15">
            <a:extLst>
              <a:ext uri="{FF2B5EF4-FFF2-40B4-BE49-F238E27FC236}">
                <a16:creationId xmlns:a16="http://schemas.microsoft.com/office/drawing/2014/main" id="{0CDBA25C-61F1-C66F-2453-9B525B677E16}"/>
              </a:ext>
            </a:extLst>
          </p:cNvPr>
          <p:cNvPicPr>
            <a:picLocks noChangeAspect="1" noChangeArrowheads="1"/>
          </p:cNvPicPr>
          <p:nvPr/>
        </p:nvPicPr>
        <p:blipFill>
          <a:blip r:embed="rId3"/>
          <a:srcRect/>
          <a:stretch/>
        </p:blipFill>
        <p:spPr bwMode="auto">
          <a:xfrm>
            <a:off x="15933738" y="2820927"/>
            <a:ext cx="8066087" cy="806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his is body copy. Et vellabor alit iunt. Bor ma quaerfe riscium nus, omnis que dolor aditat. Non cum volorerumqui blaut is mil magni ullupta nonsenimus autat fugiti odit imusa sint et quos exerum que magnimus dolestibus.…">
            <a:extLst>
              <a:ext uri="{FF2B5EF4-FFF2-40B4-BE49-F238E27FC236}">
                <a16:creationId xmlns:a16="http://schemas.microsoft.com/office/drawing/2014/main" id="{8514A2DE-BDEA-1834-AE86-DF7349D1E227}"/>
              </a:ext>
            </a:extLst>
          </p:cNvPr>
          <p:cNvSpPr txBox="1">
            <a:spLocks noChangeArrowheads="1"/>
          </p:cNvSpPr>
          <p:nvPr/>
        </p:nvSpPr>
        <p:spPr bwMode="auto">
          <a:xfrm>
            <a:off x="1358900" y="1798638"/>
            <a:ext cx="222631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4800" dirty="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$5,000 for child or spousal dependents of active-duty service members </a:t>
            </a:r>
          </a:p>
        </p:txBody>
      </p:sp>
      <p:sp>
        <p:nvSpPr>
          <p:cNvPr id="46085" name="Text Box 5" descr="TextBox 7">
            <a:extLst>
              <a:ext uri="{FF2B5EF4-FFF2-40B4-BE49-F238E27FC236}">
                <a16:creationId xmlns:a16="http://schemas.microsoft.com/office/drawing/2014/main" id="{560D953C-C1ED-AD24-1DB5-7816E3AC3CC3}"/>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dirty="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5" descr="TextBox 7">
            <a:extLst>
              <a:ext uri="{FF2B5EF4-FFF2-40B4-BE49-F238E27FC236}">
                <a16:creationId xmlns:a16="http://schemas.microsoft.com/office/drawing/2014/main" id="{8445F54C-EB16-AAF9-AE4A-C70AEB6718AE}"/>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48130" name="Rectangle">
            <a:extLst>
              <a:ext uri="{FF2B5EF4-FFF2-40B4-BE49-F238E27FC236}">
                <a16:creationId xmlns:a16="http://schemas.microsoft.com/office/drawing/2014/main" id="{AED3A2A7-B024-5D70-AB4E-A1AE6A7F8A57}"/>
              </a:ext>
            </a:extLst>
          </p:cNvPr>
          <p:cNvSpPr>
            <a:spLocks noChangeArrowheads="1"/>
          </p:cNvSpPr>
          <p:nvPr/>
        </p:nvSpPr>
        <p:spPr bwMode="auto">
          <a:xfrm>
            <a:off x="1397000" y="9023350"/>
            <a:ext cx="533400" cy="55563"/>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endParaRPr lang="en-US" altLang="en-US" sz="18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48131" name="PRESENTATION TITLE">
            <a:extLst>
              <a:ext uri="{FF2B5EF4-FFF2-40B4-BE49-F238E27FC236}">
                <a16:creationId xmlns:a16="http://schemas.microsoft.com/office/drawing/2014/main" id="{F63205E4-2499-C634-B4E4-3196CFB9EB90}"/>
              </a:ext>
            </a:extLst>
          </p:cNvPr>
          <p:cNvSpPr txBox="1">
            <a:spLocks noChangeArrowheads="1"/>
          </p:cNvSpPr>
          <p:nvPr/>
        </p:nvSpPr>
        <p:spPr bwMode="auto">
          <a:xfrm>
            <a:off x="1249363" y="7427913"/>
            <a:ext cx="19611975"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9700" b="1">
                <a:solidFill>
                  <a:srgbClr val="FFFFFF"/>
                </a:solidFill>
                <a:latin typeface="Calibri" panose="020F0502020204030204" pitchFamily="34" charset="0"/>
                <a:ea typeface="Verlag-Book" pitchFamily="2" charset="0"/>
                <a:cs typeface="Calibri" panose="020F0502020204030204" pitchFamily="34" charset="0"/>
                <a:sym typeface="Verlag-Book" pitchFamily="2" charset="0"/>
              </a:rPr>
              <a:t>Application</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Key Findings">
            <a:extLst>
              <a:ext uri="{FF2B5EF4-FFF2-40B4-BE49-F238E27FC236}">
                <a16:creationId xmlns:a16="http://schemas.microsoft.com/office/drawing/2014/main" id="{D8DA27FE-EC1A-374A-0AEC-CD480F598A21}"/>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2 Steps</a:t>
            </a:r>
          </a:p>
        </p:txBody>
      </p:sp>
      <p:pic>
        <p:nvPicPr>
          <p:cNvPr id="50178" name="Graphic 14" descr="Badge 1 with solid fill">
            <a:extLst>
              <a:ext uri="{FF2B5EF4-FFF2-40B4-BE49-F238E27FC236}">
                <a16:creationId xmlns:a16="http://schemas.microsoft.com/office/drawing/2014/main" id="{0F5F6412-7ADC-C8EE-109A-82CDD2DE2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95725"/>
            <a:ext cx="501015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Graphic 15" descr="Badge with solid fill">
            <a:extLst>
              <a:ext uri="{FF2B5EF4-FFF2-40B4-BE49-F238E27FC236}">
                <a16:creationId xmlns:a16="http://schemas.microsoft.com/office/drawing/2014/main" id="{30C88EF2-6F2A-DCA1-8388-79636422E8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4863" y="3895725"/>
            <a:ext cx="501015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Advisor Roles">
            <a:extLst>
              <a:ext uri="{FF2B5EF4-FFF2-40B4-BE49-F238E27FC236}">
                <a16:creationId xmlns:a16="http://schemas.microsoft.com/office/drawing/2014/main" id="{A507EB27-A501-987E-2D31-4F431E88E309}"/>
              </a:ext>
            </a:extLst>
          </p:cNvPr>
          <p:cNvSpPr txBox="1">
            <a:spLocks noChangeArrowheads="1"/>
          </p:cNvSpPr>
          <p:nvPr/>
        </p:nvSpPr>
        <p:spPr bwMode="auto">
          <a:xfrm>
            <a:off x="5772150" y="4359275"/>
            <a:ext cx="5434013"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48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Student Application</a:t>
            </a:r>
          </a:p>
        </p:txBody>
      </p:sp>
      <p:sp>
        <p:nvSpPr>
          <p:cNvPr id="50181" name="Advisor Roles">
            <a:extLst>
              <a:ext uri="{FF2B5EF4-FFF2-40B4-BE49-F238E27FC236}">
                <a16:creationId xmlns:a16="http://schemas.microsoft.com/office/drawing/2014/main" id="{0F8B1C71-12E8-C65D-5259-335AFBBB8A28}"/>
              </a:ext>
            </a:extLst>
          </p:cNvPr>
          <p:cNvSpPr txBox="1">
            <a:spLocks noChangeArrowheads="1"/>
          </p:cNvSpPr>
          <p:nvPr/>
        </p:nvSpPr>
        <p:spPr bwMode="auto">
          <a:xfrm>
            <a:off x="17159288" y="4359275"/>
            <a:ext cx="6215062"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48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Advisor Certifications</a:t>
            </a:r>
          </a:p>
        </p:txBody>
      </p:sp>
      <p:sp>
        <p:nvSpPr>
          <p:cNvPr id="50182"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135A1467-5515-F02E-33A4-64F6C83065B3}"/>
              </a:ext>
            </a:extLst>
          </p:cNvPr>
          <p:cNvSpPr txBox="1">
            <a:spLocks noChangeArrowheads="1"/>
          </p:cNvSpPr>
          <p:nvPr/>
        </p:nvSpPr>
        <p:spPr bwMode="auto">
          <a:xfrm>
            <a:off x="5772150" y="5405438"/>
            <a:ext cx="5905500" cy="327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marL="457200" indent="-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spcAft>
                <a:spcPts val="1200"/>
              </a:spcAft>
              <a:buClr>
                <a:srgbClr val="988C65"/>
              </a:buClr>
              <a:buFont typeface="Arial" panose="020B0604020202020204" pitchFamily="34" charset="0"/>
              <a:buChar char="•"/>
            </a:pPr>
            <a:r>
              <a:rPr lang="en-US" altLang="en-US" sz="4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Abroad Program Info</a:t>
            </a:r>
          </a:p>
          <a:p>
            <a:pPr>
              <a:spcAft>
                <a:spcPts val="1200"/>
              </a:spcAft>
              <a:buClr>
                <a:srgbClr val="988C65"/>
              </a:buClr>
              <a:buFont typeface="Arial" panose="020B0604020202020204" pitchFamily="34" charset="0"/>
              <a:buChar char="•"/>
            </a:pPr>
            <a:r>
              <a:rPr lang="en-US" altLang="en-US" sz="4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Essays</a:t>
            </a:r>
          </a:p>
          <a:p>
            <a:pPr>
              <a:spcAft>
                <a:spcPts val="1200"/>
              </a:spcAft>
              <a:buClr>
                <a:srgbClr val="988C65"/>
              </a:buClr>
              <a:buFont typeface="Arial" panose="020B0604020202020204" pitchFamily="34" charset="0"/>
              <a:buChar char="•"/>
            </a:pPr>
            <a:r>
              <a:rPr lang="en-US" altLang="en-US" sz="4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Unofficial Transcript(s)</a:t>
            </a:r>
          </a:p>
          <a:p>
            <a:pPr>
              <a:spcAft>
                <a:spcPts val="1200"/>
              </a:spcAft>
              <a:buClr>
                <a:srgbClr val="988C65"/>
              </a:buClr>
              <a:buFont typeface="Arial" panose="020B0604020202020204" pitchFamily="34" charset="0"/>
              <a:buChar char="•"/>
            </a:pPr>
            <a:r>
              <a:rPr lang="en-US" altLang="en-US" sz="4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Select Advisors</a:t>
            </a:r>
          </a:p>
        </p:txBody>
      </p:sp>
      <p:sp>
        <p:nvSpPr>
          <p:cNvPr id="50183"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A15089F8-ACEE-D64E-EF77-5682045B238A}"/>
              </a:ext>
            </a:extLst>
          </p:cNvPr>
          <p:cNvSpPr txBox="1">
            <a:spLocks noChangeArrowheads="1"/>
          </p:cNvSpPr>
          <p:nvPr/>
        </p:nvSpPr>
        <p:spPr bwMode="auto">
          <a:xfrm>
            <a:off x="17159288" y="5405438"/>
            <a:ext cx="59055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marL="457200" indent="-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spcAft>
                <a:spcPts val="1200"/>
              </a:spcAft>
              <a:buClr>
                <a:srgbClr val="988C65"/>
              </a:buClr>
              <a:buFont typeface="Arial" panose="020B0604020202020204" pitchFamily="34" charset="0"/>
              <a:buChar char="•"/>
            </a:pPr>
            <a:r>
              <a:rPr lang="en-US" altLang="en-US" sz="4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Study Abroad Advisor</a:t>
            </a:r>
          </a:p>
          <a:p>
            <a:pPr>
              <a:spcAft>
                <a:spcPts val="1200"/>
              </a:spcAft>
              <a:buClr>
                <a:srgbClr val="988C65"/>
              </a:buClr>
              <a:buFont typeface="Arial" panose="020B0604020202020204" pitchFamily="34" charset="0"/>
              <a:buChar char="•"/>
            </a:pPr>
            <a:r>
              <a:rPr lang="en-US" altLang="en-US" sz="4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Financial Aid Advisor</a:t>
            </a:r>
          </a:p>
        </p:txBody>
      </p:sp>
      <p:sp>
        <p:nvSpPr>
          <p:cNvPr id="50184" name="Text Box 5" descr="TextBox 7">
            <a:extLst>
              <a:ext uri="{FF2B5EF4-FFF2-40B4-BE49-F238E27FC236}">
                <a16:creationId xmlns:a16="http://schemas.microsoft.com/office/drawing/2014/main" id="{AC36741D-6F74-034D-E16D-4708C8A6C71F}"/>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tudy Abroad">
            <a:extLst>
              <a:ext uri="{FF2B5EF4-FFF2-40B4-BE49-F238E27FC236}">
                <a16:creationId xmlns:a16="http://schemas.microsoft.com/office/drawing/2014/main" id="{3863CFAD-E107-1C41-107A-7A5208DDA97D}"/>
              </a:ext>
            </a:extLst>
          </p:cNvPr>
          <p:cNvSpPr txBox="1">
            <a:spLocks noChangeArrowheads="1"/>
          </p:cNvSpPr>
          <p:nvPr/>
        </p:nvSpPr>
        <p:spPr bwMode="auto">
          <a:xfrm>
            <a:off x="2806700" y="7062788"/>
            <a:ext cx="598170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Personal Interview</a:t>
            </a:r>
          </a:p>
        </p:txBody>
      </p:sp>
      <p:sp>
        <p:nvSpPr>
          <p:cNvPr id="52226" name="Financial Aid">
            <a:extLst>
              <a:ext uri="{FF2B5EF4-FFF2-40B4-BE49-F238E27FC236}">
                <a16:creationId xmlns:a16="http://schemas.microsoft.com/office/drawing/2014/main" id="{1E36C7AC-6173-FBF7-6D7A-00CD9C99CBC4}"/>
              </a:ext>
            </a:extLst>
          </p:cNvPr>
          <p:cNvSpPr txBox="1">
            <a:spLocks noChangeArrowheads="1"/>
          </p:cNvSpPr>
          <p:nvPr/>
        </p:nvSpPr>
        <p:spPr bwMode="auto">
          <a:xfrm>
            <a:off x="8791575" y="6673850"/>
            <a:ext cx="64785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You + Program + Goals</a:t>
            </a:r>
          </a:p>
        </p:txBody>
      </p:sp>
      <p:sp>
        <p:nvSpPr>
          <p:cNvPr id="52227" name="Required to work in FA at  student’s home institution…">
            <a:extLst>
              <a:ext uri="{FF2B5EF4-FFF2-40B4-BE49-F238E27FC236}">
                <a16:creationId xmlns:a16="http://schemas.microsoft.com/office/drawing/2014/main" id="{F2959B70-ED70-80BC-CA71-630859228F86}"/>
              </a:ext>
            </a:extLst>
          </p:cNvPr>
          <p:cNvSpPr txBox="1">
            <a:spLocks noChangeArrowheads="1"/>
          </p:cNvSpPr>
          <p:nvPr/>
        </p:nvSpPr>
        <p:spPr bwMode="auto">
          <a:xfrm>
            <a:off x="8783638" y="7594600"/>
            <a:ext cx="649446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lnSpc>
                <a:spcPct val="80000"/>
              </a:lnSpc>
              <a:spcBef>
                <a:spcPts val="2400"/>
              </a:spcBef>
            </a:pPr>
            <a:r>
              <a:rPr lang="en-US" altLang="en-US" sz="32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(academic, professional, personal)</a:t>
            </a:r>
          </a:p>
        </p:txBody>
      </p:sp>
      <p:sp>
        <p:nvSpPr>
          <p:cNvPr id="52228" name="Non-certifying">
            <a:extLst>
              <a:ext uri="{FF2B5EF4-FFF2-40B4-BE49-F238E27FC236}">
                <a16:creationId xmlns:a16="http://schemas.microsoft.com/office/drawing/2014/main" id="{ED2E22F7-D818-D981-9B9C-6E8AB18B6B35}"/>
              </a:ext>
            </a:extLst>
          </p:cNvPr>
          <p:cNvSpPr txBox="1">
            <a:spLocks noChangeArrowheads="1"/>
          </p:cNvSpPr>
          <p:nvPr/>
        </p:nvSpPr>
        <p:spPr bwMode="auto">
          <a:xfrm>
            <a:off x="15281275" y="7058025"/>
            <a:ext cx="6196013"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Meeting Challenges</a:t>
            </a:r>
          </a:p>
        </p:txBody>
      </p:sp>
      <p:sp>
        <p:nvSpPr>
          <p:cNvPr id="52229" name="Line">
            <a:extLst>
              <a:ext uri="{FF2B5EF4-FFF2-40B4-BE49-F238E27FC236}">
                <a16:creationId xmlns:a16="http://schemas.microsoft.com/office/drawing/2014/main" id="{EAFF9348-02A8-97E8-7FF4-35BC86A34CDB}"/>
              </a:ext>
            </a:extLst>
          </p:cNvPr>
          <p:cNvSpPr>
            <a:spLocks noChangeShapeType="1"/>
          </p:cNvSpPr>
          <p:nvPr/>
        </p:nvSpPr>
        <p:spPr bwMode="auto">
          <a:xfrm flipV="1">
            <a:off x="8915400" y="5446713"/>
            <a:ext cx="0" cy="4103687"/>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52230" name="Line">
            <a:extLst>
              <a:ext uri="{FF2B5EF4-FFF2-40B4-BE49-F238E27FC236}">
                <a16:creationId xmlns:a16="http://schemas.microsoft.com/office/drawing/2014/main" id="{B0C7DD3C-280C-6175-F577-80570D42A810}"/>
              </a:ext>
            </a:extLst>
          </p:cNvPr>
          <p:cNvSpPr>
            <a:spLocks noChangeShapeType="1"/>
          </p:cNvSpPr>
          <p:nvPr/>
        </p:nvSpPr>
        <p:spPr bwMode="auto">
          <a:xfrm flipV="1">
            <a:off x="15274925" y="5453063"/>
            <a:ext cx="0" cy="4103687"/>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52231" name="All invited to serve as selection panelists">
            <a:extLst>
              <a:ext uri="{FF2B5EF4-FFF2-40B4-BE49-F238E27FC236}">
                <a16:creationId xmlns:a16="http://schemas.microsoft.com/office/drawing/2014/main" id="{5AEF6C5C-770D-F56F-9EE3-57EA2CD26B7E}"/>
              </a:ext>
            </a:extLst>
          </p:cNvPr>
          <p:cNvSpPr txBox="1">
            <a:spLocks noChangeArrowheads="1"/>
          </p:cNvSpPr>
          <p:nvPr/>
        </p:nvSpPr>
        <p:spPr bwMode="auto">
          <a:xfrm>
            <a:off x="2816225" y="1312863"/>
            <a:ext cx="1866582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Essay #1</a:t>
            </a:r>
          </a:p>
          <a:p>
            <a:r>
              <a:rPr lang="en-US" altLang="en-US" sz="4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Required</a:t>
            </a:r>
          </a:p>
          <a:p>
            <a:r>
              <a:rPr lang="en-US" altLang="en-US" sz="4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Max. 7000 characters</a:t>
            </a:r>
          </a:p>
        </p:txBody>
      </p:sp>
      <p:sp>
        <p:nvSpPr>
          <p:cNvPr id="52232" name="Advisor Roles">
            <a:extLst>
              <a:ext uri="{FF2B5EF4-FFF2-40B4-BE49-F238E27FC236}">
                <a16:creationId xmlns:a16="http://schemas.microsoft.com/office/drawing/2014/main" id="{BEAC8B75-4931-C198-B173-8322219F3FE3}"/>
              </a:ext>
            </a:extLst>
          </p:cNvPr>
          <p:cNvSpPr txBox="1">
            <a:spLocks noChangeArrowheads="1"/>
          </p:cNvSpPr>
          <p:nvPr/>
        </p:nvSpPr>
        <p:spPr bwMode="auto">
          <a:xfrm>
            <a:off x="2795588" y="4078288"/>
            <a:ext cx="18667412"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Statement of Purpose</a:t>
            </a:r>
          </a:p>
        </p:txBody>
      </p:sp>
      <p:sp>
        <p:nvSpPr>
          <p:cNvPr id="52233" name="Line">
            <a:extLst>
              <a:ext uri="{FF2B5EF4-FFF2-40B4-BE49-F238E27FC236}">
                <a16:creationId xmlns:a16="http://schemas.microsoft.com/office/drawing/2014/main" id="{52FA7D7D-CEDB-53D3-50FF-801B27495DBD}"/>
              </a:ext>
            </a:extLst>
          </p:cNvPr>
          <p:cNvSpPr>
            <a:spLocks noChangeShapeType="1"/>
          </p:cNvSpPr>
          <p:nvPr/>
        </p:nvSpPr>
        <p:spPr bwMode="auto">
          <a:xfrm>
            <a:off x="2786063" y="5446713"/>
            <a:ext cx="18686462" cy="0"/>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52234" name="Line">
            <a:extLst>
              <a:ext uri="{FF2B5EF4-FFF2-40B4-BE49-F238E27FC236}">
                <a16:creationId xmlns:a16="http://schemas.microsoft.com/office/drawing/2014/main" id="{35A53825-DEC3-FFBA-D10C-D8129568DF0D}"/>
              </a:ext>
            </a:extLst>
          </p:cNvPr>
          <p:cNvSpPr>
            <a:spLocks noChangeShapeType="1"/>
          </p:cNvSpPr>
          <p:nvPr/>
        </p:nvSpPr>
        <p:spPr bwMode="auto">
          <a:xfrm>
            <a:off x="2786063" y="9561513"/>
            <a:ext cx="18686462" cy="0"/>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52235" name="Text Box 5" descr="TextBox 7">
            <a:extLst>
              <a:ext uri="{FF2B5EF4-FFF2-40B4-BE49-F238E27FC236}">
                <a16:creationId xmlns:a16="http://schemas.microsoft.com/office/drawing/2014/main" id="{018C35A0-49FE-189C-D3A2-9A5B5141D859}"/>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Key Findings">
            <a:extLst>
              <a:ext uri="{FF2B5EF4-FFF2-40B4-BE49-F238E27FC236}">
                <a16:creationId xmlns:a16="http://schemas.microsoft.com/office/drawing/2014/main" id="{49CEE10E-DA0C-0ADE-3975-CDDA2173EE0B}"/>
              </a:ext>
            </a:extLst>
          </p:cNvPr>
          <p:cNvSpPr txBox="1">
            <a:spLocks noChangeArrowheads="1"/>
          </p:cNvSpPr>
          <p:nvPr/>
        </p:nvSpPr>
        <p:spPr bwMode="auto">
          <a:xfrm>
            <a:off x="1343025" y="1484313"/>
            <a:ext cx="14590713"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5 Questions to Ask Yourself</a:t>
            </a:r>
          </a:p>
        </p:txBody>
      </p:sp>
      <p:sp>
        <p:nvSpPr>
          <p:cNvPr id="54274"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488FBEF5-6B97-CD88-481A-7263B8A2F29F}"/>
              </a:ext>
            </a:extLst>
          </p:cNvPr>
          <p:cNvSpPr txBox="1">
            <a:spLocks noChangeArrowheads="1"/>
          </p:cNvSpPr>
          <p:nvPr/>
        </p:nvSpPr>
        <p:spPr bwMode="auto">
          <a:xfrm>
            <a:off x="1343025" y="4037013"/>
            <a:ext cx="20802600" cy="625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1.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Do you make a connection between your </a:t>
            </a:r>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program</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and goals?</a:t>
            </a:r>
          </a:p>
          <a:p>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2.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Do you make a connection between your </a:t>
            </a:r>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country</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and goals?</a:t>
            </a:r>
          </a:p>
          <a:p>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3.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Do you share how you will be </a:t>
            </a:r>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academically successful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on your program?</a:t>
            </a:r>
          </a:p>
          <a:p>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4</a:t>
            </a:r>
            <a:r>
              <a:rPr lang="en-US" altLang="en-US" sz="4000" b="1">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Do you give </a:t>
            </a:r>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examples</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of your experiences, skills, and knowledge that you will use to meet program challenges?</a:t>
            </a:r>
          </a:p>
          <a:p>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5.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Do you address how this abroad experience will </a:t>
            </a:r>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impact</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your future?</a:t>
            </a:r>
          </a:p>
        </p:txBody>
      </p:sp>
      <p:sp>
        <p:nvSpPr>
          <p:cNvPr id="54275" name="This is body copy. Et vellabor alit iunt. Bor ma quaerfe riscium nus, omnis que dolor aditat. Non cum volorerumqui blaut is mil magni ullupta nonsenimus autat fugiti odit imusa sint et quos exerum que magnimus dolestibus.…">
            <a:extLst>
              <a:ext uri="{FF2B5EF4-FFF2-40B4-BE49-F238E27FC236}">
                <a16:creationId xmlns:a16="http://schemas.microsoft.com/office/drawing/2014/main" id="{2DA90BE1-8164-4F55-203E-77BD09133ACC}"/>
              </a:ext>
            </a:extLst>
          </p:cNvPr>
          <p:cNvSpPr txBox="1">
            <a:spLocks noChangeArrowheads="1"/>
          </p:cNvSpPr>
          <p:nvPr/>
        </p:nvSpPr>
        <p:spPr bwMode="auto">
          <a:xfrm>
            <a:off x="1343025" y="2609850"/>
            <a:ext cx="2226151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44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Statement of Purpose Essay</a:t>
            </a:r>
          </a:p>
        </p:txBody>
      </p:sp>
      <p:sp>
        <p:nvSpPr>
          <p:cNvPr id="54276" name="Text Box 5" descr="TextBox 7">
            <a:extLst>
              <a:ext uri="{FF2B5EF4-FFF2-40B4-BE49-F238E27FC236}">
                <a16:creationId xmlns:a16="http://schemas.microsoft.com/office/drawing/2014/main" id="{60FA9FC9-D27A-A95C-1D2B-8599F366DA4C}"/>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tudy Abroad">
            <a:extLst>
              <a:ext uri="{FF2B5EF4-FFF2-40B4-BE49-F238E27FC236}">
                <a16:creationId xmlns:a16="http://schemas.microsoft.com/office/drawing/2014/main" id="{32F0C422-CDEC-A128-C751-549B675A8C7D}"/>
              </a:ext>
            </a:extLst>
          </p:cNvPr>
          <p:cNvSpPr txBox="1">
            <a:spLocks noChangeArrowheads="1"/>
          </p:cNvSpPr>
          <p:nvPr/>
        </p:nvSpPr>
        <p:spPr bwMode="auto">
          <a:xfrm>
            <a:off x="2806700" y="6292850"/>
            <a:ext cx="5981700"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What it means to be a U.S. citizen while abroad</a:t>
            </a:r>
          </a:p>
        </p:txBody>
      </p:sp>
      <p:sp>
        <p:nvSpPr>
          <p:cNvPr id="56322" name="Financial Aid">
            <a:extLst>
              <a:ext uri="{FF2B5EF4-FFF2-40B4-BE49-F238E27FC236}">
                <a16:creationId xmlns:a16="http://schemas.microsoft.com/office/drawing/2014/main" id="{026885AB-9DC2-98AA-591A-F7CD5CF9878A}"/>
              </a:ext>
            </a:extLst>
          </p:cNvPr>
          <p:cNvSpPr txBox="1">
            <a:spLocks noChangeArrowheads="1"/>
          </p:cNvSpPr>
          <p:nvPr/>
        </p:nvSpPr>
        <p:spPr bwMode="auto">
          <a:xfrm>
            <a:off x="8793163" y="6303963"/>
            <a:ext cx="6478587"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How you will seek opportunities to be culturally engaged</a:t>
            </a:r>
          </a:p>
        </p:txBody>
      </p:sp>
      <p:sp>
        <p:nvSpPr>
          <p:cNvPr id="56323" name="Non-certifying">
            <a:extLst>
              <a:ext uri="{FF2B5EF4-FFF2-40B4-BE49-F238E27FC236}">
                <a16:creationId xmlns:a16="http://schemas.microsoft.com/office/drawing/2014/main" id="{F4139975-ED8E-9C74-70DF-E40CC143D295}"/>
              </a:ext>
            </a:extLst>
          </p:cNvPr>
          <p:cNvSpPr txBox="1">
            <a:spLocks noChangeArrowheads="1"/>
          </p:cNvSpPr>
          <p:nvPr/>
        </p:nvSpPr>
        <p:spPr bwMode="auto">
          <a:xfrm>
            <a:off x="15281275" y="6288088"/>
            <a:ext cx="6196013"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Seeking opportunities to have meaningful interactions</a:t>
            </a:r>
          </a:p>
        </p:txBody>
      </p:sp>
      <p:sp>
        <p:nvSpPr>
          <p:cNvPr id="56324" name="Line">
            <a:extLst>
              <a:ext uri="{FF2B5EF4-FFF2-40B4-BE49-F238E27FC236}">
                <a16:creationId xmlns:a16="http://schemas.microsoft.com/office/drawing/2014/main" id="{10B44E7F-7C7A-B9F3-BFF2-E2B260DD6876}"/>
              </a:ext>
            </a:extLst>
          </p:cNvPr>
          <p:cNvSpPr>
            <a:spLocks noChangeShapeType="1"/>
          </p:cNvSpPr>
          <p:nvPr/>
        </p:nvSpPr>
        <p:spPr bwMode="auto">
          <a:xfrm flipV="1">
            <a:off x="8915400" y="5446713"/>
            <a:ext cx="0" cy="4103687"/>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56325" name="Line">
            <a:extLst>
              <a:ext uri="{FF2B5EF4-FFF2-40B4-BE49-F238E27FC236}">
                <a16:creationId xmlns:a16="http://schemas.microsoft.com/office/drawing/2014/main" id="{5CEF1F67-3732-4479-A9BE-96CBBCCAAC7E}"/>
              </a:ext>
            </a:extLst>
          </p:cNvPr>
          <p:cNvSpPr>
            <a:spLocks noChangeShapeType="1"/>
          </p:cNvSpPr>
          <p:nvPr/>
        </p:nvSpPr>
        <p:spPr bwMode="auto">
          <a:xfrm flipV="1">
            <a:off x="15274925" y="5453063"/>
            <a:ext cx="0" cy="4103687"/>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56326" name="All invited to serve as selection panelists">
            <a:extLst>
              <a:ext uri="{FF2B5EF4-FFF2-40B4-BE49-F238E27FC236}">
                <a16:creationId xmlns:a16="http://schemas.microsoft.com/office/drawing/2014/main" id="{8E44214C-38F0-5A7D-E19A-F291A8DBBB3C}"/>
              </a:ext>
            </a:extLst>
          </p:cNvPr>
          <p:cNvSpPr txBox="1">
            <a:spLocks noChangeArrowheads="1"/>
          </p:cNvSpPr>
          <p:nvPr/>
        </p:nvSpPr>
        <p:spPr bwMode="auto">
          <a:xfrm>
            <a:off x="2816225" y="1312863"/>
            <a:ext cx="1866582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Essay #2</a:t>
            </a:r>
          </a:p>
          <a:p>
            <a:r>
              <a:rPr lang="en-US" altLang="en-US" sz="4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Required</a:t>
            </a:r>
          </a:p>
          <a:p>
            <a:r>
              <a:rPr lang="en-US" altLang="en-US" sz="4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Max. 3000 characters</a:t>
            </a:r>
          </a:p>
        </p:txBody>
      </p:sp>
      <p:sp>
        <p:nvSpPr>
          <p:cNvPr id="56327" name="Advisor Roles">
            <a:extLst>
              <a:ext uri="{FF2B5EF4-FFF2-40B4-BE49-F238E27FC236}">
                <a16:creationId xmlns:a16="http://schemas.microsoft.com/office/drawing/2014/main" id="{458E9E92-103A-70DA-E76F-4ECA1A3FEBDB}"/>
              </a:ext>
            </a:extLst>
          </p:cNvPr>
          <p:cNvSpPr txBox="1">
            <a:spLocks noChangeArrowheads="1"/>
          </p:cNvSpPr>
          <p:nvPr/>
        </p:nvSpPr>
        <p:spPr bwMode="auto">
          <a:xfrm>
            <a:off x="2795588" y="3375025"/>
            <a:ext cx="18667412"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Community Impact:</a:t>
            </a:r>
          </a:p>
          <a:p>
            <a:pPr algn="ctr"/>
            <a:r>
              <a:rPr lang="en-US"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Building Mutual Understanding Essay</a:t>
            </a:r>
          </a:p>
        </p:txBody>
      </p:sp>
      <p:sp>
        <p:nvSpPr>
          <p:cNvPr id="56328" name="Line">
            <a:extLst>
              <a:ext uri="{FF2B5EF4-FFF2-40B4-BE49-F238E27FC236}">
                <a16:creationId xmlns:a16="http://schemas.microsoft.com/office/drawing/2014/main" id="{DC0750CA-FEC9-353D-7D42-D52AF56A0C1E}"/>
              </a:ext>
            </a:extLst>
          </p:cNvPr>
          <p:cNvSpPr>
            <a:spLocks noChangeShapeType="1"/>
          </p:cNvSpPr>
          <p:nvPr/>
        </p:nvSpPr>
        <p:spPr bwMode="auto">
          <a:xfrm>
            <a:off x="2786063" y="5446713"/>
            <a:ext cx="18686462" cy="0"/>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56329" name="Line">
            <a:extLst>
              <a:ext uri="{FF2B5EF4-FFF2-40B4-BE49-F238E27FC236}">
                <a16:creationId xmlns:a16="http://schemas.microsoft.com/office/drawing/2014/main" id="{10ACF909-81B2-1065-2EBE-D679CFFCDAC1}"/>
              </a:ext>
            </a:extLst>
          </p:cNvPr>
          <p:cNvSpPr>
            <a:spLocks noChangeShapeType="1"/>
          </p:cNvSpPr>
          <p:nvPr/>
        </p:nvSpPr>
        <p:spPr bwMode="auto">
          <a:xfrm>
            <a:off x="2786063" y="9561513"/>
            <a:ext cx="18686462" cy="0"/>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56330" name="Text Box 5" descr="TextBox 7">
            <a:extLst>
              <a:ext uri="{FF2B5EF4-FFF2-40B4-BE49-F238E27FC236}">
                <a16:creationId xmlns:a16="http://schemas.microsoft.com/office/drawing/2014/main" id="{84442C0E-4EEA-33FB-2DFF-9A61F60625D1}"/>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Key Findings">
            <a:extLst>
              <a:ext uri="{FF2B5EF4-FFF2-40B4-BE49-F238E27FC236}">
                <a16:creationId xmlns:a16="http://schemas.microsoft.com/office/drawing/2014/main" id="{5FF484EA-42E1-C0FA-0C2B-6D2CECF137C2}"/>
              </a:ext>
            </a:extLst>
          </p:cNvPr>
          <p:cNvSpPr txBox="1">
            <a:spLocks noChangeArrowheads="1"/>
          </p:cNvSpPr>
          <p:nvPr/>
        </p:nvSpPr>
        <p:spPr bwMode="auto">
          <a:xfrm>
            <a:off x="1343025" y="1484313"/>
            <a:ext cx="14590713"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3 Questions to Ask Yourself</a:t>
            </a:r>
          </a:p>
        </p:txBody>
      </p:sp>
      <p:sp>
        <p:nvSpPr>
          <p:cNvPr id="58370"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C434AB9C-06F7-0022-4A1B-7E99D0A27E88}"/>
              </a:ext>
            </a:extLst>
          </p:cNvPr>
          <p:cNvSpPr txBox="1">
            <a:spLocks noChangeArrowheads="1"/>
          </p:cNvSpPr>
          <p:nvPr/>
        </p:nvSpPr>
        <p:spPr bwMode="auto">
          <a:xfrm>
            <a:off x="1343025" y="4037013"/>
            <a:ext cx="22031325"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1.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Do you articulate how you will </a:t>
            </a:r>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represent</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the U.S. as a citizen diplomat while abroad?</a:t>
            </a:r>
          </a:p>
          <a:p>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2.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Do you explain how you will </a:t>
            </a:r>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contribute</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to the goal of building mutual understanding?</a:t>
            </a:r>
          </a:p>
          <a:p>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3.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Do you discuss how you will look for opportunities to build meaningful relationships and become more </a:t>
            </a:r>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culturally engaged</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a:t>
            </a:r>
          </a:p>
          <a:p>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p:txBody>
      </p:sp>
      <p:sp>
        <p:nvSpPr>
          <p:cNvPr id="58371" name="This is body copy. Et vellabor alit iunt. Bor ma quaerfe riscium nus, omnis que dolor aditat. Non cum volorerumqui blaut is mil magni ullupta nonsenimus autat fugiti odit imusa sint et quos exerum que magnimus dolestibus.…">
            <a:extLst>
              <a:ext uri="{FF2B5EF4-FFF2-40B4-BE49-F238E27FC236}">
                <a16:creationId xmlns:a16="http://schemas.microsoft.com/office/drawing/2014/main" id="{DB1191BA-1B01-1C7A-4E24-773ABDCA5744}"/>
              </a:ext>
            </a:extLst>
          </p:cNvPr>
          <p:cNvSpPr txBox="1">
            <a:spLocks noChangeArrowheads="1"/>
          </p:cNvSpPr>
          <p:nvPr/>
        </p:nvSpPr>
        <p:spPr bwMode="auto">
          <a:xfrm>
            <a:off x="1343025" y="2609850"/>
            <a:ext cx="2226151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44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Building Mutual Understanding Essay</a:t>
            </a:r>
          </a:p>
        </p:txBody>
      </p:sp>
      <p:sp>
        <p:nvSpPr>
          <p:cNvPr id="58372" name="Text Box 5" descr="TextBox 7">
            <a:extLst>
              <a:ext uri="{FF2B5EF4-FFF2-40B4-BE49-F238E27FC236}">
                <a16:creationId xmlns:a16="http://schemas.microsoft.com/office/drawing/2014/main" id="{D5E148C7-D2FA-C011-1186-E54F381BDCC2}"/>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tudy Abroad">
            <a:extLst>
              <a:ext uri="{FF2B5EF4-FFF2-40B4-BE49-F238E27FC236}">
                <a16:creationId xmlns:a16="http://schemas.microsoft.com/office/drawing/2014/main" id="{FD3DCC34-5F83-A0BC-654E-706D93D3147B}"/>
              </a:ext>
            </a:extLst>
          </p:cNvPr>
          <p:cNvSpPr txBox="1">
            <a:spLocks noChangeArrowheads="1"/>
          </p:cNvSpPr>
          <p:nvPr/>
        </p:nvSpPr>
        <p:spPr bwMode="auto">
          <a:xfrm>
            <a:off x="685800" y="6292850"/>
            <a:ext cx="5276850"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Being an effective citizen diplomat while abroad</a:t>
            </a:r>
          </a:p>
        </p:txBody>
      </p:sp>
      <p:sp>
        <p:nvSpPr>
          <p:cNvPr id="60418" name="Financial Aid">
            <a:extLst>
              <a:ext uri="{FF2B5EF4-FFF2-40B4-BE49-F238E27FC236}">
                <a16:creationId xmlns:a16="http://schemas.microsoft.com/office/drawing/2014/main" id="{E8F3349F-7FBD-08A8-4921-C2C1896A9A4B}"/>
              </a:ext>
            </a:extLst>
          </p:cNvPr>
          <p:cNvSpPr txBox="1">
            <a:spLocks noChangeArrowheads="1"/>
          </p:cNvSpPr>
          <p:nvPr/>
        </p:nvSpPr>
        <p:spPr bwMode="auto">
          <a:xfrm>
            <a:off x="6234113" y="5954713"/>
            <a:ext cx="5719762"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How will you give back by inspiring others to study abroad?</a:t>
            </a:r>
          </a:p>
        </p:txBody>
      </p:sp>
      <p:sp>
        <p:nvSpPr>
          <p:cNvPr id="60419" name="Non-certifying">
            <a:extLst>
              <a:ext uri="{FF2B5EF4-FFF2-40B4-BE49-F238E27FC236}">
                <a16:creationId xmlns:a16="http://schemas.microsoft.com/office/drawing/2014/main" id="{1213CB41-F09B-5C8B-41EC-3443C3DC5B78}"/>
              </a:ext>
            </a:extLst>
          </p:cNvPr>
          <p:cNvSpPr txBox="1">
            <a:spLocks noChangeArrowheads="1"/>
          </p:cNvSpPr>
          <p:nvPr/>
        </p:nvSpPr>
        <p:spPr bwMode="auto">
          <a:xfrm>
            <a:off x="12657138" y="6710363"/>
            <a:ext cx="49911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On campus or in home community</a:t>
            </a:r>
          </a:p>
        </p:txBody>
      </p:sp>
      <p:sp>
        <p:nvSpPr>
          <p:cNvPr id="60420" name="Line">
            <a:extLst>
              <a:ext uri="{FF2B5EF4-FFF2-40B4-BE49-F238E27FC236}">
                <a16:creationId xmlns:a16="http://schemas.microsoft.com/office/drawing/2014/main" id="{974CAE02-9B99-02DB-EBDB-F814BC0DC812}"/>
              </a:ext>
            </a:extLst>
          </p:cNvPr>
          <p:cNvSpPr>
            <a:spLocks noChangeShapeType="1"/>
          </p:cNvSpPr>
          <p:nvPr/>
        </p:nvSpPr>
        <p:spPr bwMode="auto">
          <a:xfrm flipV="1">
            <a:off x="6208713" y="5484813"/>
            <a:ext cx="0" cy="4103687"/>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60421" name="Line">
            <a:extLst>
              <a:ext uri="{FF2B5EF4-FFF2-40B4-BE49-F238E27FC236}">
                <a16:creationId xmlns:a16="http://schemas.microsoft.com/office/drawing/2014/main" id="{DD2C8B17-B538-C77F-1236-04C49CFE33C7}"/>
              </a:ext>
            </a:extLst>
          </p:cNvPr>
          <p:cNvSpPr>
            <a:spLocks noChangeShapeType="1"/>
          </p:cNvSpPr>
          <p:nvPr/>
        </p:nvSpPr>
        <p:spPr bwMode="auto">
          <a:xfrm flipV="1">
            <a:off x="12144375" y="5340350"/>
            <a:ext cx="0" cy="4102100"/>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60422" name="All invited to serve as selection panelists">
            <a:extLst>
              <a:ext uri="{FF2B5EF4-FFF2-40B4-BE49-F238E27FC236}">
                <a16:creationId xmlns:a16="http://schemas.microsoft.com/office/drawing/2014/main" id="{E41070A9-3BF1-D0F4-1A98-63A18AB1B92B}"/>
              </a:ext>
            </a:extLst>
          </p:cNvPr>
          <p:cNvSpPr txBox="1">
            <a:spLocks noChangeArrowheads="1"/>
          </p:cNvSpPr>
          <p:nvPr/>
        </p:nvSpPr>
        <p:spPr bwMode="auto">
          <a:xfrm>
            <a:off x="2816225" y="1312863"/>
            <a:ext cx="1866582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Essay #3</a:t>
            </a:r>
          </a:p>
          <a:p>
            <a:r>
              <a:rPr lang="en-US" altLang="en-US" sz="4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Required</a:t>
            </a:r>
          </a:p>
          <a:p>
            <a:r>
              <a:rPr lang="en-US" altLang="en-US" sz="4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Max. 3000 characters</a:t>
            </a:r>
          </a:p>
        </p:txBody>
      </p:sp>
      <p:sp>
        <p:nvSpPr>
          <p:cNvPr id="60423" name="Advisor Roles">
            <a:extLst>
              <a:ext uri="{FF2B5EF4-FFF2-40B4-BE49-F238E27FC236}">
                <a16:creationId xmlns:a16="http://schemas.microsoft.com/office/drawing/2014/main" id="{B44C9CE2-A1CE-BE26-2C60-3C3AB4A5822A}"/>
              </a:ext>
            </a:extLst>
          </p:cNvPr>
          <p:cNvSpPr txBox="1">
            <a:spLocks noChangeArrowheads="1"/>
          </p:cNvSpPr>
          <p:nvPr/>
        </p:nvSpPr>
        <p:spPr bwMode="auto">
          <a:xfrm>
            <a:off x="2816225" y="3390900"/>
            <a:ext cx="18665825"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Community Impact:</a:t>
            </a:r>
          </a:p>
          <a:p>
            <a:pPr algn="ctr"/>
            <a:r>
              <a:rPr lang="en-US"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Follow-on Service Project Proposal</a:t>
            </a:r>
            <a:endParaRPr lang="en-US" altLang="en-US" sz="9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endParaRPr>
          </a:p>
        </p:txBody>
      </p:sp>
      <p:sp>
        <p:nvSpPr>
          <p:cNvPr id="60424" name="Line">
            <a:extLst>
              <a:ext uri="{FF2B5EF4-FFF2-40B4-BE49-F238E27FC236}">
                <a16:creationId xmlns:a16="http://schemas.microsoft.com/office/drawing/2014/main" id="{FF54FE41-B503-9999-19BB-5DBBFD556129}"/>
              </a:ext>
            </a:extLst>
          </p:cNvPr>
          <p:cNvSpPr>
            <a:spLocks noChangeShapeType="1"/>
          </p:cNvSpPr>
          <p:nvPr/>
        </p:nvSpPr>
        <p:spPr bwMode="auto">
          <a:xfrm>
            <a:off x="685800" y="5446713"/>
            <a:ext cx="23164800" cy="0"/>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60425" name="Line">
            <a:extLst>
              <a:ext uri="{FF2B5EF4-FFF2-40B4-BE49-F238E27FC236}">
                <a16:creationId xmlns:a16="http://schemas.microsoft.com/office/drawing/2014/main" id="{C372F645-C717-CFAB-20C0-488CD21D0358}"/>
              </a:ext>
            </a:extLst>
          </p:cNvPr>
          <p:cNvSpPr>
            <a:spLocks noChangeShapeType="1"/>
          </p:cNvSpPr>
          <p:nvPr/>
        </p:nvSpPr>
        <p:spPr bwMode="auto">
          <a:xfrm>
            <a:off x="685800" y="9536113"/>
            <a:ext cx="23164800" cy="0"/>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60426" name="Line">
            <a:extLst>
              <a:ext uri="{FF2B5EF4-FFF2-40B4-BE49-F238E27FC236}">
                <a16:creationId xmlns:a16="http://schemas.microsoft.com/office/drawing/2014/main" id="{6220F1CD-47D1-2292-46DF-232F79E511EE}"/>
              </a:ext>
            </a:extLst>
          </p:cNvPr>
          <p:cNvSpPr>
            <a:spLocks noChangeShapeType="1"/>
          </p:cNvSpPr>
          <p:nvPr/>
        </p:nvSpPr>
        <p:spPr bwMode="auto">
          <a:xfrm flipV="1">
            <a:off x="18161000" y="5453063"/>
            <a:ext cx="0" cy="4103687"/>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60427" name="Financial Aid">
            <a:extLst>
              <a:ext uri="{FF2B5EF4-FFF2-40B4-BE49-F238E27FC236}">
                <a16:creationId xmlns:a16="http://schemas.microsoft.com/office/drawing/2014/main" id="{A2E9D34C-9109-87E8-550E-272C51A7767C}"/>
              </a:ext>
            </a:extLst>
          </p:cNvPr>
          <p:cNvSpPr txBox="1">
            <a:spLocks noChangeArrowheads="1"/>
          </p:cNvSpPr>
          <p:nvPr/>
        </p:nvSpPr>
        <p:spPr bwMode="auto">
          <a:xfrm>
            <a:off x="18288000" y="6854825"/>
            <a:ext cx="5656263"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Design plan of action </a:t>
            </a:r>
          </a:p>
        </p:txBody>
      </p:sp>
      <p:sp>
        <p:nvSpPr>
          <p:cNvPr id="60428" name="Required to work in FA at  student’s home institution…">
            <a:extLst>
              <a:ext uri="{FF2B5EF4-FFF2-40B4-BE49-F238E27FC236}">
                <a16:creationId xmlns:a16="http://schemas.microsoft.com/office/drawing/2014/main" id="{B0073772-9229-9620-A119-6B5857894944}"/>
              </a:ext>
            </a:extLst>
          </p:cNvPr>
          <p:cNvSpPr txBox="1">
            <a:spLocks noChangeArrowheads="1"/>
          </p:cNvSpPr>
          <p:nvPr/>
        </p:nvSpPr>
        <p:spPr bwMode="auto">
          <a:xfrm>
            <a:off x="18288000" y="7773988"/>
            <a:ext cx="5656263"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nSpc>
                <a:spcPct val="80000"/>
              </a:lnSpc>
              <a:spcBef>
                <a:spcPts val="2400"/>
              </a:spcBef>
            </a:pPr>
            <a:r>
              <a:rPr lang="en-US" altLang="en-US" sz="32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(audience, tools, timeline)</a:t>
            </a:r>
          </a:p>
        </p:txBody>
      </p:sp>
      <p:sp>
        <p:nvSpPr>
          <p:cNvPr id="60429" name="Text Box 5" descr="TextBox 7">
            <a:extLst>
              <a:ext uri="{FF2B5EF4-FFF2-40B4-BE49-F238E27FC236}">
                <a16:creationId xmlns:a16="http://schemas.microsoft.com/office/drawing/2014/main" id="{7DEBCF48-2262-6771-CB54-2A02B256A44B}"/>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Key Findings">
            <a:extLst>
              <a:ext uri="{FF2B5EF4-FFF2-40B4-BE49-F238E27FC236}">
                <a16:creationId xmlns:a16="http://schemas.microsoft.com/office/drawing/2014/main" id="{A4C133F4-1B34-F139-BFF0-915E2CF994FC}"/>
              </a:ext>
            </a:extLst>
          </p:cNvPr>
          <p:cNvSpPr txBox="1">
            <a:spLocks noChangeArrowheads="1"/>
          </p:cNvSpPr>
          <p:nvPr/>
        </p:nvSpPr>
        <p:spPr bwMode="auto">
          <a:xfrm>
            <a:off x="1343025" y="1484313"/>
            <a:ext cx="14590713"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5 Questions to Ask Yourself</a:t>
            </a:r>
          </a:p>
        </p:txBody>
      </p:sp>
      <p:sp>
        <p:nvSpPr>
          <p:cNvPr id="62466"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687D239D-9308-EC60-6E36-529DB157F87F}"/>
              </a:ext>
            </a:extLst>
          </p:cNvPr>
          <p:cNvSpPr txBox="1">
            <a:spLocks noChangeArrowheads="1"/>
          </p:cNvSpPr>
          <p:nvPr/>
        </p:nvSpPr>
        <p:spPr bwMode="auto">
          <a:xfrm>
            <a:off x="1343025" y="4037013"/>
            <a:ext cx="22717125" cy="564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1.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Does your FOSP </a:t>
            </a:r>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increase awareness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of the Gilman Scholarship and study abroad?</a:t>
            </a:r>
          </a:p>
          <a:p>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2.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Is your project </a:t>
            </a:r>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feasible</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a:t>
            </a:r>
          </a:p>
          <a:p>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3.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Do you give a </a:t>
            </a:r>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detailed plan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for your project?</a:t>
            </a:r>
          </a:p>
          <a:p>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4</a:t>
            </a:r>
            <a:r>
              <a:rPr lang="en-US" altLang="en-US" sz="4000" b="1">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Do you incorporate your </a:t>
            </a:r>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study abroad experience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into you project?</a:t>
            </a:r>
          </a:p>
          <a:p>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5.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Do you have an </a:t>
            </a:r>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intended audience</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Who will you collaborate with to reach this </a:t>
            </a:r>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community</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a:t>
            </a:r>
          </a:p>
        </p:txBody>
      </p:sp>
      <p:sp>
        <p:nvSpPr>
          <p:cNvPr id="62467" name="This is body copy. Et vellabor alit iunt. Bor ma quaerfe riscium nus, omnis que dolor aditat. Non cum volorerumqui blaut is mil magni ullupta nonsenimus autat fugiti odit imusa sint et quos exerum que magnimus dolestibus.…">
            <a:extLst>
              <a:ext uri="{FF2B5EF4-FFF2-40B4-BE49-F238E27FC236}">
                <a16:creationId xmlns:a16="http://schemas.microsoft.com/office/drawing/2014/main" id="{9408F6A9-0B78-8B1C-036E-3663B4FF5B9B}"/>
              </a:ext>
            </a:extLst>
          </p:cNvPr>
          <p:cNvSpPr txBox="1">
            <a:spLocks noChangeArrowheads="1"/>
          </p:cNvSpPr>
          <p:nvPr/>
        </p:nvSpPr>
        <p:spPr bwMode="auto">
          <a:xfrm>
            <a:off x="1343025" y="2609850"/>
            <a:ext cx="2226151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44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Follow-On Service Project Proposal</a:t>
            </a:r>
          </a:p>
        </p:txBody>
      </p:sp>
      <p:sp>
        <p:nvSpPr>
          <p:cNvPr id="62468" name="Text Box 5" descr="TextBox 7">
            <a:extLst>
              <a:ext uri="{FF2B5EF4-FFF2-40B4-BE49-F238E27FC236}">
                <a16:creationId xmlns:a16="http://schemas.microsoft.com/office/drawing/2014/main" id="{1A3C317C-D99A-83E7-BA52-BEFAB120FCC7}"/>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Headline Goes Here">
            <a:extLst>
              <a:ext uri="{FF2B5EF4-FFF2-40B4-BE49-F238E27FC236}">
                <a16:creationId xmlns:a16="http://schemas.microsoft.com/office/drawing/2014/main" id="{B0FFFB13-E723-1C3D-56BF-41D5C1B3A533}"/>
              </a:ext>
            </a:extLst>
          </p:cNvPr>
          <p:cNvSpPr txBox="1">
            <a:spLocks noChangeArrowheads="1"/>
          </p:cNvSpPr>
          <p:nvPr/>
        </p:nvSpPr>
        <p:spPr bwMode="auto">
          <a:xfrm>
            <a:off x="1358900" y="2589213"/>
            <a:ext cx="107838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U.S. Department of State</a:t>
            </a:r>
          </a:p>
        </p:txBody>
      </p:sp>
      <p:sp>
        <p:nvSpPr>
          <p:cNvPr id="28674" name="This is body copy. Et vellabor alit iunt. Bor ma quaerfe riscium nus, omnis que dolor aditat. Non cum volorerumqui blaut is mil magni ullupta nonsenimus autat fugiti odit imusa sint et quos exerum que magnimus dolestibus.…">
            <a:extLst>
              <a:ext uri="{FF2B5EF4-FFF2-40B4-BE49-F238E27FC236}">
                <a16:creationId xmlns:a16="http://schemas.microsoft.com/office/drawing/2014/main" id="{2F5CAF91-8AEF-C91B-626C-A414012B17AE}"/>
              </a:ext>
            </a:extLst>
          </p:cNvPr>
          <p:cNvSpPr txBox="1">
            <a:spLocks noChangeArrowheads="1"/>
          </p:cNvSpPr>
          <p:nvPr/>
        </p:nvSpPr>
        <p:spPr bwMode="auto">
          <a:xfrm>
            <a:off x="1358900" y="3752850"/>
            <a:ext cx="10783888"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44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Promote mutual understanding between the people of the United States and the people of other countries, and they do so by facilitating opportunities of academic, professional, athletic, and other cultural exchange. </a:t>
            </a:r>
          </a:p>
        </p:txBody>
      </p:sp>
      <p:sp>
        <p:nvSpPr>
          <p:cNvPr id="28675" name="THIS IS SMALL CALL-OUT TEXT FOR USE IF SOMETHING NEEDS EMPHASIS.">
            <a:extLst>
              <a:ext uri="{FF2B5EF4-FFF2-40B4-BE49-F238E27FC236}">
                <a16:creationId xmlns:a16="http://schemas.microsoft.com/office/drawing/2014/main" id="{758179A4-6F2F-219B-A627-A63BFD47E62B}"/>
              </a:ext>
            </a:extLst>
          </p:cNvPr>
          <p:cNvSpPr txBox="1">
            <a:spLocks noChangeArrowheads="1"/>
          </p:cNvSpPr>
          <p:nvPr/>
        </p:nvSpPr>
        <p:spPr bwMode="auto">
          <a:xfrm>
            <a:off x="1358900" y="7377113"/>
            <a:ext cx="495300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3200" b="1">
                <a:solidFill>
                  <a:srgbClr val="948A63"/>
                </a:solidFill>
                <a:latin typeface="Calibri" panose="020F0502020204030204" pitchFamily="34" charset="0"/>
                <a:ea typeface="Verlag-Book" pitchFamily="2" charset="0"/>
                <a:cs typeface="Calibri" panose="020F0502020204030204" pitchFamily="34" charset="0"/>
                <a:sym typeface="Verlag-Book" pitchFamily="2" charset="0"/>
              </a:rPr>
              <a:t>studyabroad.state.gov</a:t>
            </a:r>
          </a:p>
          <a:p>
            <a:r>
              <a:rPr lang="en-US" altLang="en-US" sz="3200" b="1">
                <a:solidFill>
                  <a:srgbClr val="948A63"/>
                </a:solidFill>
                <a:latin typeface="Calibri" panose="020F0502020204030204" pitchFamily="34" charset="0"/>
                <a:ea typeface="Verlag-Book" pitchFamily="2" charset="0"/>
                <a:cs typeface="Calibri" panose="020F0502020204030204" pitchFamily="34" charset="0"/>
                <a:sym typeface="Verlag-Book" pitchFamily="2" charset="0"/>
              </a:rPr>
              <a:t>exchanges.state.gov</a:t>
            </a:r>
          </a:p>
        </p:txBody>
      </p:sp>
      <p:pic>
        <p:nvPicPr>
          <p:cNvPr id="28676" name="Picture 2" descr="Image result for bureau of educational and cultural affairs">
            <a:extLst>
              <a:ext uri="{FF2B5EF4-FFF2-40B4-BE49-F238E27FC236}">
                <a16:creationId xmlns:a16="http://schemas.microsoft.com/office/drawing/2014/main" id="{9FB73338-D426-3500-875A-06F04D69C9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665" b="13451"/>
          <a:stretch>
            <a:fillRect/>
          </a:stretch>
        </p:blipFill>
        <p:spPr bwMode="auto">
          <a:xfrm>
            <a:off x="12241213" y="2579688"/>
            <a:ext cx="10882312" cy="299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8" descr="Logo&#10;&#10;Description automatically generated">
            <a:extLst>
              <a:ext uri="{FF2B5EF4-FFF2-40B4-BE49-F238E27FC236}">
                <a16:creationId xmlns:a16="http://schemas.microsoft.com/office/drawing/2014/main" id="{36628DE3-5EFB-98E7-A565-C1B7A61A49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33350" y="5578475"/>
            <a:ext cx="9698038"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5" descr="TextBox 7">
            <a:extLst>
              <a:ext uri="{FF2B5EF4-FFF2-40B4-BE49-F238E27FC236}">
                <a16:creationId xmlns:a16="http://schemas.microsoft.com/office/drawing/2014/main" id="{E30A6A68-BA83-F384-6C85-29B0A199AE3D}"/>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tudy Abroad">
            <a:extLst>
              <a:ext uri="{FF2B5EF4-FFF2-40B4-BE49-F238E27FC236}">
                <a16:creationId xmlns:a16="http://schemas.microsoft.com/office/drawing/2014/main" id="{84FF2E09-F8A2-FCA5-7233-9B41C1D5B8A7}"/>
              </a:ext>
            </a:extLst>
          </p:cNvPr>
          <p:cNvSpPr txBox="1">
            <a:spLocks noChangeArrowheads="1"/>
          </p:cNvSpPr>
          <p:nvPr/>
        </p:nvSpPr>
        <p:spPr bwMode="auto">
          <a:xfrm>
            <a:off x="685800" y="6678613"/>
            <a:ext cx="527685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Is it a critical need language?</a:t>
            </a:r>
          </a:p>
        </p:txBody>
      </p:sp>
      <p:sp>
        <p:nvSpPr>
          <p:cNvPr id="64514" name="Financial Aid">
            <a:extLst>
              <a:ext uri="{FF2B5EF4-FFF2-40B4-BE49-F238E27FC236}">
                <a16:creationId xmlns:a16="http://schemas.microsoft.com/office/drawing/2014/main" id="{5499FC1B-A347-49DA-37F7-5DA489EEE768}"/>
              </a:ext>
            </a:extLst>
          </p:cNvPr>
          <p:cNvSpPr txBox="1">
            <a:spLocks noChangeArrowheads="1"/>
          </p:cNvSpPr>
          <p:nvPr/>
        </p:nvSpPr>
        <p:spPr bwMode="auto">
          <a:xfrm>
            <a:off x="6234113" y="5954713"/>
            <a:ext cx="5719762"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Is it predominantly spoken in the country you’re going to?</a:t>
            </a:r>
          </a:p>
        </p:txBody>
      </p:sp>
      <p:sp>
        <p:nvSpPr>
          <p:cNvPr id="64515" name="Non-certifying">
            <a:extLst>
              <a:ext uri="{FF2B5EF4-FFF2-40B4-BE49-F238E27FC236}">
                <a16:creationId xmlns:a16="http://schemas.microsoft.com/office/drawing/2014/main" id="{6F3DAB56-4B26-BA77-4ECF-B790E2C56853}"/>
              </a:ext>
            </a:extLst>
          </p:cNvPr>
          <p:cNvSpPr txBox="1">
            <a:spLocks noChangeArrowheads="1"/>
          </p:cNvSpPr>
          <p:nvPr/>
        </p:nvSpPr>
        <p:spPr bwMode="auto">
          <a:xfrm>
            <a:off x="12657138" y="6324600"/>
            <a:ext cx="4991100"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How does it relate to your academic or career goals?</a:t>
            </a:r>
          </a:p>
        </p:txBody>
      </p:sp>
      <p:sp>
        <p:nvSpPr>
          <p:cNvPr id="64516" name="Line">
            <a:extLst>
              <a:ext uri="{FF2B5EF4-FFF2-40B4-BE49-F238E27FC236}">
                <a16:creationId xmlns:a16="http://schemas.microsoft.com/office/drawing/2014/main" id="{348734C7-A44F-68F1-307C-56056A3465EB}"/>
              </a:ext>
            </a:extLst>
          </p:cNvPr>
          <p:cNvSpPr>
            <a:spLocks noChangeShapeType="1"/>
          </p:cNvSpPr>
          <p:nvPr/>
        </p:nvSpPr>
        <p:spPr bwMode="auto">
          <a:xfrm flipV="1">
            <a:off x="6208713" y="5484813"/>
            <a:ext cx="0" cy="4103687"/>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64517" name="Line">
            <a:extLst>
              <a:ext uri="{FF2B5EF4-FFF2-40B4-BE49-F238E27FC236}">
                <a16:creationId xmlns:a16="http://schemas.microsoft.com/office/drawing/2014/main" id="{4F5C03DD-2E21-11B0-0903-83CC8431D243}"/>
              </a:ext>
            </a:extLst>
          </p:cNvPr>
          <p:cNvSpPr>
            <a:spLocks noChangeShapeType="1"/>
          </p:cNvSpPr>
          <p:nvPr/>
        </p:nvSpPr>
        <p:spPr bwMode="auto">
          <a:xfrm flipV="1">
            <a:off x="12144375" y="5410200"/>
            <a:ext cx="0" cy="4102100"/>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64518" name="All invited to serve as selection panelists">
            <a:extLst>
              <a:ext uri="{FF2B5EF4-FFF2-40B4-BE49-F238E27FC236}">
                <a16:creationId xmlns:a16="http://schemas.microsoft.com/office/drawing/2014/main" id="{A6DEC4DB-FFB8-162E-A207-8AF87AD6752B}"/>
              </a:ext>
            </a:extLst>
          </p:cNvPr>
          <p:cNvSpPr txBox="1">
            <a:spLocks noChangeArrowheads="1"/>
          </p:cNvSpPr>
          <p:nvPr/>
        </p:nvSpPr>
        <p:spPr bwMode="auto">
          <a:xfrm>
            <a:off x="2816225" y="1312863"/>
            <a:ext cx="1866582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Essay #4</a:t>
            </a:r>
          </a:p>
          <a:p>
            <a:r>
              <a:rPr lang="en-US" altLang="en-US" sz="4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Optional</a:t>
            </a:r>
          </a:p>
          <a:p>
            <a:r>
              <a:rPr lang="en-US" altLang="en-US" sz="4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Max. 2000 characters</a:t>
            </a:r>
          </a:p>
        </p:txBody>
      </p:sp>
      <p:sp>
        <p:nvSpPr>
          <p:cNvPr id="64519" name="Advisor Roles">
            <a:extLst>
              <a:ext uri="{FF2B5EF4-FFF2-40B4-BE49-F238E27FC236}">
                <a16:creationId xmlns:a16="http://schemas.microsoft.com/office/drawing/2014/main" id="{D981A673-521C-2493-83F0-BF81A80F57F7}"/>
              </a:ext>
            </a:extLst>
          </p:cNvPr>
          <p:cNvSpPr txBox="1">
            <a:spLocks noChangeArrowheads="1"/>
          </p:cNvSpPr>
          <p:nvPr/>
        </p:nvSpPr>
        <p:spPr bwMode="auto">
          <a:xfrm>
            <a:off x="2816225" y="3852863"/>
            <a:ext cx="1866582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Critical Need Language Award Essay</a:t>
            </a:r>
            <a:endParaRPr lang="en-US" altLang="en-US" sz="9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endParaRPr>
          </a:p>
        </p:txBody>
      </p:sp>
      <p:sp>
        <p:nvSpPr>
          <p:cNvPr id="64520" name="Line">
            <a:extLst>
              <a:ext uri="{FF2B5EF4-FFF2-40B4-BE49-F238E27FC236}">
                <a16:creationId xmlns:a16="http://schemas.microsoft.com/office/drawing/2014/main" id="{4162D621-EB8F-9F75-98D7-B4FFBF115EA6}"/>
              </a:ext>
            </a:extLst>
          </p:cNvPr>
          <p:cNvSpPr>
            <a:spLocks noChangeShapeType="1"/>
          </p:cNvSpPr>
          <p:nvPr/>
        </p:nvSpPr>
        <p:spPr bwMode="auto">
          <a:xfrm>
            <a:off x="685800" y="5446713"/>
            <a:ext cx="23164800" cy="0"/>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64521" name="Line">
            <a:extLst>
              <a:ext uri="{FF2B5EF4-FFF2-40B4-BE49-F238E27FC236}">
                <a16:creationId xmlns:a16="http://schemas.microsoft.com/office/drawing/2014/main" id="{AE2257F5-EA95-2A3A-0F1B-B18CD4C38A4A}"/>
              </a:ext>
            </a:extLst>
          </p:cNvPr>
          <p:cNvSpPr>
            <a:spLocks noChangeShapeType="1"/>
          </p:cNvSpPr>
          <p:nvPr/>
        </p:nvSpPr>
        <p:spPr bwMode="auto">
          <a:xfrm>
            <a:off x="685800" y="9536113"/>
            <a:ext cx="23164800" cy="0"/>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64522" name="Line">
            <a:extLst>
              <a:ext uri="{FF2B5EF4-FFF2-40B4-BE49-F238E27FC236}">
                <a16:creationId xmlns:a16="http://schemas.microsoft.com/office/drawing/2014/main" id="{9A7EE3D9-EF69-EA66-1CA8-A9F110CE40AF}"/>
              </a:ext>
            </a:extLst>
          </p:cNvPr>
          <p:cNvSpPr>
            <a:spLocks noChangeShapeType="1"/>
          </p:cNvSpPr>
          <p:nvPr/>
        </p:nvSpPr>
        <p:spPr bwMode="auto">
          <a:xfrm flipV="1">
            <a:off x="18161000" y="5453063"/>
            <a:ext cx="0" cy="4103687"/>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64523" name="Financial Aid">
            <a:extLst>
              <a:ext uri="{FF2B5EF4-FFF2-40B4-BE49-F238E27FC236}">
                <a16:creationId xmlns:a16="http://schemas.microsoft.com/office/drawing/2014/main" id="{833AEB8B-682C-4181-0696-C0519F6FB743}"/>
              </a:ext>
            </a:extLst>
          </p:cNvPr>
          <p:cNvSpPr txBox="1">
            <a:spLocks noChangeArrowheads="1"/>
          </p:cNvSpPr>
          <p:nvPr/>
        </p:nvSpPr>
        <p:spPr bwMode="auto">
          <a:xfrm>
            <a:off x="18167350" y="6121400"/>
            <a:ext cx="5927725" cy="330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44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Motivations for improving language proficiency</a:t>
            </a:r>
            <a:br>
              <a:rPr lang="en-US" altLang="en-US" sz="44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br>
            <a:r>
              <a:rPr lang="en-US" altLang="en-US" sz="32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(academic, professional, personal)</a:t>
            </a:r>
          </a:p>
          <a:p>
            <a:endParaRPr lang="en-US" altLang="en-US" sz="44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endParaRPr>
          </a:p>
        </p:txBody>
      </p:sp>
      <p:sp>
        <p:nvSpPr>
          <p:cNvPr id="64524" name="Text Box 5" descr="TextBox 7">
            <a:extLst>
              <a:ext uri="{FF2B5EF4-FFF2-40B4-BE49-F238E27FC236}">
                <a16:creationId xmlns:a16="http://schemas.microsoft.com/office/drawing/2014/main" id="{8FC34E8D-979B-6C6A-1A4F-8B6D51CB1E08}"/>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tudy Abroad">
            <a:extLst>
              <a:ext uri="{FF2B5EF4-FFF2-40B4-BE49-F238E27FC236}">
                <a16:creationId xmlns:a16="http://schemas.microsoft.com/office/drawing/2014/main" id="{B0F4B527-010C-ED15-B8BB-7ECCFCB2F462}"/>
              </a:ext>
            </a:extLst>
          </p:cNvPr>
          <p:cNvSpPr txBox="1">
            <a:spLocks noChangeArrowheads="1"/>
          </p:cNvSpPr>
          <p:nvPr/>
        </p:nvSpPr>
        <p:spPr bwMode="auto">
          <a:xfrm>
            <a:off x="2787134" y="5914754"/>
            <a:ext cx="5981700" cy="318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5000" b="1" dirty="0">
                <a:solidFill>
                  <a:srgbClr val="978D65"/>
                </a:solidFill>
                <a:latin typeface="Calibri"/>
                <a:cs typeface="Calibri"/>
                <a:sym typeface="Verlag-Book" pitchFamily="2" charset="0"/>
              </a:rPr>
              <a:t> How is your </a:t>
            </a:r>
            <a:r>
              <a:rPr lang="en-US" sz="5000" b="1" dirty="0">
                <a:solidFill>
                  <a:srgbClr val="978D65"/>
                </a:solidFill>
                <a:latin typeface="Calibri"/>
                <a:cs typeface="Calibri"/>
                <a:sym typeface="Verlag-Book" pitchFamily="2" charset="0"/>
              </a:rPr>
              <a:t>STEM research associated with your study abroad program? </a:t>
            </a:r>
            <a:endParaRPr lang="en-US" altLang="en-US" sz="5000" b="1" dirty="0">
              <a:solidFill>
                <a:srgbClr val="978D65"/>
              </a:solidFill>
              <a:latin typeface="Calibri"/>
              <a:cs typeface="Calibri"/>
            </a:endParaRPr>
          </a:p>
        </p:txBody>
      </p:sp>
      <p:sp>
        <p:nvSpPr>
          <p:cNvPr id="35843" name="Financial Aid">
            <a:extLst>
              <a:ext uri="{FF2B5EF4-FFF2-40B4-BE49-F238E27FC236}">
                <a16:creationId xmlns:a16="http://schemas.microsoft.com/office/drawing/2014/main" id="{62904E09-9E53-812D-555C-BF41399F3BCD}"/>
              </a:ext>
            </a:extLst>
          </p:cNvPr>
          <p:cNvSpPr txBox="1">
            <a:spLocks noChangeArrowheads="1"/>
          </p:cNvSpPr>
          <p:nvPr/>
        </p:nvSpPr>
        <p:spPr bwMode="auto">
          <a:xfrm>
            <a:off x="8871428" y="5919490"/>
            <a:ext cx="6478587" cy="318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sz="5000" b="1" dirty="0">
                <a:solidFill>
                  <a:srgbClr val="978D65"/>
                </a:solidFill>
                <a:latin typeface="Calibri"/>
                <a:cs typeface="Calibri"/>
                <a:sym typeface="Verlag-Book" pitchFamily="2" charset="0"/>
              </a:rPr>
              <a:t>Describe its contribution to your future academic </a:t>
            </a:r>
          </a:p>
          <a:p>
            <a:pPr algn="ctr"/>
            <a:r>
              <a:rPr lang="en-US" sz="5000" b="1" dirty="0">
                <a:solidFill>
                  <a:srgbClr val="978D65"/>
                </a:solidFill>
                <a:latin typeface="Calibri"/>
                <a:cs typeface="Calibri"/>
                <a:sym typeface="Verlag-Book" pitchFamily="2" charset="0"/>
              </a:rPr>
              <a:t>  and/or career goals. </a:t>
            </a:r>
            <a:endParaRPr lang="en-US" sz="5000" b="1" dirty="0">
              <a:solidFill>
                <a:srgbClr val="978D65"/>
              </a:solidFill>
              <a:latin typeface="Calibri"/>
              <a:cs typeface="Calibri"/>
            </a:endParaRPr>
          </a:p>
        </p:txBody>
      </p:sp>
      <p:sp>
        <p:nvSpPr>
          <p:cNvPr id="35844" name="Non-certifying">
            <a:extLst>
              <a:ext uri="{FF2B5EF4-FFF2-40B4-BE49-F238E27FC236}">
                <a16:creationId xmlns:a16="http://schemas.microsoft.com/office/drawing/2014/main" id="{C9E3B717-DA26-BBBC-DBE0-EACFC1927AA5}"/>
              </a:ext>
            </a:extLst>
          </p:cNvPr>
          <p:cNvSpPr txBox="1">
            <a:spLocks noChangeArrowheads="1"/>
          </p:cNvSpPr>
          <p:nvPr/>
        </p:nvSpPr>
        <p:spPr bwMode="auto">
          <a:xfrm>
            <a:off x="15477725" y="5916577"/>
            <a:ext cx="6196012" cy="241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5000" b="1" dirty="0">
                <a:solidFill>
                  <a:srgbClr val="978D65"/>
                </a:solidFill>
                <a:latin typeface="Calibri"/>
                <a:cs typeface="Calibri"/>
                <a:sym typeface="Verlag-Book" pitchFamily="2" charset="0"/>
              </a:rPr>
              <a:t>Demonstrate motivations to your STEM Field</a:t>
            </a:r>
            <a:endParaRPr lang="en-US" dirty="0"/>
          </a:p>
        </p:txBody>
      </p:sp>
      <p:sp>
        <p:nvSpPr>
          <p:cNvPr id="35845" name="Line">
            <a:extLst>
              <a:ext uri="{FF2B5EF4-FFF2-40B4-BE49-F238E27FC236}">
                <a16:creationId xmlns:a16="http://schemas.microsoft.com/office/drawing/2014/main" id="{DDE6BFBA-1459-3398-71CA-E5B9BDE4F162}"/>
              </a:ext>
            </a:extLst>
          </p:cNvPr>
          <p:cNvSpPr>
            <a:spLocks noChangeShapeType="1"/>
          </p:cNvSpPr>
          <p:nvPr/>
        </p:nvSpPr>
        <p:spPr bwMode="auto">
          <a:xfrm flipV="1">
            <a:off x="8915400" y="5446713"/>
            <a:ext cx="0" cy="4103687"/>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35846" name="Line">
            <a:extLst>
              <a:ext uri="{FF2B5EF4-FFF2-40B4-BE49-F238E27FC236}">
                <a16:creationId xmlns:a16="http://schemas.microsoft.com/office/drawing/2014/main" id="{58E439E9-45CD-4100-522B-484A14D7FB68}"/>
              </a:ext>
            </a:extLst>
          </p:cNvPr>
          <p:cNvSpPr>
            <a:spLocks noChangeShapeType="1"/>
          </p:cNvSpPr>
          <p:nvPr/>
        </p:nvSpPr>
        <p:spPr bwMode="auto">
          <a:xfrm flipV="1">
            <a:off x="15274925" y="5453063"/>
            <a:ext cx="0" cy="4103687"/>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35847" name="All invited to serve as selection panelists">
            <a:extLst>
              <a:ext uri="{FF2B5EF4-FFF2-40B4-BE49-F238E27FC236}">
                <a16:creationId xmlns:a16="http://schemas.microsoft.com/office/drawing/2014/main" id="{62EF1202-4E77-0DC5-9AD3-F01683885467}"/>
              </a:ext>
            </a:extLst>
          </p:cNvPr>
          <p:cNvSpPr txBox="1">
            <a:spLocks noChangeArrowheads="1"/>
          </p:cNvSpPr>
          <p:nvPr/>
        </p:nvSpPr>
        <p:spPr bwMode="auto">
          <a:xfrm>
            <a:off x="2816225" y="1312863"/>
            <a:ext cx="1866582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i="1" dirty="0">
                <a:solidFill>
                  <a:srgbClr val="978D65"/>
                </a:solidFill>
                <a:latin typeface="Calibri"/>
                <a:ea typeface="Verlag-Book" pitchFamily="2" charset="0"/>
                <a:cs typeface="Calibri"/>
                <a:sym typeface="Verlag-Book" pitchFamily="2" charset="0"/>
              </a:rPr>
              <a:t>Essay #5</a:t>
            </a:r>
            <a:endParaRPr lang="en-US" altLang="en-US" sz="5000" b="1" i="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endParaRPr>
          </a:p>
          <a:p>
            <a:r>
              <a:rPr lang="en-US" altLang="en-US" sz="4000" b="1" i="1" dirty="0">
                <a:solidFill>
                  <a:srgbClr val="978D65"/>
                </a:solidFill>
                <a:latin typeface="Calibri"/>
                <a:cs typeface="Calibri"/>
                <a:sym typeface="Verlag-Book" pitchFamily="2" charset="0"/>
              </a:rPr>
              <a:t>Optional</a:t>
            </a:r>
            <a:endParaRPr lang="en-US" altLang="en-US" sz="4000" b="1" i="1" dirty="0">
              <a:solidFill>
                <a:srgbClr val="978D65"/>
              </a:solidFill>
              <a:latin typeface="Calibri"/>
              <a:cs typeface="Calibri"/>
            </a:endParaRPr>
          </a:p>
          <a:p>
            <a:r>
              <a:rPr lang="en-US" altLang="en-US" sz="4000" b="1" i="1" dirty="0">
                <a:solidFill>
                  <a:srgbClr val="978D65"/>
                </a:solidFill>
                <a:latin typeface="Calibri"/>
                <a:ea typeface="Verlag-Book" pitchFamily="2" charset="0"/>
                <a:cs typeface="Calibri"/>
                <a:sym typeface="Verlag-Book" pitchFamily="2" charset="0"/>
              </a:rPr>
              <a:t>Max. 1000 characters</a:t>
            </a:r>
            <a:endParaRPr lang="en-US" altLang="en-US" sz="4000" b="1" i="1" dirty="0">
              <a:solidFill>
                <a:srgbClr val="978D65"/>
              </a:solidFill>
              <a:latin typeface="Calibri"/>
              <a:ea typeface="Verlag-Book" pitchFamily="2" charset="0"/>
              <a:cs typeface="Calibri"/>
            </a:endParaRPr>
          </a:p>
        </p:txBody>
      </p:sp>
      <p:sp>
        <p:nvSpPr>
          <p:cNvPr id="35848" name="Advisor Roles">
            <a:extLst>
              <a:ext uri="{FF2B5EF4-FFF2-40B4-BE49-F238E27FC236}">
                <a16:creationId xmlns:a16="http://schemas.microsoft.com/office/drawing/2014/main" id="{28BF3853-7499-F1C7-4910-149F97273502}"/>
              </a:ext>
            </a:extLst>
          </p:cNvPr>
          <p:cNvSpPr txBox="1">
            <a:spLocks noChangeArrowheads="1"/>
          </p:cNvSpPr>
          <p:nvPr/>
        </p:nvSpPr>
        <p:spPr bwMode="auto">
          <a:xfrm>
            <a:off x="2795588" y="3836789"/>
            <a:ext cx="18667412" cy="102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6000" b="1" dirty="0">
                <a:solidFill>
                  <a:srgbClr val="1A3B60"/>
                </a:solidFill>
                <a:latin typeface="Calibri"/>
                <a:cs typeface="Calibri"/>
                <a:sym typeface="Verlag-Book" pitchFamily="2" charset="0"/>
              </a:rPr>
              <a:t>STEM Supplemental Award Essay</a:t>
            </a:r>
            <a:endParaRPr lang="en-US" dirty="0"/>
          </a:p>
        </p:txBody>
      </p:sp>
      <p:sp>
        <p:nvSpPr>
          <p:cNvPr id="35849" name="Line">
            <a:extLst>
              <a:ext uri="{FF2B5EF4-FFF2-40B4-BE49-F238E27FC236}">
                <a16:creationId xmlns:a16="http://schemas.microsoft.com/office/drawing/2014/main" id="{D1811FCE-F0F9-3D12-FA1F-910712A9C4A1}"/>
              </a:ext>
            </a:extLst>
          </p:cNvPr>
          <p:cNvSpPr>
            <a:spLocks noChangeShapeType="1"/>
          </p:cNvSpPr>
          <p:nvPr/>
        </p:nvSpPr>
        <p:spPr bwMode="auto">
          <a:xfrm>
            <a:off x="2786063" y="5446713"/>
            <a:ext cx="18686462" cy="0"/>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35850" name="Line">
            <a:extLst>
              <a:ext uri="{FF2B5EF4-FFF2-40B4-BE49-F238E27FC236}">
                <a16:creationId xmlns:a16="http://schemas.microsoft.com/office/drawing/2014/main" id="{27CD5A8B-DFE8-CE38-A2DF-9A67B18F49A9}"/>
              </a:ext>
            </a:extLst>
          </p:cNvPr>
          <p:cNvSpPr>
            <a:spLocks noChangeShapeType="1"/>
          </p:cNvSpPr>
          <p:nvPr/>
        </p:nvSpPr>
        <p:spPr bwMode="auto">
          <a:xfrm>
            <a:off x="2786063" y="9561513"/>
            <a:ext cx="18686462" cy="0"/>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35851" name="Text Box 5" descr="TextBox 7">
            <a:extLst>
              <a:ext uri="{FF2B5EF4-FFF2-40B4-BE49-F238E27FC236}">
                <a16:creationId xmlns:a16="http://schemas.microsoft.com/office/drawing/2014/main" id="{61E1D5FA-CB22-B153-1E9C-0F46250CD852}"/>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extLst>
      <p:ext uri="{BB962C8B-B14F-4D97-AF65-F5344CB8AC3E}">
        <p14:creationId xmlns:p14="http://schemas.microsoft.com/office/powerpoint/2010/main" val="241368639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Key Findings">
            <a:extLst>
              <a:ext uri="{FF2B5EF4-FFF2-40B4-BE49-F238E27FC236}">
                <a16:creationId xmlns:a16="http://schemas.microsoft.com/office/drawing/2014/main" id="{9D41723D-E2CF-390D-341E-9D911C5C52AF}"/>
              </a:ext>
            </a:extLst>
          </p:cNvPr>
          <p:cNvSpPr txBox="1">
            <a:spLocks noChangeArrowheads="1"/>
          </p:cNvSpPr>
          <p:nvPr/>
        </p:nvSpPr>
        <p:spPr bwMode="auto">
          <a:xfrm>
            <a:off x="1343025" y="1189038"/>
            <a:ext cx="10139363"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Verlag-Book" pitchFamily="2" charset="0"/>
                <a:ea typeface="Verlag-Book" pitchFamily="2" charset="0"/>
                <a:cs typeface="Verlag-Book" pitchFamily="2" charset="0"/>
                <a:sym typeface="Verlag-Book" pitchFamily="2" charset="0"/>
              </a:rPr>
              <a:t>Selection Criteria</a:t>
            </a:r>
          </a:p>
        </p:txBody>
      </p:sp>
      <p:sp>
        <p:nvSpPr>
          <p:cNvPr id="15" name="Rectangle 14">
            <a:extLst>
              <a:ext uri="{FF2B5EF4-FFF2-40B4-BE49-F238E27FC236}">
                <a16:creationId xmlns:a16="http://schemas.microsoft.com/office/drawing/2014/main" id="{9D687884-C72B-96FC-E864-B30993B83083}"/>
              </a:ext>
            </a:extLst>
          </p:cNvPr>
          <p:cNvSpPr/>
          <p:nvPr/>
        </p:nvSpPr>
        <p:spPr>
          <a:xfrm>
            <a:off x="12989247" y="563592"/>
            <a:ext cx="10285234" cy="1601716"/>
          </a:xfrm>
          <a:prstGeom prst="rect">
            <a:avLst/>
          </a:prstGeom>
          <a:solidFill>
            <a:srgbClr val="1A3B60"/>
          </a:solid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41988" name="THIS IS SMALL CALL-OUT TEXT FOR USE IF SOMETHING NEEDS EMPHASIS.">
            <a:extLst>
              <a:ext uri="{FF2B5EF4-FFF2-40B4-BE49-F238E27FC236}">
                <a16:creationId xmlns:a16="http://schemas.microsoft.com/office/drawing/2014/main" id="{8534696D-8B98-7661-A931-3BD66E1671F0}"/>
              </a:ext>
            </a:extLst>
          </p:cNvPr>
          <p:cNvSpPr txBox="1">
            <a:spLocks noChangeArrowheads="1"/>
          </p:cNvSpPr>
          <p:nvPr/>
        </p:nvSpPr>
        <p:spPr bwMode="auto">
          <a:xfrm>
            <a:off x="13190773" y="646077"/>
            <a:ext cx="9642475"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400" b="1">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Impact of Program &amp; Destination on Student’s Academic &amp; Career Trajectory</a:t>
            </a:r>
          </a:p>
        </p:txBody>
      </p:sp>
      <p:sp>
        <p:nvSpPr>
          <p:cNvPr id="17" name="Rectangle 16">
            <a:extLst>
              <a:ext uri="{FF2B5EF4-FFF2-40B4-BE49-F238E27FC236}">
                <a16:creationId xmlns:a16="http://schemas.microsoft.com/office/drawing/2014/main" id="{B45EBFE4-4AFE-E35C-71EA-0832DF05AA88}"/>
              </a:ext>
            </a:extLst>
          </p:cNvPr>
          <p:cNvSpPr/>
          <p:nvPr/>
        </p:nvSpPr>
        <p:spPr>
          <a:xfrm>
            <a:off x="12989247" y="2304277"/>
            <a:ext cx="10285234" cy="1601716"/>
          </a:xfrm>
          <a:prstGeom prst="rect">
            <a:avLst/>
          </a:prstGeom>
          <a:solidFill>
            <a:srgbClr val="1A3B60"/>
          </a:solid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41990" name="THIS IS SMALL CALL-OUT TEXT FOR USE IF SOMETHING NEEDS EMPHASIS.">
            <a:extLst>
              <a:ext uri="{FF2B5EF4-FFF2-40B4-BE49-F238E27FC236}">
                <a16:creationId xmlns:a16="http://schemas.microsoft.com/office/drawing/2014/main" id="{09D34C5D-29E8-D0CB-752B-9D96865A0C37}"/>
              </a:ext>
            </a:extLst>
          </p:cNvPr>
          <p:cNvSpPr txBox="1">
            <a:spLocks noChangeArrowheads="1"/>
          </p:cNvSpPr>
          <p:nvPr/>
        </p:nvSpPr>
        <p:spPr bwMode="auto">
          <a:xfrm>
            <a:off x="13190773" y="2386762"/>
            <a:ext cx="9642475"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400" b="1">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Community Impact Abroad &amp; </a:t>
            </a:r>
          </a:p>
          <a:p>
            <a:pPr algn="ctr"/>
            <a:r>
              <a:rPr lang="en-US" altLang="en-US" sz="4400" b="1">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Upon Student’s Return Home</a:t>
            </a:r>
          </a:p>
        </p:txBody>
      </p:sp>
      <p:sp>
        <p:nvSpPr>
          <p:cNvPr id="19" name="Rectangle 18">
            <a:extLst>
              <a:ext uri="{FF2B5EF4-FFF2-40B4-BE49-F238E27FC236}">
                <a16:creationId xmlns:a16="http://schemas.microsoft.com/office/drawing/2014/main" id="{249CE48F-87EA-BF36-A9E3-5FAD7EDF4B7B}"/>
              </a:ext>
            </a:extLst>
          </p:cNvPr>
          <p:cNvSpPr/>
          <p:nvPr/>
        </p:nvSpPr>
        <p:spPr>
          <a:xfrm>
            <a:off x="12989247" y="4027577"/>
            <a:ext cx="10285234" cy="1619234"/>
          </a:xfrm>
          <a:prstGeom prst="rect">
            <a:avLst/>
          </a:prstGeom>
          <a:solidFill>
            <a:srgbClr val="1A3B60"/>
          </a:solid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41992" name="THIS IS SMALL CALL-OUT TEXT FOR USE IF SOMETHING NEEDS EMPHASIS.">
            <a:extLst>
              <a:ext uri="{FF2B5EF4-FFF2-40B4-BE49-F238E27FC236}">
                <a16:creationId xmlns:a16="http://schemas.microsoft.com/office/drawing/2014/main" id="{45A3B3F7-D88F-9D7F-4651-7E46361B9D89}"/>
              </a:ext>
            </a:extLst>
          </p:cNvPr>
          <p:cNvSpPr txBox="1">
            <a:spLocks noChangeArrowheads="1"/>
          </p:cNvSpPr>
          <p:nvPr/>
        </p:nvSpPr>
        <p:spPr bwMode="auto">
          <a:xfrm>
            <a:off x="13242925" y="4465583"/>
            <a:ext cx="964247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400" b="1">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Academic Preparedness</a:t>
            </a:r>
          </a:p>
        </p:txBody>
      </p:sp>
      <p:sp>
        <p:nvSpPr>
          <p:cNvPr id="21" name="Rectangle 20">
            <a:extLst>
              <a:ext uri="{FF2B5EF4-FFF2-40B4-BE49-F238E27FC236}">
                <a16:creationId xmlns:a16="http://schemas.microsoft.com/office/drawing/2014/main" id="{617AAF26-B67F-A33E-6394-042A4695CDFC}"/>
              </a:ext>
            </a:extLst>
          </p:cNvPr>
          <p:cNvSpPr/>
          <p:nvPr/>
        </p:nvSpPr>
        <p:spPr>
          <a:xfrm>
            <a:off x="12989247" y="5768262"/>
            <a:ext cx="10285234" cy="1689303"/>
          </a:xfrm>
          <a:prstGeom prst="rect">
            <a:avLst/>
          </a:prstGeom>
          <a:solidFill>
            <a:srgbClr val="1A3B60"/>
          </a:solid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41994" name="THIS IS SMALL CALL-OUT TEXT FOR USE IF SOMETHING NEEDS EMPHASIS.">
            <a:extLst>
              <a:ext uri="{FF2B5EF4-FFF2-40B4-BE49-F238E27FC236}">
                <a16:creationId xmlns:a16="http://schemas.microsoft.com/office/drawing/2014/main" id="{CA9335DC-E8D2-177F-3D00-E8A6493F4802}"/>
              </a:ext>
            </a:extLst>
          </p:cNvPr>
          <p:cNvSpPr txBox="1">
            <a:spLocks noChangeArrowheads="1"/>
          </p:cNvSpPr>
          <p:nvPr/>
        </p:nvSpPr>
        <p:spPr bwMode="auto">
          <a:xfrm>
            <a:off x="13242925" y="6223652"/>
            <a:ext cx="964247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400" b="1">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Diversity of Background &amp; Experience</a:t>
            </a:r>
          </a:p>
        </p:txBody>
      </p:sp>
      <p:sp>
        <p:nvSpPr>
          <p:cNvPr id="23" name="Rectangle 22">
            <a:extLst>
              <a:ext uri="{FF2B5EF4-FFF2-40B4-BE49-F238E27FC236}">
                <a16:creationId xmlns:a16="http://schemas.microsoft.com/office/drawing/2014/main" id="{9359D351-CC36-EFB8-A202-47922B9B95F9}"/>
              </a:ext>
            </a:extLst>
          </p:cNvPr>
          <p:cNvSpPr/>
          <p:nvPr/>
        </p:nvSpPr>
        <p:spPr>
          <a:xfrm>
            <a:off x="12989247" y="7602060"/>
            <a:ext cx="10285234" cy="1619234"/>
          </a:xfrm>
          <a:prstGeom prst="rect">
            <a:avLst/>
          </a:prstGeom>
          <a:solidFill>
            <a:srgbClr val="998D66"/>
          </a:solid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41996" name="THIS IS SMALL CALL-OUT TEXT FOR USE IF SOMETHING NEEDS EMPHASIS.">
            <a:extLst>
              <a:ext uri="{FF2B5EF4-FFF2-40B4-BE49-F238E27FC236}">
                <a16:creationId xmlns:a16="http://schemas.microsoft.com/office/drawing/2014/main" id="{57506764-7719-AE6A-8C9E-C44ABC23BED0}"/>
              </a:ext>
            </a:extLst>
          </p:cNvPr>
          <p:cNvSpPr txBox="1">
            <a:spLocks noChangeArrowheads="1"/>
          </p:cNvSpPr>
          <p:nvPr/>
        </p:nvSpPr>
        <p:spPr bwMode="auto">
          <a:xfrm>
            <a:off x="13242925" y="7701929"/>
            <a:ext cx="9642475"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400" b="1">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Commitment to Proficiency in a </a:t>
            </a:r>
          </a:p>
          <a:p>
            <a:pPr algn="ctr"/>
            <a:r>
              <a:rPr lang="en-US" altLang="en-US" sz="4400" b="1">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Critical Need Language</a:t>
            </a:r>
          </a:p>
        </p:txBody>
      </p:sp>
      <p:pic>
        <p:nvPicPr>
          <p:cNvPr id="41997" name="Picture 24">
            <a:extLst>
              <a:ext uri="{FF2B5EF4-FFF2-40B4-BE49-F238E27FC236}">
                <a16:creationId xmlns:a16="http://schemas.microsoft.com/office/drawing/2014/main" id="{252B8204-09F4-ADAB-8173-9AD7D7DF181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bwMode="auto">
          <a:xfrm>
            <a:off x="1446213" y="2994422"/>
            <a:ext cx="10036175" cy="7527131"/>
          </a:xfrm>
          <a:prstGeom prst="rect">
            <a:avLst/>
          </a:prstGeom>
          <a:noFill/>
          <a:ln w="76200">
            <a:solidFill>
              <a:srgbClr val="1A3B60"/>
            </a:solidFill>
            <a:miter lim="800000"/>
            <a:headEnd/>
            <a:tailEnd/>
          </a:ln>
          <a:extLst>
            <a:ext uri="{909E8E84-426E-40DD-AFC4-6F175D3DCCD1}">
              <a14:hiddenFill xmlns:a14="http://schemas.microsoft.com/office/drawing/2010/main">
                <a:solidFill>
                  <a:srgbClr val="FFFFFF"/>
                </a:solidFill>
              </a14:hiddenFill>
            </a:ext>
          </a:extLst>
        </p:spPr>
      </p:pic>
      <p:sp>
        <p:nvSpPr>
          <p:cNvPr id="41998" name="Text Box 5" descr="TextBox 7">
            <a:extLst>
              <a:ext uri="{FF2B5EF4-FFF2-40B4-BE49-F238E27FC236}">
                <a16:creationId xmlns:a16="http://schemas.microsoft.com/office/drawing/2014/main" id="{0325D33E-BDBF-A3D9-6B7B-76A4006AA67B}"/>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3" name="Rectangle 2">
            <a:extLst>
              <a:ext uri="{FF2B5EF4-FFF2-40B4-BE49-F238E27FC236}">
                <a16:creationId xmlns:a16="http://schemas.microsoft.com/office/drawing/2014/main" id="{13CB29BC-F54E-529B-0C5D-259CE09B0AD1}"/>
              </a:ext>
            </a:extLst>
          </p:cNvPr>
          <p:cNvSpPr/>
          <p:nvPr/>
        </p:nvSpPr>
        <p:spPr>
          <a:xfrm>
            <a:off x="12990312" y="9358912"/>
            <a:ext cx="10285234" cy="1619234"/>
          </a:xfrm>
          <a:prstGeom prst="rect">
            <a:avLst/>
          </a:prstGeom>
          <a:solidFill>
            <a:srgbClr val="998D66"/>
          </a:solid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4" name="THIS IS SMALL CALL-OUT TEXT FOR USE IF SOMETHING NEEDS EMPHASIS.">
            <a:extLst>
              <a:ext uri="{FF2B5EF4-FFF2-40B4-BE49-F238E27FC236}">
                <a16:creationId xmlns:a16="http://schemas.microsoft.com/office/drawing/2014/main" id="{E0E13860-C610-734D-9494-F5401F3D76E2}"/>
              </a:ext>
            </a:extLst>
          </p:cNvPr>
          <p:cNvSpPr txBox="1">
            <a:spLocks noChangeArrowheads="1"/>
          </p:cNvSpPr>
          <p:nvPr/>
        </p:nvSpPr>
        <p:spPr bwMode="auto">
          <a:xfrm>
            <a:off x="13313526" y="9744647"/>
            <a:ext cx="9642475"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400" b="1" dirty="0">
                <a:solidFill>
                  <a:schemeClr val="bg1"/>
                </a:solidFill>
                <a:latin typeface="Calibri"/>
                <a:ea typeface="Verlag-Book" pitchFamily="2" charset="0"/>
                <a:cs typeface="Calibri"/>
                <a:sym typeface="Verlag-Book" pitchFamily="2" charset="0"/>
              </a:rPr>
              <a:t>Commitment to a STEM Field</a:t>
            </a:r>
            <a:endParaRPr lang="en-US" dirty="0">
              <a:solidFill>
                <a:schemeClr val="bg1"/>
              </a:solidFill>
              <a:latin typeface="Calibri"/>
              <a:cs typeface="Calibri"/>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5" descr="TextBox 7">
            <a:extLst>
              <a:ext uri="{FF2B5EF4-FFF2-40B4-BE49-F238E27FC236}">
                <a16:creationId xmlns:a16="http://schemas.microsoft.com/office/drawing/2014/main" id="{2B8EDCF0-4C85-D164-D8A8-759CB6D0F7EF}"/>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68610" name="Rectangle">
            <a:extLst>
              <a:ext uri="{FF2B5EF4-FFF2-40B4-BE49-F238E27FC236}">
                <a16:creationId xmlns:a16="http://schemas.microsoft.com/office/drawing/2014/main" id="{0FCC064F-46F0-995A-06E6-7162BDEC865F}"/>
              </a:ext>
            </a:extLst>
          </p:cNvPr>
          <p:cNvSpPr>
            <a:spLocks noChangeArrowheads="1"/>
          </p:cNvSpPr>
          <p:nvPr/>
        </p:nvSpPr>
        <p:spPr bwMode="auto">
          <a:xfrm>
            <a:off x="1397000" y="9023350"/>
            <a:ext cx="533400" cy="55563"/>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endParaRPr lang="en-US" altLang="en-US" sz="18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68611" name="PRESENTATION TITLE">
            <a:extLst>
              <a:ext uri="{FF2B5EF4-FFF2-40B4-BE49-F238E27FC236}">
                <a16:creationId xmlns:a16="http://schemas.microsoft.com/office/drawing/2014/main" id="{96D3A725-008E-7B23-1807-333D10F20F22}"/>
              </a:ext>
            </a:extLst>
          </p:cNvPr>
          <p:cNvSpPr txBox="1">
            <a:spLocks noChangeArrowheads="1"/>
          </p:cNvSpPr>
          <p:nvPr/>
        </p:nvSpPr>
        <p:spPr bwMode="auto">
          <a:xfrm>
            <a:off x="1249363" y="7427913"/>
            <a:ext cx="19611975"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9700" b="1">
                <a:solidFill>
                  <a:srgbClr val="FFFFFF"/>
                </a:solidFill>
                <a:latin typeface="Calibri" panose="020F0502020204030204" pitchFamily="34" charset="0"/>
                <a:ea typeface="Verlag-Book" pitchFamily="2" charset="0"/>
                <a:cs typeface="Calibri" panose="020F0502020204030204" pitchFamily="34" charset="0"/>
                <a:sym typeface="Verlag-Book" pitchFamily="2" charset="0"/>
              </a:rPr>
              <a:t>Deadlines</a:t>
            </a:r>
            <a:r>
              <a:rPr lang="en-US" altLang="en-US" sz="9700" b="1">
                <a:solidFill>
                  <a:srgbClr val="FFFFFF"/>
                </a:solidFill>
                <a:latin typeface="Verlag-Book" pitchFamily="2" charset="0"/>
                <a:ea typeface="Verlag-Book" pitchFamily="2" charset="0"/>
                <a:cs typeface="Calibri" panose="020F0502020204030204" pitchFamily="34" charset="0"/>
                <a:sym typeface="Verlag-Book" pitchFamily="2" charset="0"/>
              </a:rPr>
              <a:t> and Timelines</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Key Findings">
            <a:extLst>
              <a:ext uri="{FF2B5EF4-FFF2-40B4-BE49-F238E27FC236}">
                <a16:creationId xmlns:a16="http://schemas.microsoft.com/office/drawing/2014/main" id="{807D5FF7-3751-6751-0D24-4C2AEEF55DA0}"/>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Deadlines &amp; Timelines</a:t>
            </a:r>
          </a:p>
        </p:txBody>
      </p:sp>
      <p:sp>
        <p:nvSpPr>
          <p:cNvPr id="15" name="Arrow: Right 13">
            <a:extLst>
              <a:ext uri="{FF2B5EF4-FFF2-40B4-BE49-F238E27FC236}">
                <a16:creationId xmlns:a16="http://schemas.microsoft.com/office/drawing/2014/main" id="{A57FEF4B-4DF0-9B75-5381-60A2530E2B10}"/>
              </a:ext>
            </a:extLst>
          </p:cNvPr>
          <p:cNvSpPr/>
          <p:nvPr/>
        </p:nvSpPr>
        <p:spPr>
          <a:xfrm>
            <a:off x="5661025" y="7613650"/>
            <a:ext cx="17392650" cy="2614613"/>
          </a:xfrm>
          <a:prstGeom prst="rightArrow">
            <a:avLst/>
          </a:prstGeom>
          <a:solidFill>
            <a:srgbClr val="707372">
              <a:alpha val="50000"/>
            </a:srgb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US" dirty="0"/>
          </a:p>
        </p:txBody>
      </p:sp>
      <p:sp>
        <p:nvSpPr>
          <p:cNvPr id="16" name="Arrow: Right 5">
            <a:extLst>
              <a:ext uri="{FF2B5EF4-FFF2-40B4-BE49-F238E27FC236}">
                <a16:creationId xmlns:a16="http://schemas.microsoft.com/office/drawing/2014/main" id="{74A4D24E-B0E5-0058-1147-70782A50291E}"/>
              </a:ext>
            </a:extLst>
          </p:cNvPr>
          <p:cNvSpPr/>
          <p:nvPr/>
        </p:nvSpPr>
        <p:spPr>
          <a:xfrm>
            <a:off x="5578475" y="3400425"/>
            <a:ext cx="17475200" cy="2614613"/>
          </a:xfrm>
          <a:prstGeom prst="rightArrow">
            <a:avLst/>
          </a:prstGeom>
          <a:solidFill>
            <a:srgbClr val="707372">
              <a:alpha val="50000"/>
            </a:srgb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US"/>
          </a:p>
        </p:txBody>
      </p:sp>
      <p:sp>
        <p:nvSpPr>
          <p:cNvPr id="17" name="Rectangle 16">
            <a:extLst>
              <a:ext uri="{FF2B5EF4-FFF2-40B4-BE49-F238E27FC236}">
                <a16:creationId xmlns:a16="http://schemas.microsoft.com/office/drawing/2014/main" id="{D512CABC-96DD-CF82-887A-4A2C37D9D5DB}"/>
              </a:ext>
            </a:extLst>
          </p:cNvPr>
          <p:cNvSpPr/>
          <p:nvPr/>
        </p:nvSpPr>
        <p:spPr>
          <a:xfrm>
            <a:off x="6815616" y="3521488"/>
            <a:ext cx="4190266" cy="2371591"/>
          </a:xfrm>
          <a:prstGeom prst="rect">
            <a:avLst/>
          </a:prstGeom>
          <a:solidFill>
            <a:srgbClr val="1A3B60"/>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2EBA395D-AA8F-F0B0-1269-9AF109E599D3}"/>
              </a:ext>
            </a:extLst>
          </p:cNvPr>
          <p:cNvSpPr/>
          <p:nvPr/>
        </p:nvSpPr>
        <p:spPr>
          <a:xfrm>
            <a:off x="1272191" y="3399878"/>
            <a:ext cx="4678017" cy="2614812"/>
          </a:xfrm>
          <a:prstGeom prst="rect">
            <a:avLst/>
          </a:prstGeom>
          <a:solidFill>
            <a:srgbClr val="1A3B60"/>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a:solidFill>
                <a:srgbClr val="FFFFFF"/>
              </a:solidFill>
              <a:latin typeface="Helvetica Neue Medium"/>
              <a:ea typeface="Helvetica Neue Medium"/>
              <a:cs typeface="Helvetica Neue Medium"/>
              <a:sym typeface="Helvetica Neue Medium"/>
            </a:endParaRPr>
          </a:p>
        </p:txBody>
      </p:sp>
      <p:sp>
        <p:nvSpPr>
          <p:cNvPr id="19" name="Rectangle 18">
            <a:extLst>
              <a:ext uri="{FF2B5EF4-FFF2-40B4-BE49-F238E27FC236}">
                <a16:creationId xmlns:a16="http://schemas.microsoft.com/office/drawing/2014/main" id="{22E01580-4973-2440-BD21-EC7E5BED9A14}"/>
              </a:ext>
            </a:extLst>
          </p:cNvPr>
          <p:cNvSpPr/>
          <p:nvPr/>
        </p:nvSpPr>
        <p:spPr>
          <a:xfrm>
            <a:off x="1272191" y="7653826"/>
            <a:ext cx="4678017" cy="2614812"/>
          </a:xfrm>
          <a:prstGeom prst="rect">
            <a:avLst/>
          </a:prstGeom>
          <a:solidFill>
            <a:srgbClr val="998D66"/>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a:solidFill>
                <a:srgbClr val="FFFFFF"/>
              </a:solidFill>
              <a:latin typeface="Helvetica Neue Medium"/>
              <a:ea typeface="Helvetica Neue Medium"/>
              <a:cs typeface="Helvetica Neue Medium"/>
              <a:sym typeface="Helvetica Neue Medium"/>
            </a:endParaRPr>
          </a:p>
        </p:txBody>
      </p:sp>
      <p:sp>
        <p:nvSpPr>
          <p:cNvPr id="70663" name="THIS IS SMALL CALL-OUT TEXT FOR USE IF SOMETHING NEEDS EMPHASIS.">
            <a:extLst>
              <a:ext uri="{FF2B5EF4-FFF2-40B4-BE49-F238E27FC236}">
                <a16:creationId xmlns:a16="http://schemas.microsoft.com/office/drawing/2014/main" id="{C025D6C4-9A6C-1B80-E666-F3B9D9F9DF7A}"/>
              </a:ext>
            </a:extLst>
          </p:cNvPr>
          <p:cNvSpPr txBox="1">
            <a:spLocks noChangeArrowheads="1"/>
          </p:cNvSpPr>
          <p:nvPr/>
        </p:nvSpPr>
        <p:spPr bwMode="auto">
          <a:xfrm>
            <a:off x="7075488" y="4308475"/>
            <a:ext cx="36703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4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Mid-August</a:t>
            </a:r>
          </a:p>
        </p:txBody>
      </p:sp>
      <p:sp>
        <p:nvSpPr>
          <p:cNvPr id="21" name="Rectangle 20">
            <a:extLst>
              <a:ext uri="{FF2B5EF4-FFF2-40B4-BE49-F238E27FC236}">
                <a16:creationId xmlns:a16="http://schemas.microsoft.com/office/drawing/2014/main" id="{E0BECE45-51B4-531E-01A7-0986CE838D15}"/>
              </a:ext>
            </a:extLst>
          </p:cNvPr>
          <p:cNvSpPr/>
          <p:nvPr/>
        </p:nvSpPr>
        <p:spPr>
          <a:xfrm>
            <a:off x="11665911" y="3521488"/>
            <a:ext cx="4190266" cy="2371591"/>
          </a:xfrm>
          <a:prstGeom prst="rect">
            <a:avLst/>
          </a:prstGeom>
          <a:solidFill>
            <a:srgbClr val="1A3B60"/>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70665" name="THIS IS SMALL CALL-OUT TEXT FOR USE IF SOMETHING NEEDS EMPHASIS.">
            <a:extLst>
              <a:ext uri="{FF2B5EF4-FFF2-40B4-BE49-F238E27FC236}">
                <a16:creationId xmlns:a16="http://schemas.microsoft.com/office/drawing/2014/main" id="{6F248BEF-7E76-3315-D8A4-29219AED2D00}"/>
              </a:ext>
            </a:extLst>
          </p:cNvPr>
          <p:cNvSpPr txBox="1">
            <a:spLocks noChangeArrowheads="1"/>
          </p:cNvSpPr>
          <p:nvPr/>
        </p:nvSpPr>
        <p:spPr bwMode="auto">
          <a:xfrm>
            <a:off x="11812588" y="3971925"/>
            <a:ext cx="3897312"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4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October 5, 2023</a:t>
            </a:r>
          </a:p>
          <a:p>
            <a:pPr algn="ctr"/>
            <a:r>
              <a:rPr lang="en-US" altLang="en-US" sz="44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11:59pm PT</a:t>
            </a:r>
          </a:p>
        </p:txBody>
      </p:sp>
      <p:sp>
        <p:nvSpPr>
          <p:cNvPr id="23" name="Rectangle 22">
            <a:extLst>
              <a:ext uri="{FF2B5EF4-FFF2-40B4-BE49-F238E27FC236}">
                <a16:creationId xmlns:a16="http://schemas.microsoft.com/office/drawing/2014/main" id="{CB8FDECA-04A1-7F98-BF27-7BDF96B6C84F}"/>
              </a:ext>
            </a:extLst>
          </p:cNvPr>
          <p:cNvSpPr/>
          <p:nvPr/>
        </p:nvSpPr>
        <p:spPr>
          <a:xfrm>
            <a:off x="16516206" y="3521488"/>
            <a:ext cx="4190266" cy="2371591"/>
          </a:xfrm>
          <a:prstGeom prst="rect">
            <a:avLst/>
          </a:prstGeom>
          <a:solidFill>
            <a:srgbClr val="1A3B60"/>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70667" name="THIS IS SMALL CALL-OUT TEXT FOR USE IF SOMETHING NEEDS EMPHASIS.">
            <a:extLst>
              <a:ext uri="{FF2B5EF4-FFF2-40B4-BE49-F238E27FC236}">
                <a16:creationId xmlns:a16="http://schemas.microsoft.com/office/drawing/2014/main" id="{0BABCA74-78D1-BDC0-86D4-7675EA6C9B5A}"/>
              </a:ext>
            </a:extLst>
          </p:cNvPr>
          <p:cNvSpPr txBox="1">
            <a:spLocks noChangeArrowheads="1"/>
          </p:cNvSpPr>
          <p:nvPr/>
        </p:nvSpPr>
        <p:spPr bwMode="auto">
          <a:xfrm>
            <a:off x="16503650" y="4310063"/>
            <a:ext cx="42100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4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October 12, 2023</a:t>
            </a:r>
          </a:p>
        </p:txBody>
      </p:sp>
      <p:sp>
        <p:nvSpPr>
          <p:cNvPr id="25" name="Rectangle 24">
            <a:extLst>
              <a:ext uri="{FF2B5EF4-FFF2-40B4-BE49-F238E27FC236}">
                <a16:creationId xmlns:a16="http://schemas.microsoft.com/office/drawing/2014/main" id="{918A4EFB-163E-8FD0-D291-C9333511CD10}"/>
              </a:ext>
            </a:extLst>
          </p:cNvPr>
          <p:cNvSpPr/>
          <p:nvPr/>
        </p:nvSpPr>
        <p:spPr>
          <a:xfrm>
            <a:off x="6815616" y="7721583"/>
            <a:ext cx="4190266" cy="2371591"/>
          </a:xfrm>
          <a:prstGeom prst="rect">
            <a:avLst/>
          </a:prstGeom>
          <a:solidFill>
            <a:srgbClr val="998D66"/>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70669" name="THIS IS SMALL CALL-OUT TEXT FOR USE IF SOMETHING NEEDS EMPHASIS.">
            <a:extLst>
              <a:ext uri="{FF2B5EF4-FFF2-40B4-BE49-F238E27FC236}">
                <a16:creationId xmlns:a16="http://schemas.microsoft.com/office/drawing/2014/main" id="{352724A4-D4C3-F2FD-660E-469E162665F4}"/>
              </a:ext>
            </a:extLst>
          </p:cNvPr>
          <p:cNvSpPr txBox="1">
            <a:spLocks noChangeArrowheads="1"/>
          </p:cNvSpPr>
          <p:nvPr/>
        </p:nvSpPr>
        <p:spPr bwMode="auto">
          <a:xfrm>
            <a:off x="7075488" y="8523288"/>
            <a:ext cx="36703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4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Mid-January</a:t>
            </a:r>
          </a:p>
        </p:txBody>
      </p:sp>
      <p:sp>
        <p:nvSpPr>
          <p:cNvPr id="27" name="Rectangle 26">
            <a:extLst>
              <a:ext uri="{FF2B5EF4-FFF2-40B4-BE49-F238E27FC236}">
                <a16:creationId xmlns:a16="http://schemas.microsoft.com/office/drawing/2014/main" id="{9EDB5323-DDEE-8BC4-1C00-32091EE09DCD}"/>
              </a:ext>
            </a:extLst>
          </p:cNvPr>
          <p:cNvSpPr/>
          <p:nvPr/>
        </p:nvSpPr>
        <p:spPr>
          <a:xfrm>
            <a:off x="11665911" y="7735679"/>
            <a:ext cx="4190266" cy="2371591"/>
          </a:xfrm>
          <a:prstGeom prst="rect">
            <a:avLst/>
          </a:prstGeom>
          <a:solidFill>
            <a:srgbClr val="998D66"/>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70671" name="THIS IS SMALL CALL-OUT TEXT FOR USE IF SOMETHING NEEDS EMPHASIS.">
            <a:extLst>
              <a:ext uri="{FF2B5EF4-FFF2-40B4-BE49-F238E27FC236}">
                <a16:creationId xmlns:a16="http://schemas.microsoft.com/office/drawing/2014/main" id="{ECD89A10-8D07-17F2-35DD-2486559DB5B4}"/>
              </a:ext>
            </a:extLst>
          </p:cNvPr>
          <p:cNvSpPr txBox="1">
            <a:spLocks noChangeArrowheads="1"/>
          </p:cNvSpPr>
          <p:nvPr/>
        </p:nvSpPr>
        <p:spPr bwMode="auto">
          <a:xfrm>
            <a:off x="11812588" y="8186202"/>
            <a:ext cx="3897312" cy="145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4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March 7, 2024</a:t>
            </a:r>
          </a:p>
          <a:p>
            <a:pPr algn="ctr"/>
            <a:r>
              <a:rPr lang="en-US" altLang="en-US" sz="44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11:59pm PT</a:t>
            </a:r>
          </a:p>
        </p:txBody>
      </p:sp>
      <p:sp>
        <p:nvSpPr>
          <p:cNvPr id="29" name="Rectangle 28">
            <a:extLst>
              <a:ext uri="{FF2B5EF4-FFF2-40B4-BE49-F238E27FC236}">
                <a16:creationId xmlns:a16="http://schemas.microsoft.com/office/drawing/2014/main" id="{B3590452-13E3-3EE4-2A12-AC799A782352}"/>
              </a:ext>
            </a:extLst>
          </p:cNvPr>
          <p:cNvSpPr/>
          <p:nvPr/>
        </p:nvSpPr>
        <p:spPr>
          <a:xfrm>
            <a:off x="16516206" y="7735679"/>
            <a:ext cx="4190266" cy="2371591"/>
          </a:xfrm>
          <a:prstGeom prst="rect">
            <a:avLst/>
          </a:prstGeom>
          <a:solidFill>
            <a:srgbClr val="998D66"/>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70673" name="THIS IS SMALL CALL-OUT TEXT FOR USE IF SOMETHING NEEDS EMPHASIS.">
            <a:extLst>
              <a:ext uri="{FF2B5EF4-FFF2-40B4-BE49-F238E27FC236}">
                <a16:creationId xmlns:a16="http://schemas.microsoft.com/office/drawing/2014/main" id="{EC928914-E8ED-A27E-2860-DA9A9AA3C1A8}"/>
              </a:ext>
            </a:extLst>
          </p:cNvPr>
          <p:cNvSpPr txBox="1">
            <a:spLocks noChangeArrowheads="1"/>
          </p:cNvSpPr>
          <p:nvPr/>
        </p:nvSpPr>
        <p:spPr bwMode="auto">
          <a:xfrm>
            <a:off x="16503650" y="8524756"/>
            <a:ext cx="4210050"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4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March 14, 2024</a:t>
            </a:r>
          </a:p>
        </p:txBody>
      </p:sp>
      <p:sp>
        <p:nvSpPr>
          <p:cNvPr id="70674" name="THIS IS SMALL CALL-OUT TEXT FOR USE IF SOMETHING NEEDS EMPHASIS.">
            <a:extLst>
              <a:ext uri="{FF2B5EF4-FFF2-40B4-BE49-F238E27FC236}">
                <a16:creationId xmlns:a16="http://schemas.microsoft.com/office/drawing/2014/main" id="{E98A022A-9C76-2012-8ACD-51CA4382FCCF}"/>
              </a:ext>
            </a:extLst>
          </p:cNvPr>
          <p:cNvSpPr txBox="1">
            <a:spLocks noChangeArrowheads="1"/>
          </p:cNvSpPr>
          <p:nvPr/>
        </p:nvSpPr>
        <p:spPr bwMode="auto">
          <a:xfrm>
            <a:off x="1455738" y="3426877"/>
            <a:ext cx="4310062" cy="145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4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October 2023 Deadline</a:t>
            </a:r>
          </a:p>
        </p:txBody>
      </p:sp>
      <p:sp>
        <p:nvSpPr>
          <p:cNvPr id="70675" name="THIS IS SMALL CALL-OUT TEXT FOR USE IF SOMETHING NEEDS EMPHASIS.">
            <a:extLst>
              <a:ext uri="{FF2B5EF4-FFF2-40B4-BE49-F238E27FC236}">
                <a16:creationId xmlns:a16="http://schemas.microsoft.com/office/drawing/2014/main" id="{F2A210D8-6522-AA35-53D0-C568889563A5}"/>
              </a:ext>
            </a:extLst>
          </p:cNvPr>
          <p:cNvSpPr txBox="1">
            <a:spLocks noChangeArrowheads="1"/>
          </p:cNvSpPr>
          <p:nvPr/>
        </p:nvSpPr>
        <p:spPr bwMode="auto">
          <a:xfrm>
            <a:off x="1395413" y="4810105"/>
            <a:ext cx="4432300" cy="108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3200"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Abroad Program Starts</a:t>
            </a:r>
          </a:p>
          <a:p>
            <a:pPr algn="ctr"/>
            <a:r>
              <a:rPr lang="en-US" altLang="en-US" sz="3200"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Dec 2023 – Oct 2024</a:t>
            </a:r>
          </a:p>
        </p:txBody>
      </p:sp>
      <p:sp>
        <p:nvSpPr>
          <p:cNvPr id="70676" name="THIS IS SMALL CALL-OUT TEXT FOR USE IF SOMETHING NEEDS EMPHASIS.">
            <a:extLst>
              <a:ext uri="{FF2B5EF4-FFF2-40B4-BE49-F238E27FC236}">
                <a16:creationId xmlns:a16="http://schemas.microsoft.com/office/drawing/2014/main" id="{95DFF30E-18F0-CCD0-A659-3E712AE74B7B}"/>
              </a:ext>
            </a:extLst>
          </p:cNvPr>
          <p:cNvSpPr txBox="1">
            <a:spLocks noChangeArrowheads="1"/>
          </p:cNvSpPr>
          <p:nvPr/>
        </p:nvSpPr>
        <p:spPr bwMode="auto">
          <a:xfrm>
            <a:off x="1455738" y="7731383"/>
            <a:ext cx="4310062" cy="145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4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March 2024 Deadline</a:t>
            </a:r>
          </a:p>
        </p:txBody>
      </p:sp>
      <p:sp>
        <p:nvSpPr>
          <p:cNvPr id="70677" name="THIS IS SMALL CALL-OUT TEXT FOR USE IF SOMETHING NEEDS EMPHASIS.">
            <a:extLst>
              <a:ext uri="{FF2B5EF4-FFF2-40B4-BE49-F238E27FC236}">
                <a16:creationId xmlns:a16="http://schemas.microsoft.com/office/drawing/2014/main" id="{DE605EFD-614D-69B0-8C5A-75775450D9DC}"/>
              </a:ext>
            </a:extLst>
          </p:cNvPr>
          <p:cNvSpPr txBox="1">
            <a:spLocks noChangeArrowheads="1"/>
          </p:cNvSpPr>
          <p:nvPr/>
        </p:nvSpPr>
        <p:spPr bwMode="auto">
          <a:xfrm>
            <a:off x="1395413" y="9115425"/>
            <a:ext cx="443230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3200"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Abroad Program Starts</a:t>
            </a:r>
          </a:p>
          <a:p>
            <a:pPr algn="ctr"/>
            <a:r>
              <a:rPr lang="en-US" altLang="en-US" sz="3200"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May 2024 – April 2025</a:t>
            </a:r>
          </a:p>
        </p:txBody>
      </p:sp>
      <p:sp>
        <p:nvSpPr>
          <p:cNvPr id="70678" name="THIS IS SMALL CALL-OUT TEXT FOR USE IF SOMETHING NEEDS EMPHASIS.">
            <a:extLst>
              <a:ext uri="{FF2B5EF4-FFF2-40B4-BE49-F238E27FC236}">
                <a16:creationId xmlns:a16="http://schemas.microsoft.com/office/drawing/2014/main" id="{C21E7531-6063-CCBC-8F74-70E8B65BAD31}"/>
              </a:ext>
            </a:extLst>
          </p:cNvPr>
          <p:cNvSpPr txBox="1">
            <a:spLocks noChangeArrowheads="1"/>
          </p:cNvSpPr>
          <p:nvPr/>
        </p:nvSpPr>
        <p:spPr bwMode="auto">
          <a:xfrm>
            <a:off x="6543675" y="2587625"/>
            <a:ext cx="473392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000" b="1">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Application Opens</a:t>
            </a:r>
          </a:p>
        </p:txBody>
      </p:sp>
      <p:sp>
        <p:nvSpPr>
          <p:cNvPr id="70679" name="THIS IS SMALL CALL-OUT TEXT FOR USE IF SOMETHING NEEDS EMPHASIS.">
            <a:extLst>
              <a:ext uri="{FF2B5EF4-FFF2-40B4-BE49-F238E27FC236}">
                <a16:creationId xmlns:a16="http://schemas.microsoft.com/office/drawing/2014/main" id="{32C05867-E64D-8997-0D2A-092FF95E1B28}"/>
              </a:ext>
            </a:extLst>
          </p:cNvPr>
          <p:cNvSpPr txBox="1">
            <a:spLocks noChangeArrowheads="1"/>
          </p:cNvSpPr>
          <p:nvPr/>
        </p:nvSpPr>
        <p:spPr bwMode="auto">
          <a:xfrm>
            <a:off x="11393488" y="2616200"/>
            <a:ext cx="47355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000" b="1">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Applicant Deadline</a:t>
            </a:r>
          </a:p>
        </p:txBody>
      </p:sp>
      <p:sp>
        <p:nvSpPr>
          <p:cNvPr id="70680" name="THIS IS SMALL CALL-OUT TEXT FOR USE IF SOMETHING NEEDS EMPHASIS.">
            <a:extLst>
              <a:ext uri="{FF2B5EF4-FFF2-40B4-BE49-F238E27FC236}">
                <a16:creationId xmlns:a16="http://schemas.microsoft.com/office/drawing/2014/main" id="{0FF60746-86A6-EB1C-9B00-AA0AA7D962F0}"/>
              </a:ext>
            </a:extLst>
          </p:cNvPr>
          <p:cNvSpPr txBox="1">
            <a:spLocks noChangeArrowheads="1"/>
          </p:cNvSpPr>
          <p:nvPr/>
        </p:nvSpPr>
        <p:spPr bwMode="auto">
          <a:xfrm>
            <a:off x="16243300" y="2616200"/>
            <a:ext cx="473551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000" b="1">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Advisor Deadline</a:t>
            </a:r>
          </a:p>
        </p:txBody>
      </p:sp>
      <p:sp>
        <p:nvSpPr>
          <p:cNvPr id="70681" name="Text Box 5" descr="TextBox 7">
            <a:extLst>
              <a:ext uri="{FF2B5EF4-FFF2-40B4-BE49-F238E27FC236}">
                <a16:creationId xmlns:a16="http://schemas.microsoft.com/office/drawing/2014/main" id="{0D891B74-2097-0D2B-4403-4B912F0D2B83}"/>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 Box 5" descr="TextBox 7">
            <a:extLst>
              <a:ext uri="{FF2B5EF4-FFF2-40B4-BE49-F238E27FC236}">
                <a16:creationId xmlns:a16="http://schemas.microsoft.com/office/drawing/2014/main" id="{4BB69532-D7F6-D20C-E74B-FAC06A0942A4}"/>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72706" name="Rectangle">
            <a:extLst>
              <a:ext uri="{FF2B5EF4-FFF2-40B4-BE49-F238E27FC236}">
                <a16:creationId xmlns:a16="http://schemas.microsoft.com/office/drawing/2014/main" id="{FF194A4E-0AD3-C098-BA04-A358DD7A15B5}"/>
              </a:ext>
            </a:extLst>
          </p:cNvPr>
          <p:cNvSpPr>
            <a:spLocks noChangeArrowheads="1"/>
          </p:cNvSpPr>
          <p:nvPr/>
        </p:nvSpPr>
        <p:spPr bwMode="auto">
          <a:xfrm>
            <a:off x="1397000" y="9023350"/>
            <a:ext cx="533400" cy="55563"/>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endParaRPr lang="en-US" altLang="en-US" sz="18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72707" name="PRESENTATION TITLE">
            <a:extLst>
              <a:ext uri="{FF2B5EF4-FFF2-40B4-BE49-F238E27FC236}">
                <a16:creationId xmlns:a16="http://schemas.microsoft.com/office/drawing/2014/main" id="{DBDB34D4-6867-C3D5-791A-A5C5EFBA2793}"/>
              </a:ext>
            </a:extLst>
          </p:cNvPr>
          <p:cNvSpPr txBox="1">
            <a:spLocks noChangeArrowheads="1"/>
          </p:cNvSpPr>
          <p:nvPr/>
        </p:nvSpPr>
        <p:spPr bwMode="auto">
          <a:xfrm>
            <a:off x="1249363" y="7427913"/>
            <a:ext cx="19611975"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9700" b="1">
                <a:solidFill>
                  <a:srgbClr val="FFFFFF"/>
                </a:solidFill>
                <a:latin typeface="Calibri" panose="020F0502020204030204" pitchFamily="34" charset="0"/>
                <a:ea typeface="Verlag-Book" pitchFamily="2" charset="0"/>
                <a:cs typeface="Calibri" panose="020F0502020204030204" pitchFamily="34" charset="0"/>
                <a:sym typeface="Verlag-Book" pitchFamily="2" charset="0"/>
              </a:rPr>
              <a:t>Application</a:t>
            </a:r>
            <a:r>
              <a:rPr lang="en-US" altLang="en-US" sz="9700" b="1">
                <a:solidFill>
                  <a:srgbClr val="FFFFFF"/>
                </a:solidFill>
                <a:latin typeface="Verlag-Book" pitchFamily="2" charset="0"/>
                <a:ea typeface="Verlag-Book" pitchFamily="2" charset="0"/>
                <a:cs typeface="Calibri" panose="020F0502020204030204" pitchFamily="34" charset="0"/>
                <a:sym typeface="Verlag-Book" pitchFamily="2" charset="0"/>
              </a:rPr>
              <a:t> Tips</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Key Findings">
            <a:extLst>
              <a:ext uri="{FF2B5EF4-FFF2-40B4-BE49-F238E27FC236}">
                <a16:creationId xmlns:a16="http://schemas.microsoft.com/office/drawing/2014/main" id="{BC554D52-FAF8-DAE0-02F4-3E801AC1C172}"/>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Gilman Scholars’ Tips for Applicants</a:t>
            </a:r>
          </a:p>
        </p:txBody>
      </p:sp>
      <p:sp>
        <p:nvSpPr>
          <p:cNvPr id="15" name="Speech Bubble: Oval 6">
            <a:extLst>
              <a:ext uri="{FF2B5EF4-FFF2-40B4-BE49-F238E27FC236}">
                <a16:creationId xmlns:a16="http://schemas.microsoft.com/office/drawing/2014/main" id="{D7C0B585-8531-E0A7-43EC-734A5A50833B}"/>
              </a:ext>
            </a:extLst>
          </p:cNvPr>
          <p:cNvSpPr/>
          <p:nvPr/>
        </p:nvSpPr>
        <p:spPr>
          <a:xfrm>
            <a:off x="1746250" y="2974975"/>
            <a:ext cx="10445750" cy="7893050"/>
          </a:xfrm>
          <a:prstGeom prst="wedgeEllipseCallout">
            <a:avLst>
              <a:gd name="adj1" fmla="val -41418"/>
              <a:gd name="adj2" fmla="val 44760"/>
            </a:avLst>
          </a:prstGeom>
          <a:solidFill>
            <a:srgbClr val="998D66"/>
          </a:solidFill>
          <a:ln>
            <a:solidFill>
              <a:srgbClr val="1A3B6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5400" dirty="0">
                <a:latin typeface="Calibri" panose="020F0502020204030204" pitchFamily="34" charset="0"/>
                <a:cs typeface="Calibri" panose="020F0502020204030204" pitchFamily="34" charset="0"/>
              </a:rPr>
              <a:t>Create a compelling story that ties your past, present, and future to highlight the impact the scholarship will have on you.</a:t>
            </a:r>
          </a:p>
        </p:txBody>
      </p:sp>
      <p:sp>
        <p:nvSpPr>
          <p:cNvPr id="16" name="Speech Bubble: Oval 9">
            <a:extLst>
              <a:ext uri="{FF2B5EF4-FFF2-40B4-BE49-F238E27FC236}">
                <a16:creationId xmlns:a16="http://schemas.microsoft.com/office/drawing/2014/main" id="{1AB2A87C-BF6D-4A7B-2958-9753ABBFEFBC}"/>
              </a:ext>
            </a:extLst>
          </p:cNvPr>
          <p:cNvSpPr/>
          <p:nvPr/>
        </p:nvSpPr>
        <p:spPr>
          <a:xfrm>
            <a:off x="11761788" y="2974975"/>
            <a:ext cx="10074275" cy="7464425"/>
          </a:xfrm>
          <a:prstGeom prst="wedgeEllipseCallout">
            <a:avLst>
              <a:gd name="adj1" fmla="val 37876"/>
              <a:gd name="adj2" fmla="val 47802"/>
            </a:avLst>
          </a:prstGeom>
          <a:solidFill>
            <a:srgbClr val="1A3B60"/>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5400" dirty="0">
                <a:latin typeface="Calibri" panose="020F0502020204030204" pitchFamily="34" charset="0"/>
                <a:cs typeface="Calibri" panose="020F0502020204030204" pitchFamily="34" charset="0"/>
              </a:rPr>
              <a:t>Start the application early, be your truest self, and have confidence that you are worthy.</a:t>
            </a:r>
          </a:p>
        </p:txBody>
      </p:sp>
      <p:sp>
        <p:nvSpPr>
          <p:cNvPr id="73732" name="Text Box 5" descr="TextBox 7">
            <a:extLst>
              <a:ext uri="{FF2B5EF4-FFF2-40B4-BE49-F238E27FC236}">
                <a16:creationId xmlns:a16="http://schemas.microsoft.com/office/drawing/2014/main" id="{1BC8D0DB-4766-C978-0857-B0822A679A37}"/>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Key Findings">
            <a:extLst>
              <a:ext uri="{FF2B5EF4-FFF2-40B4-BE49-F238E27FC236}">
                <a16:creationId xmlns:a16="http://schemas.microsoft.com/office/drawing/2014/main" id="{A42B75DD-B62C-C407-6815-2EFF55C17990}"/>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Gilman Scholars’ Tips for Applicants</a:t>
            </a:r>
          </a:p>
        </p:txBody>
      </p:sp>
      <p:sp>
        <p:nvSpPr>
          <p:cNvPr id="15" name="Speech Bubble: Oval 6">
            <a:extLst>
              <a:ext uri="{FF2B5EF4-FFF2-40B4-BE49-F238E27FC236}">
                <a16:creationId xmlns:a16="http://schemas.microsoft.com/office/drawing/2014/main" id="{77AC360E-780F-18E9-C498-2A555660CADC}"/>
              </a:ext>
            </a:extLst>
          </p:cNvPr>
          <p:cNvSpPr/>
          <p:nvPr/>
        </p:nvSpPr>
        <p:spPr>
          <a:xfrm>
            <a:off x="1746250" y="2955925"/>
            <a:ext cx="12301538" cy="7893050"/>
          </a:xfrm>
          <a:prstGeom prst="wedgeEllipseCallout">
            <a:avLst>
              <a:gd name="adj1" fmla="val -40151"/>
              <a:gd name="adj2" fmla="val 46047"/>
            </a:avLst>
          </a:prstGeom>
          <a:solidFill>
            <a:srgbClr val="1A3B60"/>
          </a:solidFill>
          <a:ln>
            <a:solidFill>
              <a:srgbClr val="1A3B60"/>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5400" dirty="0">
                <a:latin typeface="Calibri" panose="020F0502020204030204" pitchFamily="34" charset="0"/>
                <a:cs typeface="Calibri" panose="020F0502020204030204" pitchFamily="34" charset="0"/>
              </a:rPr>
              <a:t>For your Follow-on Service Project, think about your community and local schools. Think of how you heard about Gilman and how you could tell others about it!</a:t>
            </a:r>
          </a:p>
        </p:txBody>
      </p:sp>
      <p:sp>
        <p:nvSpPr>
          <p:cNvPr id="16" name="Speech Bubble: Oval 9">
            <a:extLst>
              <a:ext uri="{FF2B5EF4-FFF2-40B4-BE49-F238E27FC236}">
                <a16:creationId xmlns:a16="http://schemas.microsoft.com/office/drawing/2014/main" id="{5FEC408C-2EDA-65B6-E099-E7E3C6E2CDF4}"/>
              </a:ext>
            </a:extLst>
          </p:cNvPr>
          <p:cNvSpPr/>
          <p:nvPr/>
        </p:nvSpPr>
        <p:spPr>
          <a:xfrm>
            <a:off x="13092113" y="3667125"/>
            <a:ext cx="8743950" cy="6753225"/>
          </a:xfrm>
          <a:prstGeom prst="wedgeEllipseCallout">
            <a:avLst>
              <a:gd name="adj1" fmla="val 40623"/>
              <a:gd name="adj2" fmla="val 47553"/>
            </a:avLst>
          </a:prstGeom>
          <a:solidFill>
            <a:srgbClr val="998D66"/>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5400" dirty="0">
                <a:latin typeface="Calibri" panose="020F0502020204030204" pitchFamily="34" charset="0"/>
                <a:cs typeface="Calibri" panose="020F0502020204030204" pitchFamily="34" charset="0"/>
              </a:rPr>
              <a:t>If you don’t apply, you’ll never get it! </a:t>
            </a:r>
          </a:p>
        </p:txBody>
      </p:sp>
      <p:sp>
        <p:nvSpPr>
          <p:cNvPr id="75780" name="Text Box 5" descr="TextBox 7">
            <a:extLst>
              <a:ext uri="{FF2B5EF4-FFF2-40B4-BE49-F238E27FC236}">
                <a16:creationId xmlns:a16="http://schemas.microsoft.com/office/drawing/2014/main" id="{711AE7BF-1369-4E19-6D1D-3CB9B27070F6}"/>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Key Findings">
            <a:extLst>
              <a:ext uri="{FF2B5EF4-FFF2-40B4-BE49-F238E27FC236}">
                <a16:creationId xmlns:a16="http://schemas.microsoft.com/office/drawing/2014/main" id="{814DA800-731A-0105-0B91-2AF3B99727EC}"/>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Stay Connected</a:t>
            </a:r>
          </a:p>
        </p:txBody>
      </p:sp>
      <p:pic>
        <p:nvPicPr>
          <p:cNvPr id="77826" name="Picture 14">
            <a:hlinkClick r:id="rId3"/>
            <a:extLst>
              <a:ext uri="{FF2B5EF4-FFF2-40B4-BE49-F238E27FC236}">
                <a16:creationId xmlns:a16="http://schemas.microsoft.com/office/drawing/2014/main" id="{00B67BDD-32F4-628C-7C70-69E3C6B39E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71507"/>
          <a:stretch>
            <a:fillRect/>
          </a:stretch>
        </p:blipFill>
        <p:spPr bwMode="auto">
          <a:xfrm>
            <a:off x="1497013" y="3592513"/>
            <a:ext cx="183832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Picture 15">
            <a:hlinkClick r:id="rId5"/>
            <a:extLst>
              <a:ext uri="{FF2B5EF4-FFF2-40B4-BE49-F238E27FC236}">
                <a16:creationId xmlns:a16="http://schemas.microsoft.com/office/drawing/2014/main" id="{4C63EDF2-283D-94AC-7DDC-3FDCEF846C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70456"/>
          <a:stretch>
            <a:fillRect/>
          </a:stretch>
        </p:blipFill>
        <p:spPr bwMode="auto">
          <a:xfrm>
            <a:off x="1560513" y="5694363"/>
            <a:ext cx="18383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16">
            <a:hlinkClick r:id="rId7"/>
            <a:extLst>
              <a:ext uri="{FF2B5EF4-FFF2-40B4-BE49-F238E27FC236}">
                <a16:creationId xmlns:a16="http://schemas.microsoft.com/office/drawing/2014/main" id="{7E923EE2-FCF2-2E68-7A94-B45E887245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r="67590"/>
          <a:stretch>
            <a:fillRect/>
          </a:stretch>
        </p:blipFill>
        <p:spPr bwMode="auto">
          <a:xfrm>
            <a:off x="8851900" y="5694363"/>
            <a:ext cx="19970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17">
            <a:hlinkClick r:id="rId9"/>
            <a:extLst>
              <a:ext uri="{FF2B5EF4-FFF2-40B4-BE49-F238E27FC236}">
                <a16:creationId xmlns:a16="http://schemas.microsoft.com/office/drawing/2014/main" id="{EBF68D99-D55F-101D-CEE7-753DEF68B6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2979" r="71111"/>
          <a:stretch>
            <a:fillRect/>
          </a:stretch>
        </p:blipFill>
        <p:spPr bwMode="auto">
          <a:xfrm>
            <a:off x="8953500" y="3405188"/>
            <a:ext cx="1997075"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18" descr="A person smiling for the camera&#10;&#10;Description automatically generated">
            <a:extLst>
              <a:ext uri="{FF2B5EF4-FFF2-40B4-BE49-F238E27FC236}">
                <a16:creationId xmlns:a16="http://schemas.microsoft.com/office/drawing/2014/main" id="{1DCDF427-DA56-0204-B66B-766BF4340340}"/>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6938625" y="1716088"/>
            <a:ext cx="6565900" cy="8208962"/>
          </a:xfrm>
          <a:prstGeom prst="rect">
            <a:avLst/>
          </a:prstGeom>
          <a:noFill/>
          <a:ln w="76200">
            <a:solidFill>
              <a:srgbClr val="1A3B60"/>
            </a:solidFill>
            <a:miter lim="800000"/>
            <a:headEnd/>
            <a:tailEnd/>
          </a:ln>
          <a:extLst>
            <a:ext uri="{909E8E84-426E-40DD-AFC4-6F175D3DCCD1}">
              <a14:hiddenFill xmlns:a14="http://schemas.microsoft.com/office/drawing/2010/main">
                <a:solidFill>
                  <a:srgbClr val="FFFFFF"/>
                </a:solidFill>
              </a14:hiddenFill>
            </a:ext>
          </a:extLst>
        </p:spPr>
      </p:pic>
      <p:sp>
        <p:nvSpPr>
          <p:cNvPr id="77831" name="Key Findings">
            <a:extLst>
              <a:ext uri="{FF2B5EF4-FFF2-40B4-BE49-F238E27FC236}">
                <a16:creationId xmlns:a16="http://schemas.microsoft.com/office/drawing/2014/main" id="{A7B26292-8D4B-3B2C-B5AC-07F55AC3D2BD}"/>
              </a:ext>
            </a:extLst>
          </p:cNvPr>
          <p:cNvSpPr txBox="1">
            <a:spLocks noChangeArrowheads="1"/>
          </p:cNvSpPr>
          <p:nvPr/>
        </p:nvSpPr>
        <p:spPr bwMode="auto">
          <a:xfrm>
            <a:off x="1343025" y="8807450"/>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6600" b="1">
                <a:solidFill>
                  <a:srgbClr val="998D66"/>
                </a:solidFill>
                <a:latin typeface="Calibri" panose="020F0502020204030204" pitchFamily="34" charset="0"/>
                <a:ea typeface="Verlag-Book" pitchFamily="2" charset="0"/>
                <a:cs typeface="Calibri" panose="020F0502020204030204" pitchFamily="34" charset="0"/>
                <a:sym typeface="Verlag-Book" pitchFamily="2" charset="0"/>
              </a:rPr>
              <a:t>#GilmanScholarship</a:t>
            </a:r>
          </a:p>
        </p:txBody>
      </p:sp>
      <p:sp>
        <p:nvSpPr>
          <p:cNvPr id="77832" name="Key Findings">
            <a:extLst>
              <a:ext uri="{FF2B5EF4-FFF2-40B4-BE49-F238E27FC236}">
                <a16:creationId xmlns:a16="http://schemas.microsoft.com/office/drawing/2014/main" id="{48210FBE-76A8-8673-79AA-1E4031F07FF0}"/>
              </a:ext>
            </a:extLst>
          </p:cNvPr>
          <p:cNvSpPr txBox="1">
            <a:spLocks noChangeArrowheads="1"/>
          </p:cNvSpPr>
          <p:nvPr/>
        </p:nvSpPr>
        <p:spPr bwMode="auto">
          <a:xfrm>
            <a:off x="3411538" y="3789363"/>
            <a:ext cx="37512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Facebook</a:t>
            </a:r>
          </a:p>
        </p:txBody>
      </p:sp>
      <p:sp>
        <p:nvSpPr>
          <p:cNvPr id="77833" name="Key Findings">
            <a:extLst>
              <a:ext uri="{FF2B5EF4-FFF2-40B4-BE49-F238E27FC236}">
                <a16:creationId xmlns:a16="http://schemas.microsoft.com/office/drawing/2014/main" id="{E8EF4ADD-4026-1EB1-70B4-10B8D621B317}"/>
              </a:ext>
            </a:extLst>
          </p:cNvPr>
          <p:cNvSpPr txBox="1">
            <a:spLocks noChangeArrowheads="1"/>
          </p:cNvSpPr>
          <p:nvPr/>
        </p:nvSpPr>
        <p:spPr bwMode="auto">
          <a:xfrm>
            <a:off x="3411538" y="5897563"/>
            <a:ext cx="37512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Twitter</a:t>
            </a:r>
          </a:p>
        </p:txBody>
      </p:sp>
      <p:sp>
        <p:nvSpPr>
          <p:cNvPr id="77834" name="Key Findings">
            <a:extLst>
              <a:ext uri="{FF2B5EF4-FFF2-40B4-BE49-F238E27FC236}">
                <a16:creationId xmlns:a16="http://schemas.microsoft.com/office/drawing/2014/main" id="{6D144CD1-80BD-4626-6984-A3E96F35DC2F}"/>
              </a:ext>
            </a:extLst>
          </p:cNvPr>
          <p:cNvSpPr txBox="1">
            <a:spLocks noChangeArrowheads="1"/>
          </p:cNvSpPr>
          <p:nvPr/>
        </p:nvSpPr>
        <p:spPr bwMode="auto">
          <a:xfrm>
            <a:off x="11056938" y="3814763"/>
            <a:ext cx="37512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Instagram</a:t>
            </a:r>
          </a:p>
        </p:txBody>
      </p:sp>
      <p:sp>
        <p:nvSpPr>
          <p:cNvPr id="77835" name="Key Findings">
            <a:extLst>
              <a:ext uri="{FF2B5EF4-FFF2-40B4-BE49-F238E27FC236}">
                <a16:creationId xmlns:a16="http://schemas.microsoft.com/office/drawing/2014/main" id="{4E2BC69E-63D7-19E5-62F6-B6EA7B498274}"/>
              </a:ext>
            </a:extLst>
          </p:cNvPr>
          <p:cNvSpPr txBox="1">
            <a:spLocks noChangeArrowheads="1"/>
          </p:cNvSpPr>
          <p:nvPr/>
        </p:nvSpPr>
        <p:spPr bwMode="auto">
          <a:xfrm>
            <a:off x="11056938" y="5872163"/>
            <a:ext cx="37512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YouTube</a:t>
            </a:r>
          </a:p>
        </p:txBody>
      </p:sp>
      <p:sp>
        <p:nvSpPr>
          <p:cNvPr id="77836" name="Text Box 5" descr="TextBox 7">
            <a:extLst>
              <a:ext uri="{FF2B5EF4-FFF2-40B4-BE49-F238E27FC236}">
                <a16:creationId xmlns:a16="http://schemas.microsoft.com/office/drawing/2014/main" id="{EFC03E1E-F7E3-7764-E597-F79774D3FC73}"/>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Key Findings">
            <a:extLst>
              <a:ext uri="{FF2B5EF4-FFF2-40B4-BE49-F238E27FC236}">
                <a16:creationId xmlns:a16="http://schemas.microsoft.com/office/drawing/2014/main" id="{737A3A5E-44B1-75A2-2558-55E88CF3CECE}"/>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Resources for International Exchange</a:t>
            </a:r>
          </a:p>
        </p:txBody>
      </p:sp>
      <p:pic>
        <p:nvPicPr>
          <p:cNvPr id="79874" name="Picture 14" descr="A person that is standing in the rain&#10;&#10;Description automatically generated">
            <a:extLst>
              <a:ext uri="{FF2B5EF4-FFF2-40B4-BE49-F238E27FC236}">
                <a16:creationId xmlns:a16="http://schemas.microsoft.com/office/drawing/2014/main" id="{5E081F0B-35DA-3909-7740-11E711F9DB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82763" y="2555875"/>
            <a:ext cx="8558212" cy="6846888"/>
          </a:xfrm>
          <a:prstGeom prst="rect">
            <a:avLst/>
          </a:prstGeom>
          <a:noFill/>
          <a:ln w="76200">
            <a:solidFill>
              <a:srgbClr val="1A3B60"/>
            </a:solidFill>
            <a:miter lim="800000"/>
            <a:headEnd/>
            <a:tailEnd/>
          </a:ln>
          <a:extLst>
            <a:ext uri="{909E8E84-426E-40DD-AFC4-6F175D3DCCD1}">
              <a14:hiddenFill xmlns:a14="http://schemas.microsoft.com/office/drawing/2010/main">
                <a:solidFill>
                  <a:srgbClr val="FFFFFF"/>
                </a:solidFill>
              </a14:hiddenFill>
            </a:ext>
          </a:extLst>
        </p:spPr>
      </p:pic>
      <p:sp>
        <p:nvSpPr>
          <p:cNvPr id="16"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CA05AC51-21A4-1D33-98D4-81D635996422}"/>
              </a:ext>
            </a:extLst>
          </p:cNvPr>
          <p:cNvSpPr txBox="1"/>
          <p:nvPr/>
        </p:nvSpPr>
        <p:spPr>
          <a:xfrm>
            <a:off x="1343025" y="3773488"/>
            <a:ext cx="12169775" cy="3519487"/>
          </a:xfrm>
          <a:prstGeom prst="rect">
            <a:avLst/>
          </a:prstGeom>
          <a:ln w="12700">
            <a:miter lim="400000"/>
          </a:ln>
        </p:spPr>
        <p:txBody>
          <a:bodyPr lIns="50800" tIns="50800" rIns="50800" bIns="50800">
            <a:spAutoFit/>
          </a:bodyPr>
          <a:lstStyle/>
          <a:p>
            <a:pPr>
              <a:spcAft>
                <a:spcPts val="1200"/>
              </a:spcAft>
              <a:buClr>
                <a:srgbClr val="988C65"/>
              </a:buClr>
              <a:defRPr sz="3200">
                <a:solidFill>
                  <a:srgbClr val="707372"/>
                </a:solidFill>
                <a:latin typeface="Verlag-Book"/>
                <a:ea typeface="Verlag-Book"/>
                <a:cs typeface="Verlag-Book"/>
                <a:sym typeface="Verlag-Book"/>
              </a:defRPr>
            </a:pPr>
            <a:r>
              <a:rPr lang="en-US" sz="4800" b="1" dirty="0">
                <a:solidFill>
                  <a:srgbClr val="1A3B60"/>
                </a:solidFill>
                <a:latin typeface="Calibri" panose="020F0502020204030204" pitchFamily="34" charset="0"/>
                <a:ea typeface="Verlag-Book"/>
                <a:cs typeface="Calibri" panose="020F0502020204030204" pitchFamily="34" charset="0"/>
                <a:sym typeface="Verlag-Book"/>
              </a:rPr>
              <a:t>Other U.S. Government Resources:</a:t>
            </a:r>
          </a:p>
          <a:p>
            <a:pPr marL="457200" indent="-45720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Critical Language Scholarship Program</a:t>
            </a:r>
          </a:p>
          <a:p>
            <a:pPr marL="457200" indent="-45720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Fulbright U.S. Student Program</a:t>
            </a:r>
          </a:p>
          <a:p>
            <a:pPr marL="457200" indent="-45720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Boren Scholarships and Fellowships</a:t>
            </a:r>
          </a:p>
        </p:txBody>
      </p:sp>
      <p:sp>
        <p:nvSpPr>
          <p:cNvPr id="79876" name="Key Findings">
            <a:extLst>
              <a:ext uri="{FF2B5EF4-FFF2-40B4-BE49-F238E27FC236}">
                <a16:creationId xmlns:a16="http://schemas.microsoft.com/office/drawing/2014/main" id="{977401DA-A5BE-73AE-4179-CFD2AB84CF19}"/>
              </a:ext>
            </a:extLst>
          </p:cNvPr>
          <p:cNvSpPr txBox="1">
            <a:spLocks noChangeArrowheads="1"/>
          </p:cNvSpPr>
          <p:nvPr/>
        </p:nvSpPr>
        <p:spPr bwMode="auto">
          <a:xfrm>
            <a:off x="1724025" y="7669213"/>
            <a:ext cx="113061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4800" b="1">
                <a:solidFill>
                  <a:srgbClr val="998D66"/>
                </a:solidFill>
                <a:latin typeface="Calibri" panose="020F0502020204030204" pitchFamily="34" charset="0"/>
                <a:ea typeface="Verlag-Book" pitchFamily="2" charset="0"/>
                <a:cs typeface="Calibri" panose="020F0502020204030204" pitchFamily="34" charset="0"/>
                <a:sym typeface="Verlag-Book" pitchFamily="2" charset="0"/>
              </a:rPr>
              <a:t>studyabroad.state.gov</a:t>
            </a:r>
          </a:p>
        </p:txBody>
      </p:sp>
      <p:sp>
        <p:nvSpPr>
          <p:cNvPr id="79877" name="Text Box 5" descr="TextBox 7">
            <a:extLst>
              <a:ext uri="{FF2B5EF4-FFF2-40B4-BE49-F238E27FC236}">
                <a16:creationId xmlns:a16="http://schemas.microsoft.com/office/drawing/2014/main" id="{965798BA-9453-7748-FC68-6AFE01A8F097}"/>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B4EC3B2F-C8A6-0EE9-6931-84803D344FC2}"/>
              </a:ext>
            </a:extLst>
          </p:cNvPr>
          <p:cNvSpPr/>
          <p:nvPr/>
        </p:nvSpPr>
        <p:spPr>
          <a:xfrm>
            <a:off x="18222685" y="5276609"/>
            <a:ext cx="5130114" cy="4982694"/>
          </a:xfrm>
          <a:prstGeom prst="ellipse">
            <a:avLst/>
          </a:prstGeom>
          <a:solidFill>
            <a:srgbClr val="998D66"/>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a:solidFill>
                <a:srgbClr val="FFFFFF"/>
              </a:solidFill>
              <a:latin typeface="Helvetica Neue Medium"/>
              <a:ea typeface="Helvetica Neue Medium"/>
              <a:cs typeface="Helvetica Neue Medium"/>
              <a:sym typeface="Helvetica Neue Medium"/>
            </a:endParaRPr>
          </a:p>
        </p:txBody>
      </p:sp>
      <p:sp>
        <p:nvSpPr>
          <p:cNvPr id="6" name="Oval 5">
            <a:extLst>
              <a:ext uri="{FF2B5EF4-FFF2-40B4-BE49-F238E27FC236}">
                <a16:creationId xmlns:a16="http://schemas.microsoft.com/office/drawing/2014/main" id="{53C87E68-76DC-A4B6-4BAF-0CFE7197E09D}"/>
              </a:ext>
            </a:extLst>
          </p:cNvPr>
          <p:cNvSpPr/>
          <p:nvPr/>
        </p:nvSpPr>
        <p:spPr>
          <a:xfrm>
            <a:off x="15463618" y="1222164"/>
            <a:ext cx="5130114" cy="5225754"/>
          </a:xfrm>
          <a:prstGeom prst="ellipse">
            <a:avLst/>
          </a:prstGeom>
          <a:solidFill>
            <a:srgbClr val="998D66"/>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a:solidFill>
                <a:srgbClr val="FFFFFF"/>
              </a:solidFill>
              <a:latin typeface="Helvetica Neue Medium"/>
              <a:ea typeface="Helvetica Neue Medium"/>
              <a:cs typeface="Helvetica Neue Medium"/>
              <a:sym typeface="Helvetica Neue Medium"/>
            </a:endParaRPr>
          </a:p>
        </p:txBody>
      </p:sp>
      <p:sp>
        <p:nvSpPr>
          <p:cNvPr id="30723" name="Headline Goes Here">
            <a:extLst>
              <a:ext uri="{FF2B5EF4-FFF2-40B4-BE49-F238E27FC236}">
                <a16:creationId xmlns:a16="http://schemas.microsoft.com/office/drawing/2014/main" id="{62729F40-37EC-2DCD-8C57-7BB5E96A9AE7}"/>
              </a:ext>
            </a:extLst>
          </p:cNvPr>
          <p:cNvSpPr txBox="1">
            <a:spLocks noChangeArrowheads="1"/>
          </p:cNvSpPr>
          <p:nvPr/>
        </p:nvSpPr>
        <p:spPr bwMode="auto">
          <a:xfrm>
            <a:off x="1331279" y="1055819"/>
            <a:ext cx="13744575"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Gilman Program’s Impact</a:t>
            </a:r>
          </a:p>
        </p:txBody>
      </p:sp>
      <p:pic>
        <p:nvPicPr>
          <p:cNvPr id="8" name="Picture 7">
            <a:extLst>
              <a:ext uri="{FF2B5EF4-FFF2-40B4-BE49-F238E27FC236}">
                <a16:creationId xmlns:a16="http://schemas.microsoft.com/office/drawing/2014/main" id="{B9B2EED9-5473-D965-F1EF-B2D4115C216B}"/>
              </a:ext>
            </a:extLst>
          </p:cNvPr>
          <p:cNvPicPr>
            <a:picLocks noChangeAspect="1"/>
          </p:cNvPicPr>
          <p:nvPr/>
        </p:nvPicPr>
        <p:blipFill rotWithShape="1">
          <a:blip r:embed="rId3"/>
          <a:srcRect l="12011" t="12516" r="38670" b="14929"/>
          <a:stretch/>
        </p:blipFill>
        <p:spPr>
          <a:xfrm>
            <a:off x="15984115" y="1615413"/>
            <a:ext cx="4288517" cy="4252251"/>
          </a:xfrm>
          <a:prstGeom prst="ellipse">
            <a:avLst/>
          </a:prstGeom>
        </p:spPr>
      </p:pic>
      <p:pic>
        <p:nvPicPr>
          <p:cNvPr id="9" name="Picture 8">
            <a:extLst>
              <a:ext uri="{FF2B5EF4-FFF2-40B4-BE49-F238E27FC236}">
                <a16:creationId xmlns:a16="http://schemas.microsoft.com/office/drawing/2014/main" id="{C7B521CA-2726-9D1B-033A-B1EE6B8B6E79}"/>
              </a:ext>
            </a:extLst>
          </p:cNvPr>
          <p:cNvPicPr>
            <a:picLocks noChangeAspect="1"/>
          </p:cNvPicPr>
          <p:nvPr/>
        </p:nvPicPr>
        <p:blipFill rotWithShape="1">
          <a:blip r:embed="rId4"/>
          <a:srcRect l="13526" t="6757" b="6769"/>
          <a:stretch/>
        </p:blipFill>
        <p:spPr>
          <a:xfrm flipH="1">
            <a:off x="18743180" y="5649686"/>
            <a:ext cx="4288517" cy="4288517"/>
          </a:xfrm>
          <a:prstGeom prst="ellipse">
            <a:avLst/>
          </a:prstGeom>
        </p:spPr>
      </p:pic>
      <p:sp>
        <p:nvSpPr>
          <p:cNvPr id="30726" name="47% were first-generation college students…">
            <a:extLst>
              <a:ext uri="{FF2B5EF4-FFF2-40B4-BE49-F238E27FC236}">
                <a16:creationId xmlns:a16="http://schemas.microsoft.com/office/drawing/2014/main" id="{4BD1B4E6-8722-5088-F6FC-B7F92DF79D8C}"/>
              </a:ext>
            </a:extLst>
          </p:cNvPr>
          <p:cNvSpPr txBox="1">
            <a:spLocks noChangeArrowheads="1"/>
          </p:cNvSpPr>
          <p:nvPr/>
        </p:nvSpPr>
        <p:spPr bwMode="auto">
          <a:xfrm>
            <a:off x="1361658" y="1106803"/>
            <a:ext cx="13744575" cy="10143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spcBef>
                <a:spcPts val="700"/>
              </a:spcBef>
            </a:pPr>
            <a:endParaRPr lang="en-US" altLang="en-US" sz="50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endParaRPr>
          </a:p>
          <a:p>
            <a:pPr>
              <a:spcBef>
                <a:spcPts val="700"/>
              </a:spcBef>
            </a:pPr>
            <a:r>
              <a:rPr lang="en-US" altLang="en-US" sz="50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100% </a:t>
            </a:r>
            <a:r>
              <a:rPr lang="en-US" altLang="en-US" sz="5000" dirty="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of </a:t>
            </a:r>
            <a:r>
              <a:rPr lang="en-US" altLang="en-US" sz="5000" dirty="0" err="1">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Gilmans</a:t>
            </a:r>
            <a:r>
              <a:rPr lang="en-US" altLang="en-US" sz="5000" dirty="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have financial need</a:t>
            </a:r>
          </a:p>
          <a:p>
            <a:pPr>
              <a:spcBef>
                <a:spcPts val="700"/>
              </a:spcBef>
            </a:pPr>
            <a:r>
              <a:rPr lang="en-US" altLang="en-US" sz="50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Nearly 70%</a:t>
            </a:r>
            <a:r>
              <a:rPr lang="en-US" altLang="en-US" sz="5000" dirty="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identify as racial or ethnic minority students</a:t>
            </a:r>
          </a:p>
          <a:p>
            <a:pPr>
              <a:spcBef>
                <a:spcPts val="700"/>
              </a:spcBef>
            </a:pPr>
            <a:r>
              <a:rPr lang="en-US" altLang="en-US" sz="50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Nearly 60%</a:t>
            </a:r>
            <a:r>
              <a:rPr lang="en-US" altLang="en-US" sz="5000" dirty="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come from small towns or rural communities within the United States</a:t>
            </a:r>
          </a:p>
          <a:p>
            <a:pPr>
              <a:spcBef>
                <a:spcPts val="700"/>
              </a:spcBef>
            </a:pPr>
            <a:r>
              <a:rPr lang="en-US" altLang="en-US" sz="50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Nearly 50% </a:t>
            </a:r>
            <a:r>
              <a:rPr lang="en-US" altLang="en-US" sz="5000" dirty="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are first-generation college students</a:t>
            </a:r>
          </a:p>
          <a:p>
            <a:pPr>
              <a:spcBef>
                <a:spcPts val="700"/>
              </a:spcBef>
            </a:pPr>
            <a:endParaRPr lang="en-US" altLang="en-US" sz="5000" dirty="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pPr>
              <a:spcBef>
                <a:spcPts val="700"/>
              </a:spcBef>
            </a:pPr>
            <a:endParaRPr lang="en-US" altLang="en-US" sz="50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endParaRPr>
          </a:p>
          <a:p>
            <a:pPr>
              <a:spcBef>
                <a:spcPts val="700"/>
              </a:spcBef>
            </a:pPr>
            <a:r>
              <a:rPr lang="en-US" altLang="en-US" sz="50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41,000+ </a:t>
            </a:r>
            <a:r>
              <a:rPr lang="en-US" altLang="en-US" sz="5000" dirty="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U.S. undergraduates of high financial need</a:t>
            </a:r>
          </a:p>
          <a:p>
            <a:pPr>
              <a:spcBef>
                <a:spcPts val="700"/>
              </a:spcBef>
            </a:pPr>
            <a:r>
              <a:rPr lang="en-US" altLang="en-US" sz="50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160+ </a:t>
            </a:r>
            <a:r>
              <a:rPr lang="en-US" altLang="en-US" sz="5000" dirty="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countries</a:t>
            </a:r>
          </a:p>
          <a:p>
            <a:pPr>
              <a:spcBef>
                <a:spcPts val="700"/>
              </a:spcBef>
            </a:pPr>
            <a:r>
              <a:rPr lang="en-US" altLang="en-US" sz="50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1,300+</a:t>
            </a:r>
            <a:r>
              <a:rPr lang="en-US" altLang="en-US" sz="5000" dirty="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U.S. institutions represented</a:t>
            </a:r>
          </a:p>
        </p:txBody>
      </p:sp>
      <p:sp>
        <p:nvSpPr>
          <p:cNvPr id="30728" name="Headline Goes Here">
            <a:extLst>
              <a:ext uri="{FF2B5EF4-FFF2-40B4-BE49-F238E27FC236}">
                <a16:creationId xmlns:a16="http://schemas.microsoft.com/office/drawing/2014/main" id="{6628185F-961D-4026-CCA3-D899DEE0BB99}"/>
              </a:ext>
            </a:extLst>
          </p:cNvPr>
          <p:cNvSpPr txBox="1">
            <a:spLocks noChangeArrowheads="1"/>
          </p:cNvSpPr>
          <p:nvPr/>
        </p:nvSpPr>
        <p:spPr bwMode="auto">
          <a:xfrm>
            <a:off x="1331280" y="7537295"/>
            <a:ext cx="13744575"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Since Inception</a:t>
            </a:r>
          </a:p>
        </p:txBody>
      </p:sp>
      <p:sp>
        <p:nvSpPr>
          <p:cNvPr id="30729" name="Text Box 5" descr="TextBox 7">
            <a:extLst>
              <a:ext uri="{FF2B5EF4-FFF2-40B4-BE49-F238E27FC236}">
                <a16:creationId xmlns:a16="http://schemas.microsoft.com/office/drawing/2014/main" id="{053A9B89-7090-5E3F-56FD-7E43C06F55BB}"/>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2" name="TextBox 1">
            <a:extLst>
              <a:ext uri="{FF2B5EF4-FFF2-40B4-BE49-F238E27FC236}">
                <a16:creationId xmlns:a16="http://schemas.microsoft.com/office/drawing/2014/main" id="{050DB6AF-AA91-8940-87B4-4CA8CDD2CFD5}"/>
              </a:ext>
            </a:extLst>
          </p:cNvPr>
          <p:cNvSpPr txBox="1"/>
          <p:nvPr/>
        </p:nvSpPr>
        <p:spPr>
          <a:xfrm>
            <a:off x="1331279" y="6858000"/>
            <a:ext cx="8173713" cy="461665"/>
          </a:xfrm>
          <a:prstGeom prst="rect">
            <a:avLst/>
          </a:prstGeom>
          <a:noFill/>
        </p:spPr>
        <p:txBody>
          <a:bodyPr wrap="square" rtlCol="0">
            <a:spAutoFit/>
          </a:bodyPr>
          <a:lstStyle/>
          <a:p>
            <a:r>
              <a:rPr lang="en-US" altLang="en-US" sz="24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(Citation: The Gilman Program 20-year Impact Report</a:t>
            </a:r>
            <a:r>
              <a:rPr lang="en-US" altLang="en-US" sz="2400" b="1" i="1" dirty="0">
                <a:solidFill>
                  <a:srgbClr val="978D65"/>
                </a:solidFill>
                <a:latin typeface="Verlag Bold" pitchFamily="2" charset="0"/>
                <a:ea typeface="Verlag-Book" pitchFamily="2" charset="0"/>
                <a:cs typeface="Calibri" panose="020F0502020204030204" pitchFamily="34" charset="0"/>
                <a:sym typeface="Verlag-Book" pitchFamily="2" charset="0"/>
              </a:rPr>
              <a:t>)</a:t>
            </a:r>
            <a:endParaRPr lang="en-US" b="1" i="1" dirty="0">
              <a:latin typeface="Verlag Bold" pitchFamily="2" charset="0"/>
            </a:endParaRP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Key Findings">
            <a:extLst>
              <a:ext uri="{FF2B5EF4-FFF2-40B4-BE49-F238E27FC236}">
                <a16:creationId xmlns:a16="http://schemas.microsoft.com/office/drawing/2014/main" id="{56C00AA9-00E2-660F-6BC3-75A6F78EFE0F}"/>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Verlag-Book" pitchFamily="2" charset="0"/>
                <a:ea typeface="Verlag-Book" pitchFamily="2" charset="0"/>
                <a:cs typeface="Verlag-Book" pitchFamily="2" charset="0"/>
                <a:sym typeface="Verlag-Book" pitchFamily="2" charset="0"/>
              </a:rPr>
              <a:t>Flyers</a:t>
            </a:r>
          </a:p>
        </p:txBody>
      </p:sp>
      <p:sp>
        <p:nvSpPr>
          <p:cNvPr id="81922" name="Financial Aid">
            <a:extLst>
              <a:ext uri="{FF2B5EF4-FFF2-40B4-BE49-F238E27FC236}">
                <a16:creationId xmlns:a16="http://schemas.microsoft.com/office/drawing/2014/main" id="{083D387C-ED79-5427-46D5-9B113BA29EEA}"/>
              </a:ext>
            </a:extLst>
          </p:cNvPr>
          <p:cNvSpPr txBox="1">
            <a:spLocks noChangeArrowheads="1"/>
          </p:cNvSpPr>
          <p:nvPr/>
        </p:nvSpPr>
        <p:spPr bwMode="auto">
          <a:xfrm>
            <a:off x="4387850" y="7983538"/>
            <a:ext cx="565785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Gilman One-Pager </a:t>
            </a:r>
          </a:p>
        </p:txBody>
      </p:sp>
      <p:sp>
        <p:nvSpPr>
          <p:cNvPr id="81923" name="Financial Aid">
            <a:extLst>
              <a:ext uri="{FF2B5EF4-FFF2-40B4-BE49-F238E27FC236}">
                <a16:creationId xmlns:a16="http://schemas.microsoft.com/office/drawing/2014/main" id="{9AC21B76-A4E5-404A-1CE8-A897691F4519}"/>
              </a:ext>
            </a:extLst>
          </p:cNvPr>
          <p:cNvSpPr txBox="1">
            <a:spLocks noChangeArrowheads="1"/>
          </p:cNvSpPr>
          <p:nvPr/>
        </p:nvSpPr>
        <p:spPr bwMode="auto">
          <a:xfrm>
            <a:off x="13196888" y="7983538"/>
            <a:ext cx="7469187"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50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Gilman-McCain One-Pager</a:t>
            </a:r>
          </a:p>
        </p:txBody>
      </p:sp>
      <p:pic>
        <p:nvPicPr>
          <p:cNvPr id="81924" name="Picture 16">
            <a:extLst>
              <a:ext uri="{FF2B5EF4-FFF2-40B4-BE49-F238E27FC236}">
                <a16:creationId xmlns:a16="http://schemas.microsoft.com/office/drawing/2014/main" id="{72CE7E3B-E9D0-8D7E-C569-1DD64B338EA6}"/>
              </a:ext>
            </a:extLst>
          </p:cNvPr>
          <p:cNvPicPr>
            <a:picLocks noChangeAspect="1" noChangeArrowheads="1"/>
          </p:cNvPicPr>
          <p:nvPr/>
        </p:nvPicPr>
        <p:blipFill>
          <a:blip r:embed="rId3"/>
          <a:srcRect/>
          <a:stretch/>
        </p:blipFill>
        <p:spPr bwMode="auto">
          <a:xfrm>
            <a:off x="4838700" y="2892425"/>
            <a:ext cx="4754563"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17">
            <a:extLst>
              <a:ext uri="{FF2B5EF4-FFF2-40B4-BE49-F238E27FC236}">
                <a16:creationId xmlns:a16="http://schemas.microsoft.com/office/drawing/2014/main" id="{9035158F-68ED-6086-36E8-830152EC1EC5}"/>
              </a:ext>
            </a:extLst>
          </p:cNvPr>
          <p:cNvPicPr>
            <a:picLocks noChangeAspect="1" noChangeArrowheads="1"/>
          </p:cNvPicPr>
          <p:nvPr/>
        </p:nvPicPr>
        <p:blipFill>
          <a:blip r:embed="rId4"/>
          <a:srcRect/>
          <a:stretch/>
        </p:blipFill>
        <p:spPr bwMode="auto">
          <a:xfrm>
            <a:off x="14515306" y="2892425"/>
            <a:ext cx="4754563"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Text Box 5" descr="TextBox 7">
            <a:extLst>
              <a:ext uri="{FF2B5EF4-FFF2-40B4-BE49-F238E27FC236}">
                <a16:creationId xmlns:a16="http://schemas.microsoft.com/office/drawing/2014/main" id="{A56A6F55-D470-9EE9-B86B-F1FDFDD8EC4A}"/>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Key Findings">
            <a:extLst>
              <a:ext uri="{FF2B5EF4-FFF2-40B4-BE49-F238E27FC236}">
                <a16:creationId xmlns:a16="http://schemas.microsoft.com/office/drawing/2014/main" id="{33BA4CE6-D44D-E669-45EB-EBB3EB5BE78E}"/>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Gilman Contact Information</a:t>
            </a:r>
          </a:p>
        </p:txBody>
      </p:sp>
      <p:sp>
        <p:nvSpPr>
          <p:cNvPr id="83970"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339331D5-30AE-909F-821A-7C7E8791E04A}"/>
              </a:ext>
            </a:extLst>
          </p:cNvPr>
          <p:cNvSpPr txBox="1">
            <a:spLocks noChangeArrowheads="1"/>
          </p:cNvSpPr>
          <p:nvPr/>
        </p:nvSpPr>
        <p:spPr bwMode="auto">
          <a:xfrm>
            <a:off x="1343025" y="4564063"/>
            <a:ext cx="12169775"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spcAft>
                <a:spcPts val="1200"/>
              </a:spcAft>
              <a:buClr>
                <a:srgbClr val="988C65"/>
              </a:buClr>
            </a:pPr>
            <a:r>
              <a:rPr lang="en-US" altLang="en-US" sz="66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Gilman@iie.org</a:t>
            </a:r>
          </a:p>
          <a:p>
            <a:pPr>
              <a:spcAft>
                <a:spcPts val="1200"/>
              </a:spcAft>
              <a:buClr>
                <a:srgbClr val="988C65"/>
              </a:buClr>
            </a:pPr>
            <a:r>
              <a:rPr lang="en-US" altLang="en-US" sz="66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800.852.2141 Ext. 1</a:t>
            </a:r>
          </a:p>
          <a:p>
            <a:pPr>
              <a:spcAft>
                <a:spcPts val="1200"/>
              </a:spcAft>
              <a:buClr>
                <a:srgbClr val="988C65"/>
              </a:buClr>
            </a:pPr>
            <a:r>
              <a:rPr lang="en-US" altLang="en-US" sz="66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Gilmanscholarship.org</a:t>
            </a:r>
          </a:p>
        </p:txBody>
      </p:sp>
      <p:pic>
        <p:nvPicPr>
          <p:cNvPr id="83971" name="Picture 15">
            <a:extLst>
              <a:ext uri="{FF2B5EF4-FFF2-40B4-BE49-F238E27FC236}">
                <a16:creationId xmlns:a16="http://schemas.microsoft.com/office/drawing/2014/main" id="{7AEE6599-24CF-6E71-44F3-3FEF920C30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14388" y="2555875"/>
            <a:ext cx="9526587" cy="7015163"/>
          </a:xfrm>
          <a:prstGeom prst="rect">
            <a:avLst/>
          </a:prstGeom>
          <a:noFill/>
          <a:ln w="76200">
            <a:solidFill>
              <a:srgbClr val="1A3B60"/>
            </a:solidFill>
            <a:miter lim="800000"/>
            <a:headEnd/>
            <a:tailEnd/>
          </a:ln>
          <a:extLst>
            <a:ext uri="{909E8E84-426E-40DD-AFC4-6F175D3DCCD1}">
              <a14:hiddenFill xmlns:a14="http://schemas.microsoft.com/office/drawing/2010/main">
                <a:solidFill>
                  <a:srgbClr val="FFFFFF"/>
                </a:solidFill>
              </a14:hiddenFill>
            </a:ext>
          </a:extLst>
        </p:spPr>
      </p:pic>
      <p:sp>
        <p:nvSpPr>
          <p:cNvPr id="83972" name="Text Box 5" descr="TextBox 7">
            <a:extLst>
              <a:ext uri="{FF2B5EF4-FFF2-40B4-BE49-F238E27FC236}">
                <a16:creationId xmlns:a16="http://schemas.microsoft.com/office/drawing/2014/main" id="{D899991B-8B22-3BB0-D1D4-20687BFB9E56}"/>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Key Findings">
            <a:extLst>
              <a:ext uri="{FF2B5EF4-FFF2-40B4-BE49-F238E27FC236}">
                <a16:creationId xmlns:a16="http://schemas.microsoft.com/office/drawing/2014/main" id="{96B70E82-26E4-F3FA-E7AE-35A8AB8722DB}"/>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[Insert Your Office] Contact Information</a:t>
            </a:r>
          </a:p>
        </p:txBody>
      </p:sp>
      <p:sp>
        <p:nvSpPr>
          <p:cNvPr id="15" name="Rectangle 14">
            <a:extLst>
              <a:ext uri="{FF2B5EF4-FFF2-40B4-BE49-F238E27FC236}">
                <a16:creationId xmlns:a16="http://schemas.microsoft.com/office/drawing/2014/main" id="{F15CC29F-5976-A379-5884-048265883490}"/>
              </a:ext>
            </a:extLst>
          </p:cNvPr>
          <p:cNvSpPr/>
          <p:nvPr/>
        </p:nvSpPr>
        <p:spPr>
          <a:xfrm>
            <a:off x="16524288" y="989013"/>
            <a:ext cx="6761162" cy="2016125"/>
          </a:xfrm>
          <a:prstGeom prst="rect">
            <a:avLst/>
          </a:prstGeom>
          <a:noFill/>
          <a:ln w="19050">
            <a:solidFill>
              <a:srgbClr val="1A3B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600" dirty="0">
                <a:solidFill>
                  <a:srgbClr val="998D66"/>
                </a:solidFill>
                <a:latin typeface="Calibri" panose="020F0502020204030204" pitchFamily="34" charset="0"/>
                <a:cs typeface="Calibri" panose="020F0502020204030204" pitchFamily="34" charset="0"/>
              </a:rPr>
              <a:t>Place your institution’s logo here</a:t>
            </a:r>
          </a:p>
        </p:txBody>
      </p:sp>
      <p:sp>
        <p:nvSpPr>
          <p:cNvPr id="86019" name="TextBox 15">
            <a:extLst>
              <a:ext uri="{FF2B5EF4-FFF2-40B4-BE49-F238E27FC236}">
                <a16:creationId xmlns:a16="http://schemas.microsoft.com/office/drawing/2014/main" id="{754FD85E-CF14-418F-7290-6EB39B76CA3C}"/>
              </a:ext>
            </a:extLst>
          </p:cNvPr>
          <p:cNvSpPr txBox="1">
            <a:spLocks noChangeArrowheads="1"/>
          </p:cNvSpPr>
          <p:nvPr/>
        </p:nvSpPr>
        <p:spPr bwMode="auto">
          <a:xfrm>
            <a:off x="4573588" y="4814888"/>
            <a:ext cx="4065587"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nSpc>
                <a:spcPct val="150000"/>
              </a:lnSpc>
            </a:pPr>
            <a:r>
              <a:rPr lang="en-US" altLang="en-US" sz="6000">
                <a:solidFill>
                  <a:srgbClr val="707372"/>
                </a:solidFill>
                <a:latin typeface="Calibri" panose="020F0502020204030204" pitchFamily="34" charset="0"/>
                <a:cs typeface="Calibri" panose="020F0502020204030204" pitchFamily="34" charset="0"/>
              </a:rPr>
              <a:t>email</a:t>
            </a:r>
          </a:p>
          <a:p>
            <a:pPr>
              <a:lnSpc>
                <a:spcPct val="150000"/>
              </a:lnSpc>
            </a:pPr>
            <a:r>
              <a:rPr lang="en-US" altLang="en-US" sz="6000">
                <a:solidFill>
                  <a:srgbClr val="707372"/>
                </a:solidFill>
                <a:latin typeface="Calibri" panose="020F0502020204030204" pitchFamily="34" charset="0"/>
                <a:cs typeface="Calibri" panose="020F0502020204030204" pitchFamily="34" charset="0"/>
              </a:rPr>
              <a:t>phone</a:t>
            </a:r>
          </a:p>
          <a:p>
            <a:pPr>
              <a:lnSpc>
                <a:spcPct val="150000"/>
              </a:lnSpc>
            </a:pPr>
            <a:r>
              <a:rPr lang="en-US" altLang="en-US" sz="6000">
                <a:solidFill>
                  <a:srgbClr val="002F6C"/>
                </a:solidFill>
                <a:latin typeface="Calibri" panose="020F0502020204030204" pitchFamily="34" charset="0"/>
                <a:cs typeface="Calibri" panose="020F0502020204030204" pitchFamily="34" charset="0"/>
              </a:rPr>
              <a:t>website</a:t>
            </a:r>
          </a:p>
        </p:txBody>
      </p:sp>
      <p:sp>
        <p:nvSpPr>
          <p:cNvPr id="17" name="Rectangle 16">
            <a:extLst>
              <a:ext uri="{FF2B5EF4-FFF2-40B4-BE49-F238E27FC236}">
                <a16:creationId xmlns:a16="http://schemas.microsoft.com/office/drawing/2014/main" id="{61681C5F-85E7-924A-47FF-6E12C837952E}"/>
              </a:ext>
            </a:extLst>
          </p:cNvPr>
          <p:cNvSpPr/>
          <p:nvPr/>
        </p:nvSpPr>
        <p:spPr>
          <a:xfrm>
            <a:off x="13506450" y="3860800"/>
            <a:ext cx="9779000" cy="5994400"/>
          </a:xfrm>
          <a:prstGeom prst="rect">
            <a:avLst/>
          </a:prstGeom>
          <a:noFill/>
          <a:ln w="19050">
            <a:solidFill>
              <a:srgbClr val="1A3B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600" dirty="0">
                <a:solidFill>
                  <a:srgbClr val="998D66"/>
                </a:solidFill>
                <a:latin typeface="Calibri" panose="020F0502020204030204" pitchFamily="34" charset="0"/>
                <a:cs typeface="Calibri" panose="020F0502020204030204" pitchFamily="34" charset="0"/>
              </a:rPr>
              <a:t>Place one of your photos here</a:t>
            </a:r>
          </a:p>
        </p:txBody>
      </p:sp>
      <p:sp>
        <p:nvSpPr>
          <p:cNvPr id="86021" name="Text Box 5" descr="TextBox 7">
            <a:extLst>
              <a:ext uri="{FF2B5EF4-FFF2-40B4-BE49-F238E27FC236}">
                <a16:creationId xmlns:a16="http://schemas.microsoft.com/office/drawing/2014/main" id="{55955CB5-0E3F-7D79-DA19-F4F096D194F0}"/>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Key Findings">
            <a:extLst>
              <a:ext uri="{FF2B5EF4-FFF2-40B4-BE49-F238E27FC236}">
                <a16:creationId xmlns:a16="http://schemas.microsoft.com/office/drawing/2014/main" id="{59E71D13-A70C-E093-1764-43C5E1A353B3}"/>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Scholarships up to $5,000</a:t>
            </a:r>
          </a:p>
        </p:txBody>
      </p:sp>
      <p:sp>
        <p:nvSpPr>
          <p:cNvPr id="32770"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554CBF5D-FF56-33F1-3CED-DDEC83CFEB73}"/>
              </a:ext>
            </a:extLst>
          </p:cNvPr>
          <p:cNvSpPr txBox="1">
            <a:spLocks noChangeArrowheads="1"/>
          </p:cNvSpPr>
          <p:nvPr/>
        </p:nvSpPr>
        <p:spPr bwMode="auto">
          <a:xfrm>
            <a:off x="1343025" y="2913063"/>
            <a:ext cx="14909800" cy="754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marL="457200" indent="-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nSpc>
                <a:spcPct val="150000"/>
              </a:lnSpc>
              <a:buClr>
                <a:srgbClr val="988C65"/>
              </a:buClr>
              <a:buFont typeface="Arial" panose="020B0604020202020204" pitchFamily="34" charset="0"/>
              <a:buChar char="•"/>
            </a:pPr>
            <a:r>
              <a:rPr lang="en-US" altLang="en-US" sz="66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Fall</a:t>
            </a:r>
          </a:p>
          <a:p>
            <a:pPr>
              <a:lnSpc>
                <a:spcPct val="150000"/>
              </a:lnSpc>
              <a:buClr>
                <a:srgbClr val="988C65"/>
              </a:buClr>
              <a:buFont typeface="Arial" panose="020B0604020202020204" pitchFamily="34" charset="0"/>
              <a:buChar char="•"/>
            </a:pPr>
            <a:r>
              <a:rPr lang="en-US" altLang="en-US" sz="66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Spring</a:t>
            </a:r>
          </a:p>
          <a:p>
            <a:pPr>
              <a:lnSpc>
                <a:spcPct val="150000"/>
              </a:lnSpc>
              <a:buClr>
                <a:srgbClr val="988C65"/>
              </a:buClr>
              <a:buFont typeface="Arial" panose="020B0604020202020204" pitchFamily="34" charset="0"/>
              <a:buChar char="•"/>
            </a:pPr>
            <a:r>
              <a:rPr lang="en-US" altLang="en-US" sz="66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Summer</a:t>
            </a:r>
          </a:p>
          <a:p>
            <a:pPr>
              <a:lnSpc>
                <a:spcPct val="150000"/>
              </a:lnSpc>
              <a:buClr>
                <a:srgbClr val="988C65"/>
              </a:buClr>
              <a:buFont typeface="Arial" panose="020B0604020202020204" pitchFamily="34" charset="0"/>
              <a:buChar char="•"/>
            </a:pPr>
            <a:r>
              <a:rPr lang="en-US" altLang="en-US" sz="66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Winter</a:t>
            </a:r>
          </a:p>
          <a:p>
            <a:pPr>
              <a:lnSpc>
                <a:spcPct val="150000"/>
              </a:lnSpc>
              <a:buClr>
                <a:srgbClr val="988C65"/>
              </a:buClr>
              <a:buFont typeface="Arial" panose="020B0604020202020204" pitchFamily="34" charset="0"/>
              <a:buChar char="•"/>
            </a:pPr>
            <a:r>
              <a:rPr lang="en-US" altLang="en-US" sz="66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Academic Year</a:t>
            </a:r>
          </a:p>
        </p:txBody>
      </p:sp>
      <p:sp>
        <p:nvSpPr>
          <p:cNvPr id="32772" name="Text Box 5" descr="TextBox 7">
            <a:extLst>
              <a:ext uri="{FF2B5EF4-FFF2-40B4-BE49-F238E27FC236}">
                <a16:creationId xmlns:a16="http://schemas.microsoft.com/office/drawing/2014/main" id="{79ADE14C-81C7-F498-6221-552405C546B0}"/>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pic>
        <p:nvPicPr>
          <p:cNvPr id="2" name="Picture 5">
            <a:extLst>
              <a:ext uri="{FF2B5EF4-FFF2-40B4-BE49-F238E27FC236}">
                <a16:creationId xmlns:a16="http://schemas.microsoft.com/office/drawing/2014/main" id="{4F71E603-D822-1EA7-A48F-A3FB313EDB2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bwMode="auto">
          <a:xfrm>
            <a:off x="12279710" y="2297113"/>
            <a:ext cx="11141868" cy="7427912"/>
          </a:xfrm>
          <a:prstGeom prst="rect">
            <a:avLst/>
          </a:prstGeom>
          <a:noFill/>
          <a:ln w="76200">
            <a:solidFill>
              <a:srgbClr val="002F6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78196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Key Findings">
            <a:extLst>
              <a:ext uri="{FF2B5EF4-FFF2-40B4-BE49-F238E27FC236}">
                <a16:creationId xmlns:a16="http://schemas.microsoft.com/office/drawing/2014/main" id="{C07D9CCF-D173-72C7-A8CF-8295B4897113}"/>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Critical Need Language Award</a:t>
            </a:r>
          </a:p>
        </p:txBody>
      </p:sp>
      <p:sp>
        <p:nvSpPr>
          <p:cNvPr id="15"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8F903773-2F76-D271-6730-E97B0F2F5017}"/>
              </a:ext>
            </a:extLst>
          </p:cNvPr>
          <p:cNvSpPr txBox="1"/>
          <p:nvPr/>
        </p:nvSpPr>
        <p:spPr>
          <a:xfrm>
            <a:off x="1342601" y="3690144"/>
            <a:ext cx="14252999" cy="5967713"/>
          </a:xfrm>
          <a:prstGeom prst="rect">
            <a:avLst/>
          </a:prstGeom>
          <a:ln w="12700">
            <a:miter lim="400000"/>
          </a:ln>
        </p:spPr>
        <p:txBody>
          <a:bodyPr lIns="50800" tIns="50800" rIns="50800" bIns="50800" numCol="2">
            <a:spAutoFit/>
          </a:bodyPr>
          <a:lstStyle/>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Arabic</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Azerbaijani</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Bahasa Indonesian</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Bangla</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Chinese (Mandarin)</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a:ea typeface="Verlag-Book"/>
                <a:cs typeface="Calibri"/>
                <a:sym typeface="Verlag-Book"/>
              </a:rPr>
              <a:t>Hebrew*</a:t>
            </a:r>
            <a:endParaRPr lang="en-US" sz="4800" dirty="0">
              <a:solidFill>
                <a:srgbClr val="1A3B60"/>
              </a:solidFill>
              <a:latin typeface="Calibri" panose="020F0502020204030204" pitchFamily="34" charset="0"/>
              <a:ea typeface="Verlag-Book"/>
              <a:cs typeface="Calibri" panose="020F0502020204030204" pitchFamily="34" charset="0"/>
              <a:sym typeface="Verlag-Book"/>
            </a:endParaRP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Hindi</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Japanese</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Korean</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Persian</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Portuguese</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Punjabi</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Russian</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Swahili</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Turkish</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Urdu</a:t>
            </a:r>
          </a:p>
        </p:txBody>
      </p:sp>
      <p:sp>
        <p:nvSpPr>
          <p:cNvPr id="34819" name="This is body copy. Et vellabor alit iunt. Bor ma quaerfe riscium nus, omnis que dolor aditat. Non cum volorerumqui blaut is mil magni ullupta nonsenimus autat fugiti odit imusa sint et quos exerum que magnimus dolestibus.…">
            <a:extLst>
              <a:ext uri="{FF2B5EF4-FFF2-40B4-BE49-F238E27FC236}">
                <a16:creationId xmlns:a16="http://schemas.microsoft.com/office/drawing/2014/main" id="{ECB04D67-1812-D4FF-537C-F6CDF98543C0}"/>
              </a:ext>
            </a:extLst>
          </p:cNvPr>
          <p:cNvSpPr txBox="1">
            <a:spLocks noChangeArrowheads="1"/>
          </p:cNvSpPr>
          <p:nvPr/>
        </p:nvSpPr>
        <p:spPr bwMode="auto">
          <a:xfrm>
            <a:off x="1358900" y="2716213"/>
            <a:ext cx="222631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44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Up to an additional $3,000 + access to proficiency testing</a:t>
            </a:r>
          </a:p>
        </p:txBody>
      </p:sp>
      <p:sp>
        <p:nvSpPr>
          <p:cNvPr id="34820" name="This is body copy. Et vellabor alit iunt. Bor ma quaerfe riscium nus, omnis que dolor aditat. Non cum volorerumqui blaut is mil magni ullupta nonsenimus autat fugiti odit imusa sint et quos exerum que magnimus dolestibus.…">
            <a:extLst>
              <a:ext uri="{FF2B5EF4-FFF2-40B4-BE49-F238E27FC236}">
                <a16:creationId xmlns:a16="http://schemas.microsoft.com/office/drawing/2014/main" id="{4D90BCA1-FAE4-1615-841A-A7F64751B096}"/>
              </a:ext>
            </a:extLst>
          </p:cNvPr>
          <p:cNvSpPr txBox="1">
            <a:spLocks noChangeArrowheads="1"/>
          </p:cNvSpPr>
          <p:nvPr/>
        </p:nvSpPr>
        <p:spPr bwMode="auto">
          <a:xfrm>
            <a:off x="1358900" y="10117138"/>
            <a:ext cx="126111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32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Studying any of these languages in sign language is also eligible for CNLA</a:t>
            </a:r>
          </a:p>
        </p:txBody>
      </p:sp>
      <p:sp>
        <p:nvSpPr>
          <p:cNvPr id="34821" name="This is body copy. Et vellabor alit iunt. Bor ma quaerfe riscium nus, omnis que dolor aditat. Non cum volorerumqui blaut is mil magni ullupta nonsenimus autat fugiti odit imusa sint et quos exerum que magnimus dolestibus.…">
            <a:extLst>
              <a:ext uri="{FF2B5EF4-FFF2-40B4-BE49-F238E27FC236}">
                <a16:creationId xmlns:a16="http://schemas.microsoft.com/office/drawing/2014/main" id="{C5F1A20A-F82A-CBC5-C7C0-80BDB7553EB9}"/>
              </a:ext>
            </a:extLst>
          </p:cNvPr>
          <p:cNvSpPr txBox="1">
            <a:spLocks noChangeArrowheads="1"/>
          </p:cNvSpPr>
          <p:nvPr/>
        </p:nvSpPr>
        <p:spPr bwMode="auto">
          <a:xfrm>
            <a:off x="15033625" y="10117138"/>
            <a:ext cx="766921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32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Requires an additional essay to be considered</a:t>
            </a:r>
          </a:p>
        </p:txBody>
      </p:sp>
      <p:sp>
        <p:nvSpPr>
          <p:cNvPr id="34823" name="Text Box 5" descr="TextBox 7">
            <a:extLst>
              <a:ext uri="{FF2B5EF4-FFF2-40B4-BE49-F238E27FC236}">
                <a16:creationId xmlns:a16="http://schemas.microsoft.com/office/drawing/2014/main" id="{C3BEA957-7E02-27A8-E72A-394334CF1A16}"/>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pic>
        <p:nvPicPr>
          <p:cNvPr id="2" name="Picture 18">
            <a:extLst>
              <a:ext uri="{FF2B5EF4-FFF2-40B4-BE49-F238E27FC236}">
                <a16:creationId xmlns:a16="http://schemas.microsoft.com/office/drawing/2014/main" id="{998F150E-C8B5-5FD6-089D-15F20839E01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bwMode="auto">
          <a:xfrm>
            <a:off x="15397163" y="1416050"/>
            <a:ext cx="6942137" cy="8428038"/>
          </a:xfrm>
          <a:prstGeom prst="rect">
            <a:avLst/>
          </a:prstGeom>
          <a:noFill/>
          <a:ln w="76200">
            <a:solidFill>
              <a:srgbClr val="1A3B6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Headline Goes Here">
            <a:extLst>
              <a:ext uri="{FF2B5EF4-FFF2-40B4-BE49-F238E27FC236}">
                <a16:creationId xmlns:a16="http://schemas.microsoft.com/office/drawing/2014/main" id="{62729F40-37EC-2DCD-8C57-7BB5E96A9AE7}"/>
              </a:ext>
            </a:extLst>
          </p:cNvPr>
          <p:cNvSpPr txBox="1">
            <a:spLocks noChangeArrowheads="1"/>
          </p:cNvSpPr>
          <p:nvPr/>
        </p:nvSpPr>
        <p:spPr bwMode="auto">
          <a:xfrm>
            <a:off x="1181746" y="1522211"/>
            <a:ext cx="13744575"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dirty="0">
                <a:solidFill>
                  <a:srgbClr val="1A3B60"/>
                </a:solidFill>
                <a:latin typeface="Calibri"/>
                <a:cs typeface="Calibri"/>
                <a:sym typeface="Verlag-Book" pitchFamily="2" charset="0"/>
              </a:rPr>
              <a:t>STEM Supplemental Award</a:t>
            </a:r>
            <a:endParaRPr lang="en-US" dirty="0"/>
          </a:p>
        </p:txBody>
      </p:sp>
      <p:sp>
        <p:nvSpPr>
          <p:cNvPr id="30726" name="47% were first-generation college students…">
            <a:extLst>
              <a:ext uri="{FF2B5EF4-FFF2-40B4-BE49-F238E27FC236}">
                <a16:creationId xmlns:a16="http://schemas.microsoft.com/office/drawing/2014/main" id="{4BD1B4E6-8722-5088-F6FC-B7F92DF79D8C}"/>
              </a:ext>
            </a:extLst>
          </p:cNvPr>
          <p:cNvSpPr txBox="1">
            <a:spLocks noChangeArrowheads="1"/>
          </p:cNvSpPr>
          <p:nvPr/>
        </p:nvSpPr>
        <p:spPr bwMode="auto">
          <a:xfrm>
            <a:off x="1181746" y="6883881"/>
            <a:ext cx="11145781" cy="579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t">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spcBef>
                <a:spcPts val="700"/>
              </a:spcBef>
            </a:pPr>
            <a:endParaRPr lang="en-US" altLang="en-US" sz="50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endParaRPr>
          </a:p>
          <a:p>
            <a:pPr marL="685800" indent="-685800">
              <a:buFont typeface="Arial" panose="020B0604020202020204" pitchFamily="34" charset="0"/>
              <a:buChar char="•"/>
            </a:pPr>
            <a:r>
              <a:rPr lang="en-US" sz="5000" dirty="0">
                <a:solidFill>
                  <a:srgbClr val="707372"/>
                </a:solidFill>
                <a:latin typeface="Calibri"/>
                <a:cs typeface="Calibri"/>
                <a:sym typeface="Verlag-Book" pitchFamily="2" charset="0"/>
              </a:rPr>
              <a:t>Conduct STEM-related research abroad as part of a study abroad or international internship program</a:t>
            </a:r>
          </a:p>
          <a:p>
            <a:endParaRPr lang="en-US" sz="3200" dirty="0">
              <a:solidFill>
                <a:srgbClr val="707372"/>
              </a:solidFill>
              <a:latin typeface="Calibri"/>
              <a:cs typeface="Calibri"/>
              <a:sym typeface="Verlag-Book" pitchFamily="2" charset="0"/>
            </a:endParaRPr>
          </a:p>
          <a:p>
            <a:endParaRPr lang="en-US" sz="3200" dirty="0">
              <a:solidFill>
                <a:srgbClr val="707372"/>
              </a:solidFill>
              <a:latin typeface="Calibri"/>
              <a:cs typeface="Calibri"/>
            </a:endParaRPr>
          </a:p>
          <a:p>
            <a:endParaRPr lang="en-US" sz="5000" dirty="0">
              <a:solidFill>
                <a:srgbClr val="707372"/>
              </a:solidFill>
              <a:latin typeface="Calibri"/>
              <a:cs typeface="Calibri"/>
            </a:endParaRPr>
          </a:p>
          <a:p>
            <a:pPr>
              <a:spcBef>
                <a:spcPts val="700"/>
              </a:spcBef>
            </a:pPr>
            <a:endParaRPr lang="en-US" altLang="en-US" sz="5000" dirty="0">
              <a:solidFill>
                <a:srgbClr val="707372"/>
              </a:solidFill>
              <a:latin typeface="Calibri"/>
              <a:cs typeface="Calibri"/>
            </a:endParaRPr>
          </a:p>
        </p:txBody>
      </p:sp>
      <p:sp>
        <p:nvSpPr>
          <p:cNvPr id="30728" name="Headline Goes Here">
            <a:extLst>
              <a:ext uri="{FF2B5EF4-FFF2-40B4-BE49-F238E27FC236}">
                <a16:creationId xmlns:a16="http://schemas.microsoft.com/office/drawing/2014/main" id="{6628185F-961D-4026-CCA3-D899DEE0BB99}"/>
              </a:ext>
            </a:extLst>
          </p:cNvPr>
          <p:cNvSpPr txBox="1">
            <a:spLocks noChangeArrowheads="1"/>
          </p:cNvSpPr>
          <p:nvPr/>
        </p:nvSpPr>
        <p:spPr bwMode="auto">
          <a:xfrm>
            <a:off x="1181745" y="6159431"/>
            <a:ext cx="13744575" cy="111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dirty="0">
                <a:solidFill>
                  <a:srgbClr val="1A3B60"/>
                </a:solidFill>
                <a:latin typeface="Calibri"/>
                <a:cs typeface="Calibri"/>
              </a:rPr>
              <a:t>Eligibility:</a:t>
            </a:r>
          </a:p>
        </p:txBody>
      </p:sp>
      <p:sp>
        <p:nvSpPr>
          <p:cNvPr id="30729" name="Text Box 5" descr="TextBox 7">
            <a:extLst>
              <a:ext uri="{FF2B5EF4-FFF2-40B4-BE49-F238E27FC236}">
                <a16:creationId xmlns:a16="http://schemas.microsoft.com/office/drawing/2014/main" id="{053A9B89-7090-5E3F-56FD-7E43C06F55BB}"/>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2" name="TextBox 1">
            <a:extLst>
              <a:ext uri="{FF2B5EF4-FFF2-40B4-BE49-F238E27FC236}">
                <a16:creationId xmlns:a16="http://schemas.microsoft.com/office/drawing/2014/main" id="{11107A09-F9DF-6B47-8C8C-4B535A673F4B}"/>
              </a:ext>
            </a:extLst>
          </p:cNvPr>
          <p:cNvSpPr txBox="1"/>
          <p:nvPr/>
        </p:nvSpPr>
        <p:spPr>
          <a:xfrm>
            <a:off x="1186572" y="2840475"/>
            <a:ext cx="11732729" cy="37240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a:buChar char="•"/>
            </a:pPr>
            <a:r>
              <a:rPr lang="en-US" sz="4800" dirty="0">
                <a:solidFill>
                  <a:srgbClr val="707372"/>
                </a:solidFill>
                <a:latin typeface="Calibri"/>
                <a:cs typeface="Calibri" panose="020F0502020204030204" pitchFamily="34" charset="0"/>
              </a:rPr>
              <a:t>Up to an additional $1,000</a:t>
            </a:r>
            <a:endParaRPr lang="en-US" sz="4800" dirty="0"/>
          </a:p>
          <a:p>
            <a:endParaRPr lang="en-US" sz="4800" dirty="0">
              <a:solidFill>
                <a:srgbClr val="707372"/>
              </a:solidFill>
              <a:latin typeface="Calibri"/>
            </a:endParaRPr>
          </a:p>
          <a:p>
            <a:pPr marL="571500" indent="-571500">
              <a:buFont typeface="Arial"/>
              <a:buChar char="•"/>
            </a:pPr>
            <a:r>
              <a:rPr lang="en-US" sz="4800" dirty="0">
                <a:solidFill>
                  <a:srgbClr val="707372"/>
                </a:solidFill>
                <a:latin typeface="Calibri"/>
              </a:rPr>
              <a:t>Requires an additional essay to be considered (maximum of 1,000 characters)</a:t>
            </a:r>
          </a:p>
          <a:p>
            <a:endParaRPr lang="en-US" sz="4400" dirty="0">
              <a:solidFill>
                <a:srgbClr val="707372"/>
              </a:solidFill>
              <a:latin typeface="Calibri"/>
            </a:endParaRPr>
          </a:p>
        </p:txBody>
      </p:sp>
      <p:pic>
        <p:nvPicPr>
          <p:cNvPr id="10" name="Picture 3" descr="A person standing on steps in front of a building&#10;&#10;Description automatically generated">
            <a:extLst>
              <a:ext uri="{FF2B5EF4-FFF2-40B4-BE49-F238E27FC236}">
                <a16:creationId xmlns:a16="http://schemas.microsoft.com/office/drawing/2014/main" id="{7165150B-311E-E7A2-3FF8-FAC7145750F7}"/>
              </a:ext>
            </a:extLst>
          </p:cNvPr>
          <p:cNvPicPr>
            <a:picLocks noChangeAspect="1"/>
          </p:cNvPicPr>
          <p:nvPr/>
        </p:nvPicPr>
        <p:blipFill rotWithShape="1">
          <a:blip r:embed="rId3"/>
          <a:srcRect l="8392" r="3497" b="2362"/>
          <a:stretch/>
        </p:blipFill>
        <p:spPr>
          <a:xfrm>
            <a:off x="15791881" y="1166783"/>
            <a:ext cx="6033221" cy="8901464"/>
          </a:xfrm>
          <a:prstGeom prst="rect">
            <a:avLst/>
          </a:prstGeom>
          <a:ln w="57150" cap="sq">
            <a:solidFill>
              <a:srgbClr val="1A3B6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4168630"/>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Key Findings">
            <a:extLst>
              <a:ext uri="{FF2B5EF4-FFF2-40B4-BE49-F238E27FC236}">
                <a16:creationId xmlns:a16="http://schemas.microsoft.com/office/drawing/2014/main" id="{B34CBD9F-D4E7-3B28-2B3B-CACED6C1C920}"/>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Gilman Alumni Benefits</a:t>
            </a:r>
          </a:p>
        </p:txBody>
      </p:sp>
      <p:sp>
        <p:nvSpPr>
          <p:cNvPr id="36866"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F7001DA1-BFBF-82B5-1F9D-AA79F54E5A6C}"/>
              </a:ext>
            </a:extLst>
          </p:cNvPr>
          <p:cNvSpPr txBox="1">
            <a:spLocks noChangeArrowheads="1"/>
          </p:cNvSpPr>
          <p:nvPr/>
        </p:nvSpPr>
        <p:spPr bwMode="auto">
          <a:xfrm>
            <a:off x="1343025" y="2913063"/>
            <a:ext cx="10142538" cy="743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marL="457200" indent="-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nSpc>
                <a:spcPct val="150000"/>
              </a:lnSpc>
              <a:buClr>
                <a:srgbClr val="988C65"/>
              </a:buClr>
              <a:buFont typeface="Arial" panose="020B0604020202020204" pitchFamily="34" charset="0"/>
              <a:buChar char="•"/>
            </a:pPr>
            <a:r>
              <a:rPr lang="en-US" altLang="en-US" sz="5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Non-Competitive Eligibility (NCE)</a:t>
            </a:r>
          </a:p>
          <a:p>
            <a:pPr>
              <a:lnSpc>
                <a:spcPct val="150000"/>
              </a:lnSpc>
              <a:buClr>
                <a:srgbClr val="988C65"/>
              </a:buClr>
              <a:buFont typeface="Arial" panose="020B0604020202020204" pitchFamily="34" charset="0"/>
              <a:buChar char="•"/>
            </a:pPr>
            <a:r>
              <a:rPr lang="en-US" altLang="en-US" sz="5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Gilman Scholar Network</a:t>
            </a:r>
          </a:p>
          <a:p>
            <a:pPr>
              <a:lnSpc>
                <a:spcPct val="150000"/>
              </a:lnSpc>
              <a:buClr>
                <a:srgbClr val="988C65"/>
              </a:buClr>
              <a:buFont typeface="Arial" panose="020B0604020202020204" pitchFamily="34" charset="0"/>
              <a:buChar char="•"/>
            </a:pPr>
            <a:r>
              <a:rPr lang="en-US" altLang="en-US" sz="5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Alumni Ambassador Program</a:t>
            </a:r>
          </a:p>
          <a:p>
            <a:pPr>
              <a:lnSpc>
                <a:spcPct val="150000"/>
              </a:lnSpc>
              <a:buClr>
                <a:srgbClr val="988C65"/>
              </a:buClr>
              <a:buFont typeface="Arial" panose="020B0604020202020204" pitchFamily="34" charset="0"/>
              <a:buChar char="•"/>
            </a:pPr>
            <a:r>
              <a:rPr lang="en-US" altLang="en-US" sz="5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Seminars &amp; Career Workshops</a:t>
            </a:r>
          </a:p>
          <a:p>
            <a:pPr>
              <a:lnSpc>
                <a:spcPct val="150000"/>
              </a:lnSpc>
              <a:buClr>
                <a:srgbClr val="988C65"/>
              </a:buClr>
              <a:buFont typeface="Arial" panose="020B0604020202020204" pitchFamily="34" charset="0"/>
              <a:buChar char="•"/>
            </a:pPr>
            <a:r>
              <a:rPr lang="en-US" altLang="en-US" sz="5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Networking Opportunities</a:t>
            </a:r>
          </a:p>
          <a:p>
            <a:pPr>
              <a:lnSpc>
                <a:spcPct val="150000"/>
              </a:lnSpc>
              <a:buClr>
                <a:srgbClr val="988C65"/>
              </a:buClr>
              <a:buFont typeface="Arial" panose="020B0604020202020204" pitchFamily="34" charset="0"/>
              <a:buChar char="•"/>
            </a:pPr>
            <a:r>
              <a:rPr lang="en-US" altLang="en-US" sz="5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Skill Development</a:t>
            </a:r>
          </a:p>
        </p:txBody>
      </p:sp>
      <p:pic>
        <p:nvPicPr>
          <p:cNvPr id="36867" name="Picture 15">
            <a:extLst>
              <a:ext uri="{FF2B5EF4-FFF2-40B4-BE49-F238E27FC236}">
                <a16:creationId xmlns:a16="http://schemas.microsoft.com/office/drawing/2014/main" id="{73400215-1B1A-BA40-50DE-7EFE04BEE0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0" y="1622425"/>
            <a:ext cx="11542713" cy="8658225"/>
          </a:xfrm>
          <a:prstGeom prst="rect">
            <a:avLst/>
          </a:prstGeom>
          <a:noFill/>
          <a:ln w="76200">
            <a:solidFill>
              <a:srgbClr val="002F6C"/>
            </a:solidFill>
            <a:miter lim="800000"/>
            <a:headEnd/>
            <a:tailEnd/>
          </a:ln>
          <a:extLst>
            <a:ext uri="{909E8E84-426E-40DD-AFC4-6F175D3DCCD1}">
              <a14:hiddenFill xmlns:a14="http://schemas.microsoft.com/office/drawing/2010/main">
                <a:solidFill>
                  <a:srgbClr val="FFFFFF"/>
                </a:solidFill>
              </a14:hiddenFill>
            </a:ext>
          </a:extLst>
        </p:spPr>
      </p:pic>
      <p:sp>
        <p:nvSpPr>
          <p:cNvPr id="36868" name="Text Box 5" descr="TextBox 7">
            <a:extLst>
              <a:ext uri="{FF2B5EF4-FFF2-40B4-BE49-F238E27FC236}">
                <a16:creationId xmlns:a16="http://schemas.microsoft.com/office/drawing/2014/main" id="{69DEBBC6-540A-E793-B7F9-D5595E2FA04B}"/>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5" descr="TextBox 7">
            <a:extLst>
              <a:ext uri="{FF2B5EF4-FFF2-40B4-BE49-F238E27FC236}">
                <a16:creationId xmlns:a16="http://schemas.microsoft.com/office/drawing/2014/main" id="{1478832F-F39F-0D02-A5F0-F9ABA7D53F60}"/>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38914" name="Rectangle">
            <a:extLst>
              <a:ext uri="{FF2B5EF4-FFF2-40B4-BE49-F238E27FC236}">
                <a16:creationId xmlns:a16="http://schemas.microsoft.com/office/drawing/2014/main" id="{87F73DD4-CE93-DB28-7FC9-1C8BFD2C637A}"/>
              </a:ext>
            </a:extLst>
          </p:cNvPr>
          <p:cNvSpPr>
            <a:spLocks noChangeArrowheads="1"/>
          </p:cNvSpPr>
          <p:nvPr/>
        </p:nvSpPr>
        <p:spPr bwMode="auto">
          <a:xfrm>
            <a:off x="1397000" y="9023350"/>
            <a:ext cx="533400" cy="55563"/>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endParaRPr lang="en-US" altLang="en-US" sz="18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8915" name="PRESENTATION TITLE">
            <a:extLst>
              <a:ext uri="{FF2B5EF4-FFF2-40B4-BE49-F238E27FC236}">
                <a16:creationId xmlns:a16="http://schemas.microsoft.com/office/drawing/2014/main" id="{28DF8381-4F89-F79A-49AC-33C5F5FE59E3}"/>
              </a:ext>
            </a:extLst>
          </p:cNvPr>
          <p:cNvSpPr txBox="1">
            <a:spLocks noChangeArrowheads="1"/>
          </p:cNvSpPr>
          <p:nvPr/>
        </p:nvSpPr>
        <p:spPr bwMode="auto">
          <a:xfrm>
            <a:off x="1249363" y="7427913"/>
            <a:ext cx="19611975"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9700" b="1">
                <a:solidFill>
                  <a:srgbClr val="FFFFFF"/>
                </a:solidFill>
                <a:latin typeface="Calibri" panose="020F0502020204030204" pitchFamily="34" charset="0"/>
                <a:ea typeface="Verlag-Book" pitchFamily="2" charset="0"/>
                <a:cs typeface="Calibri" panose="020F0502020204030204" pitchFamily="34" charset="0"/>
                <a:sym typeface="Verlag-Book" pitchFamily="2" charset="0"/>
              </a:rPr>
              <a:t>Eligibility</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Key Findings">
            <a:extLst>
              <a:ext uri="{FF2B5EF4-FFF2-40B4-BE49-F238E27FC236}">
                <a16:creationId xmlns:a16="http://schemas.microsoft.com/office/drawing/2014/main" id="{D5AEAB3A-70DF-4618-BFEB-CC1BFCADB0D4}"/>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Gilman Eligibility</a:t>
            </a:r>
          </a:p>
        </p:txBody>
      </p:sp>
      <p:sp>
        <p:nvSpPr>
          <p:cNvPr id="39939"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11F18D03-77A2-7984-53C6-61DB024E1F9C}"/>
              </a:ext>
            </a:extLst>
          </p:cNvPr>
          <p:cNvSpPr txBox="1">
            <a:spLocks noChangeArrowheads="1"/>
          </p:cNvSpPr>
          <p:nvPr/>
        </p:nvSpPr>
        <p:spPr bwMode="auto">
          <a:xfrm>
            <a:off x="1343025" y="2913063"/>
            <a:ext cx="10848975" cy="6689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marL="457200" indent="-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spcAft>
                <a:spcPts val="1200"/>
              </a:spcAft>
              <a:buClr>
                <a:srgbClr val="988C65"/>
              </a:buClr>
              <a:buFont typeface="Arial" panose="020B0604020202020204" pitchFamily="34" charset="0"/>
              <a:buChar char="•"/>
            </a:pPr>
            <a:r>
              <a:rPr lang="en-US" altLang="en-US" sz="5400"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U.S. citizen or national</a:t>
            </a:r>
          </a:p>
          <a:p>
            <a:pPr>
              <a:spcAft>
                <a:spcPts val="1200"/>
              </a:spcAft>
              <a:buClr>
                <a:srgbClr val="988C65"/>
              </a:buClr>
              <a:buFont typeface="Arial" panose="020B0604020202020204" pitchFamily="34" charset="0"/>
              <a:buChar char="•"/>
            </a:pPr>
            <a:r>
              <a:rPr lang="en-US" altLang="en-US" sz="5400"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Undergraduate student</a:t>
            </a:r>
          </a:p>
          <a:p>
            <a:pPr>
              <a:spcAft>
                <a:spcPts val="1200"/>
              </a:spcAft>
              <a:buClr>
                <a:srgbClr val="988C65"/>
              </a:buClr>
              <a:buFont typeface="Arial" panose="020B0604020202020204" pitchFamily="34" charset="0"/>
              <a:buChar char="•"/>
            </a:pPr>
            <a:r>
              <a:rPr lang="en-US" altLang="en-US" sz="5400"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Federal Pell Grant recipient</a:t>
            </a:r>
          </a:p>
          <a:p>
            <a:pPr>
              <a:spcAft>
                <a:spcPts val="1200"/>
              </a:spcAft>
              <a:buClr>
                <a:srgbClr val="988C65"/>
              </a:buClr>
              <a:buFont typeface="Arial" panose="020B0604020202020204" pitchFamily="34" charset="0"/>
              <a:buChar char="•"/>
            </a:pPr>
            <a:r>
              <a:rPr lang="en-US" altLang="en-US" sz="5400"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Credit-bearing program</a:t>
            </a:r>
          </a:p>
          <a:p>
            <a:pPr>
              <a:spcAft>
                <a:spcPts val="1200"/>
              </a:spcAft>
              <a:buClr>
                <a:srgbClr val="988C65"/>
              </a:buClr>
              <a:buFont typeface="Arial" panose="020B0604020202020204" pitchFamily="34" charset="0"/>
              <a:buChar char="•"/>
            </a:pPr>
            <a:r>
              <a:rPr lang="en-US" altLang="en-US" sz="5400"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In a country or area with an overall Travel Advisory Level 1 or 2</a:t>
            </a:r>
          </a:p>
          <a:p>
            <a:pPr>
              <a:spcAft>
                <a:spcPts val="1200"/>
              </a:spcAft>
              <a:buClr>
                <a:srgbClr val="988C65"/>
              </a:buClr>
              <a:buFont typeface="Arial" panose="020B0604020202020204" pitchFamily="34" charset="0"/>
              <a:buChar char="•"/>
            </a:pPr>
            <a:r>
              <a:rPr lang="en-US" altLang="en-US" sz="5400"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No minimum length requirement!</a:t>
            </a:r>
          </a:p>
        </p:txBody>
      </p:sp>
      <p:sp>
        <p:nvSpPr>
          <p:cNvPr id="39941" name="Text Box 5" descr="TextBox 7">
            <a:extLst>
              <a:ext uri="{FF2B5EF4-FFF2-40B4-BE49-F238E27FC236}">
                <a16:creationId xmlns:a16="http://schemas.microsoft.com/office/drawing/2014/main" id="{28E43C88-271E-DC49-3993-9CCFE7CC6AFC}"/>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pic>
        <p:nvPicPr>
          <p:cNvPr id="2" name="Picture 13">
            <a:extLst>
              <a:ext uri="{FF2B5EF4-FFF2-40B4-BE49-F238E27FC236}">
                <a16:creationId xmlns:a16="http://schemas.microsoft.com/office/drawing/2014/main" id="{2179B7C6-E08E-B560-C7E1-7C1290B1907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bwMode="auto">
          <a:xfrm>
            <a:off x="12192000" y="1438275"/>
            <a:ext cx="11349038" cy="8350250"/>
          </a:xfrm>
          <a:prstGeom prst="rect">
            <a:avLst/>
          </a:prstGeom>
          <a:noFill/>
          <a:ln w="76200">
            <a:solidFill>
              <a:srgbClr val="1A3B6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theme/theme1.xml><?xml version="1.0" encoding="utf-8"?>
<a:theme xmlns:a="http://schemas.openxmlformats.org/drawingml/2006/main" name="21_BasicWhite">
  <a:themeElements>
    <a:clrScheme name="">
      <a:dk1>
        <a:srgbClr val="5E5E5E"/>
      </a:dk1>
      <a:lt1>
        <a:srgbClr val="FFFFFF"/>
      </a:lt1>
      <a:dk2>
        <a:srgbClr val="A7A7A7"/>
      </a:dk2>
      <a:lt2>
        <a:srgbClr val="535353"/>
      </a:lt2>
      <a:accent1>
        <a:srgbClr val="00A2FF"/>
      </a:accent1>
      <a:accent2>
        <a:srgbClr val="16E7CF"/>
      </a:accent2>
      <a:accent3>
        <a:srgbClr val="FFFFFF"/>
      </a:accent3>
      <a:accent4>
        <a:srgbClr val="4F4F4F"/>
      </a:accent4>
      <a:accent5>
        <a:srgbClr val="AACEFF"/>
      </a:accent5>
      <a:accent6>
        <a:srgbClr val="13D1BB"/>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spAutoFit/>
      </a:bodyPr>
      <a:lstStyle>
        <a:defPPr marL="0" marR="0" indent="0" algn="ctr" defTabSz="2436813" rtl="0" eaLnBrk="1"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5E5E5E"/>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spAutoFit/>
      </a:bodyPr>
      <a:lstStyle>
        <a:defPPr marL="0" marR="0" indent="0" algn="ctr" defTabSz="2436813" rtl="0" eaLnBrk="1"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5E5E5E"/>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BasicWhite - Title">
  <a:themeElements>
    <a:clrScheme name="">
      <a:dk1>
        <a:srgbClr val="5E5E5E"/>
      </a:dk1>
      <a:lt1>
        <a:srgbClr val="FFFFFF"/>
      </a:lt1>
      <a:dk2>
        <a:srgbClr val="A7A7A7"/>
      </a:dk2>
      <a:lt2>
        <a:srgbClr val="535353"/>
      </a:lt2>
      <a:accent1>
        <a:srgbClr val="00A2FF"/>
      </a:accent1>
      <a:accent2>
        <a:srgbClr val="16E7CF"/>
      </a:accent2>
      <a:accent3>
        <a:srgbClr val="FFFFFF"/>
      </a:accent3>
      <a:accent4>
        <a:srgbClr val="4F4F4F"/>
      </a:accent4>
      <a:accent5>
        <a:srgbClr val="AACEFF"/>
      </a:accent5>
      <a:accent6>
        <a:srgbClr val="13D1BB"/>
      </a:accent6>
      <a:hlink>
        <a:srgbClr val="0000FF"/>
      </a:hlink>
      <a:folHlink>
        <a:srgbClr val="FF00FF"/>
      </a:folHlink>
    </a:clrScheme>
    <a:fontScheme name="21_BasicWhite - Title">
      <a:majorFont>
        <a:latin typeface="Helvetica Neue"/>
        <a:ea typeface="Helvetica Neue"/>
        <a:cs typeface="Helvetica Neue"/>
      </a:majorFont>
      <a:minorFont>
        <a:latin typeface="Helvetica Neue"/>
        <a:ea typeface="Helvetica Neue"/>
        <a:cs typeface="Helvetica Neu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spAutoFit/>
      </a:bodyPr>
      <a:lstStyle>
        <a:defPPr marL="0" marR="0" indent="0" algn="ctr" defTabSz="2436813" rtl="0" eaLnBrk="1"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5E5E5E"/>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spAutoFit/>
      </a:bodyPr>
      <a:lstStyle>
        <a:defPPr marL="0" marR="0" indent="0" algn="ctr" defTabSz="2436813" rtl="0" eaLnBrk="1"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5E5E5E"/>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A7A7A7"/>
      </a:dk2>
      <a:lt2>
        <a:srgbClr val="535353"/>
      </a:lt2>
      <a:accent1>
        <a:srgbClr val="00A2FF"/>
      </a:accent1>
      <a:accent2>
        <a:srgbClr val="16E7CF"/>
      </a:accent2>
      <a:accent3>
        <a:srgbClr val="FFFFFF"/>
      </a:accent3>
      <a:accent4>
        <a:srgbClr val="000000"/>
      </a:accent4>
      <a:accent5>
        <a:srgbClr val="AACEFF"/>
      </a:accent5>
      <a:accent6>
        <a:srgbClr val="13D1BB"/>
      </a:accent6>
      <a:hlink>
        <a:srgbClr val="0000FF"/>
      </a:hlink>
      <a:folHlink>
        <a:srgbClr val="FF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76722</TotalTime>
  <Words>7508</Words>
  <Application>Microsoft Macintosh PowerPoint</Application>
  <PresentationFormat>Custom</PresentationFormat>
  <Paragraphs>466</Paragraphs>
  <Slides>32</Slides>
  <Notes>29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Arial</vt:lpstr>
      <vt:lpstr>Calibri</vt:lpstr>
      <vt:lpstr>Helvetica Neue</vt:lpstr>
      <vt:lpstr>Helvetica Neue Medium</vt:lpstr>
      <vt:lpstr>Segoe UI</vt:lpstr>
      <vt:lpstr>Verlag A</vt:lpstr>
      <vt:lpstr>Verlag Bold</vt:lpstr>
      <vt:lpstr>Verlag-Book</vt:lpstr>
      <vt:lpstr>WordVisi_MSFontService</vt:lpstr>
      <vt:lpstr>21_BasicWhite</vt:lpstr>
      <vt:lpstr>21_BasicWhite - 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Zarazua, Javier</cp:lastModifiedBy>
  <cp:revision>61</cp:revision>
  <dcterms:modified xsi:type="dcterms:W3CDTF">2023-08-25T17:06:25Z</dcterms:modified>
</cp:coreProperties>
</file>