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50" r:id="rId2"/>
  </p:sldMasterIdLst>
  <p:notesMasterIdLst>
    <p:notesMasterId r:id="rId33"/>
  </p:notesMasterIdLst>
  <p:sldIdLst>
    <p:sldId id="256" r:id="rId3"/>
    <p:sldId id="257" r:id="rId4"/>
    <p:sldId id="258"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24384000" cy="13716000"/>
  <p:notesSz cx="6858000" cy="9144000"/>
  <p:defaultTextStyle>
    <a:defPPr>
      <a:defRPr lang="en-US"/>
    </a:defPPr>
    <a:lvl1pPr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4572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1"/>
    <p:restoredTop sz="83760"/>
  </p:normalViewPr>
  <p:slideViewPr>
    <p:cSldViewPr>
      <p:cViewPr varScale="1">
        <p:scale>
          <a:sx n="44" d="100"/>
          <a:sy n="44" d="100"/>
        </p:scale>
        <p:origin x="1736" y="240"/>
      </p:cViewPr>
      <p:guideLst>
        <p:guide orient="horz" pos="4320"/>
        <p:guide pos="7680"/>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701D034B-0FDF-0439-CCFA-9D04F08C81E2}"/>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7DD7CC03-8AF2-F3C1-F143-FB7E5799224C}"/>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Helvetica Neue" panose="02000503000000020004" pitchFamily="2" charset="0"/>
              </a:rPr>
              <a:t>Click to edit Template text styles</a:t>
            </a:r>
          </a:p>
          <a:p>
            <a:pPr lvl="1"/>
            <a:r>
              <a:rPr lang="en-US" altLang="en-US" noProof="0">
                <a:sym typeface="Helvetica Neue" panose="02000503000000020004" pitchFamily="2" charset="0"/>
              </a:rPr>
              <a:t>Second level</a:t>
            </a:r>
          </a:p>
          <a:p>
            <a:pPr lvl="2"/>
            <a:r>
              <a:rPr lang="en-US" altLang="en-US" noProof="0">
                <a:sym typeface="Helvetica Neue" panose="02000503000000020004" pitchFamily="2" charset="0"/>
              </a:rPr>
              <a:t>Third level</a:t>
            </a:r>
          </a:p>
          <a:p>
            <a:pPr lvl="3"/>
            <a:r>
              <a:rPr lang="en-US" altLang="en-US" noProof="0">
                <a:sym typeface="Helvetica Neue" panose="02000503000000020004" pitchFamily="2" charset="0"/>
              </a:rPr>
              <a:t>Fourth level</a:t>
            </a:r>
          </a:p>
          <a:p>
            <a:pPr lvl="4"/>
            <a:r>
              <a:rPr lang="en-US" altLang="en-US"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ilmanscholarship.org/applicants/essays#cnl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9CB9D331-D2D9-D205-B09A-799854F039E7}"/>
              </a:ext>
            </a:extLst>
          </p:cNvPr>
          <p:cNvSpPr>
            <a:spLocks noGrp="1" noRot="1" noChangeAspect="1" noTextEdit="1"/>
          </p:cNvSpPr>
          <p:nvPr>
            <p:ph type="sldImg"/>
          </p:nvPr>
        </p:nvSpPr>
        <p:spPr>
          <a:xfrm>
            <a:off x="381000" y="685800"/>
            <a:ext cx="6096000" cy="3429000"/>
          </a:xfrm>
        </p:spPr>
      </p:sp>
      <p:sp>
        <p:nvSpPr>
          <p:cNvPr id="27650" name="Notes Placeholder 2">
            <a:extLst>
              <a:ext uri="{FF2B5EF4-FFF2-40B4-BE49-F238E27FC236}">
                <a16:creationId xmlns:a16="http://schemas.microsoft.com/office/drawing/2014/main" id="{D88D2226-125D-9D57-7D8C-D32A621134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s-419" altLang="en-US" sz="2800" b="1" dirty="0"/>
              <a:t>[ATENCIÓN ASESORES: Para obtener información de marca compartida, copien y peguen los siguientes enlaces en su navegador: </a:t>
            </a:r>
          </a:p>
          <a:p>
            <a:pPr defTabSz="923925"/>
            <a:r>
              <a:rPr lang="en-US" altLang="en-US" sz="2800" b="1" dirty="0"/>
              <a:t>Mac: https://</a:t>
            </a:r>
            <a:r>
              <a:rPr lang="en-US" altLang="en-US" sz="2800" b="1" dirty="0" err="1"/>
              <a:t>www.gilmanscholarship.org</a:t>
            </a:r>
            <a:r>
              <a:rPr lang="en-US" altLang="en-US" sz="2800" b="1" dirty="0"/>
              <a:t>/wp-content/uploads/2022/05/Mac-Gilman-Outreach-PowerPoint-</a:t>
            </a:r>
            <a:r>
              <a:rPr lang="en-US" altLang="en-US" sz="2800" b="1" dirty="0" err="1"/>
              <a:t>Guide.pdf</a:t>
            </a:r>
            <a:endParaRPr lang="en-US" altLang="en-US" sz="2800" b="1" dirty="0"/>
          </a:p>
          <a:p>
            <a:pPr defTabSz="923925"/>
            <a:r>
              <a:rPr lang="en-US" altLang="en-US" sz="2800" b="1" dirty="0"/>
              <a:t>PC: https://</a:t>
            </a:r>
            <a:r>
              <a:rPr lang="en-US" altLang="en-US" sz="2800" b="1" dirty="0" err="1"/>
              <a:t>www.gilmanscholarship.org</a:t>
            </a:r>
            <a:r>
              <a:rPr lang="en-US" altLang="en-US" sz="2800" b="1" dirty="0"/>
              <a:t>/wp-content/uploads/2022/05/PC-Gilman-Outreach-PowerPoint-</a:t>
            </a:r>
            <a:r>
              <a:rPr lang="en-US" altLang="en-US" sz="2800" b="1" dirty="0" err="1"/>
              <a:t>Guide.pdf</a:t>
            </a:r>
            <a:r>
              <a:rPr lang="en-US" altLang="en-US" sz="2800" b="1" dirty="0"/>
              <a:t>]]</a:t>
            </a:r>
          </a:p>
          <a:p>
            <a:pPr defTabSz="923925"/>
            <a:endParaRPr lang="en-US" altLang="en-US" dirty="0"/>
          </a:p>
          <a:p>
            <a:pPr defTabSz="923925"/>
            <a:r>
              <a:rPr lang="es-419" altLang="en-US" dirty="0"/>
              <a:t>La beca Benjamin A. Gilman es</a:t>
            </a:r>
            <a:r>
              <a:rPr lang="es-419" altLang="en-US" b="1" dirty="0"/>
              <a:t> un programa del Departamento de Estado de los EE. UU. con fondos proporcionados por el gobierno de los EE. UU </a:t>
            </a:r>
            <a:r>
              <a:rPr lang="es-419" altLang="en-US" dirty="0"/>
              <a:t>y ha sido administrado por el Instituto de Educación Internacional (IIE, por sus siglas en inglés) desde el inicio del programa en 2001.  </a:t>
            </a:r>
          </a:p>
          <a:p>
            <a:pPr defTabSz="923925"/>
            <a:endParaRPr lang="en-US" altLang="en-US" dirty="0"/>
          </a:p>
          <a:p>
            <a:pPr defTabSz="923925"/>
            <a:r>
              <a:rPr lang="es-419" altLang="en-US" dirty="0">
                <a:ea typeface="MS PGothic" panose="020B0600070205080204" pitchFamily="34" charset="-128"/>
              </a:rPr>
              <a:t>El Programa de Becas Gilman se ha </a:t>
            </a:r>
            <a:r>
              <a:rPr lang="es-419" altLang="en-US" b="1" dirty="0">
                <a:ea typeface="MS PGothic" panose="020B0600070205080204" pitchFamily="34" charset="-128"/>
              </a:rPr>
              <a:t>convertido en el programa de becas de pregrado más grande de los EE. UU. que apoya a los estudiantes estadounidenses con grandes necesidades financieras para participar en programas de estudios en el extranjero y pasantías internacionales.  </a:t>
            </a:r>
            <a:endParaRPr lang="en-US" altLang="en-US" b="1" dirty="0"/>
          </a:p>
          <a:p>
            <a:pPr defTabSz="923925"/>
            <a:endParaRPr lang="en-US" altLang="en-US" dirty="0"/>
          </a:p>
          <a:p>
            <a:pPr defTabSz="923925"/>
            <a:r>
              <a:rPr lang="es-419" altLang="en-US" dirty="0"/>
              <a:t>Gilman es una de las muchas formas de ayudar a los estudiantes a ir al extranjero a través de becas. Sin embargo, es mucho más que una beca y se ha convertido en un programa: es el acceso a una experiencia que cambia la vida, a una oportunidad para que los estudiantes contribuyan con sus compañeros de estudios a través de proyectos de servicio de seguimiento a estudiantes como usted, y se conviertan en parte de un legado que continuará para devolverle oportunidades disponibles.</a:t>
            </a:r>
          </a:p>
          <a:p>
            <a:pPr defTabSz="923925"/>
            <a:endParaRPr lang="en-US" altLang="en-US" dirty="0"/>
          </a:p>
          <a:p>
            <a:pPr defTabSz="923925"/>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088CA2E7-A7B8-ED4B-BF2C-37322563EE71}"/>
              </a:ext>
            </a:extLst>
          </p:cNvPr>
          <p:cNvSpPr>
            <a:spLocks noGrp="1" noRot="1" noChangeAspect="1" noTextEdit="1"/>
          </p:cNvSpPr>
          <p:nvPr>
            <p:ph type="sldImg"/>
          </p:nvPr>
        </p:nvSpPr>
        <p:spPr>
          <a:xfrm>
            <a:off x="381000" y="685800"/>
            <a:ext cx="6096000" cy="3429000"/>
          </a:xfrm>
        </p:spPr>
      </p:sp>
      <p:sp>
        <p:nvSpPr>
          <p:cNvPr id="51202" name="Notes Placeholder 2">
            <a:extLst>
              <a:ext uri="{FF2B5EF4-FFF2-40B4-BE49-F238E27FC236}">
                <a16:creationId xmlns:a16="http://schemas.microsoft.com/office/drawing/2014/main" id="{58C51474-1F90-6290-39AA-B4081EA828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dirty="0"/>
              <a:t>En su solicitud, debe presentar tres ensayos (cuatro si está solicitando la CNLA). </a:t>
            </a:r>
          </a:p>
          <a:p>
            <a:endParaRPr lang="en-US" altLang="en-US" dirty="0"/>
          </a:p>
          <a:p>
            <a:r>
              <a:rPr lang="es-419" altLang="en-US" dirty="0"/>
              <a:t>La Declaración de propósito tiene un máximo de 7000 caracteres, que es aproximadamente una página y media. Los ensayos son importantes porque los panelistas de selección, los asesores y los administradores de los campus de EE. UU. revisan estas solicitudes y esta es su </a:t>
            </a:r>
            <a:r>
              <a:rPr lang="es-419" altLang="en-US" b="1" dirty="0"/>
              <a:t>única forma de saber quién es usted y cuáles son sus razones para estudiar en el extranjero</a:t>
            </a:r>
            <a:r>
              <a:rPr lang="es-419" altLang="en-US" dirty="0"/>
              <a:t>. En la solicitud, el Programa Gilman proporciona indicaciones para cada ensayo (preguntas que debe considerar responder en sus ensayos).</a:t>
            </a:r>
          </a:p>
          <a:p>
            <a:r>
              <a:rPr lang="es-419" altLang="en-US" dirty="0"/>
              <a:t>​​</a:t>
            </a:r>
          </a:p>
          <a:p>
            <a:pPr eaLnBrk="1" hangingPunct="1">
              <a:lnSpc>
                <a:spcPct val="100000"/>
              </a:lnSpc>
            </a:pPr>
            <a:r>
              <a:rPr lang="es-419" altLang="en-US" dirty="0"/>
              <a:t>El ensayo de Declaración de propósito es esencialmente una entrevista personal en papel.  Debe hablar sobre el impacto de estudiar en el extranjero en sus metas académicas, sus metas profesionales y su crecimiento personal y también sobre cómo la Beca Gilman puede ayudarlo a lograr estas metas.  También debe mencionar lo que lo inspiró a estudiar en el extranjero y los desafíos que ha enfrentado al estudiar en el extranjero, para </a:t>
            </a:r>
            <a:r>
              <a:rPr lang="es-419" altLang="en-US" sz="2400" dirty="0">
                <a:solidFill>
                  <a:schemeClr val="tx1"/>
                </a:solidFill>
              </a:rPr>
              <a:t>que puedan describir el conocimiento, las habilidades y las experiencias que se pueden aprovechar para enfrentar los desafíos experimentados en el extranjero.</a:t>
            </a:r>
          </a:p>
          <a:p>
            <a:pPr eaLnBrk="1" hangingPunct="1">
              <a:lnSpc>
                <a:spcPct val="100000"/>
              </a:lnSpc>
            </a:pPr>
            <a:endParaRPr lang="en-US" altLang="en-US" sz="2400" dirty="0">
              <a:solidFill>
                <a:schemeClr val="tx1"/>
              </a:solidFill>
            </a:endParaRPr>
          </a:p>
          <a:p>
            <a:r>
              <a:rPr lang="es-419" altLang="en-US" dirty="0"/>
              <a:t>Todos los estudiantes que solicitan el Programa Gilman tienen necesidades financieras, por lo que puede hablar de esto, pero explique otros desafíos que pueda enfrentar además de eso.</a:t>
            </a:r>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533533F7-88F3-779C-A799-E3A3A3943C70}"/>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5B8CB3-73AC-70EF-3EE8-CC5CE4CD411F}"/>
              </a:ext>
            </a:extLst>
          </p:cNvPr>
          <p:cNvSpPr>
            <a:spLocks noGrp="1"/>
          </p:cNvSpPr>
          <p:nvPr>
            <p:ph type="body" idx="1"/>
          </p:nvPr>
        </p:nvSpPr>
        <p:spPr/>
        <p:txBody>
          <a:bodyPr/>
          <a:lstStyle/>
          <a:p>
            <a:pPr>
              <a:defRPr/>
            </a:pPr>
            <a:r>
              <a:rPr lang="es-419" dirty="0"/>
              <a:t>Aquí hay algunas preguntas para reflexionar mientras escribe su declaración de propósito. </a:t>
            </a:r>
          </a:p>
          <a:p>
            <a:pPr marL="171450" indent="-171450">
              <a:buFont typeface="Arial" panose="020B0604020202020204" pitchFamily="34" charset="0"/>
              <a:buChar char="•"/>
              <a:defRPr/>
            </a:pPr>
            <a:r>
              <a:rPr lang="es-419" dirty="0"/>
              <a:t>¿Hace una conexión entre su </a:t>
            </a:r>
            <a:r>
              <a:rPr lang="es-419" b="1" dirty="0"/>
              <a:t>programa</a:t>
            </a:r>
            <a:r>
              <a:rPr lang="es-419" dirty="0"/>
              <a:t> y sus metas?</a:t>
            </a:r>
          </a:p>
          <a:p>
            <a:pPr marL="171450" indent="-171450">
              <a:buFont typeface="Arial" panose="020B0604020202020204" pitchFamily="34" charset="0"/>
              <a:buChar char="•"/>
              <a:defRPr/>
            </a:pPr>
            <a:r>
              <a:rPr lang="es-419" dirty="0"/>
              <a:t>¿Hace una conexión entre su </a:t>
            </a:r>
            <a:r>
              <a:rPr lang="es-419" b="1" dirty="0"/>
              <a:t>país</a:t>
            </a:r>
            <a:r>
              <a:rPr lang="es-419" dirty="0"/>
              <a:t> y sus objetivos?</a:t>
            </a:r>
          </a:p>
          <a:p>
            <a:pPr marL="171450" indent="-171450">
              <a:buFont typeface="Arial" panose="020B0604020202020204" pitchFamily="34" charset="0"/>
              <a:buChar char="•"/>
              <a:defRPr/>
            </a:pPr>
            <a:r>
              <a:rPr lang="es-419" dirty="0"/>
              <a:t>¿Comparte cómo tendrá </a:t>
            </a:r>
            <a:r>
              <a:rPr lang="es-419" b="1" dirty="0"/>
              <a:t>éxito académico</a:t>
            </a:r>
            <a:r>
              <a:rPr lang="es-419" dirty="0"/>
              <a:t> en su programa?</a:t>
            </a:r>
          </a:p>
          <a:p>
            <a:pPr marL="171450" indent="-171450">
              <a:buFont typeface="Arial" panose="020B0604020202020204" pitchFamily="34" charset="0"/>
              <a:buChar char="•"/>
              <a:defRPr/>
            </a:pPr>
            <a:r>
              <a:rPr lang="es-419" dirty="0"/>
              <a:t>¿Da </a:t>
            </a:r>
            <a:r>
              <a:rPr lang="es-419" b="1" dirty="0"/>
              <a:t>ejemplos</a:t>
            </a:r>
            <a:r>
              <a:rPr lang="es-419" dirty="0"/>
              <a:t> de sus experiencias, sus habilidades y los conocimientos que utilizará para enfrentar los desafíos del programa?</a:t>
            </a:r>
          </a:p>
          <a:p>
            <a:pPr marL="171450" indent="-171450">
              <a:buFont typeface="Arial" panose="020B0604020202020204" pitchFamily="34" charset="0"/>
              <a:buChar char="•"/>
              <a:defRPr/>
            </a:pPr>
            <a:r>
              <a:rPr lang="es-419" dirty="0"/>
              <a:t>¿Aborda cómo esta experiencia en el extranjero </a:t>
            </a:r>
            <a:r>
              <a:rPr lang="es-419" b="1" dirty="0"/>
              <a:t>afectará</a:t>
            </a:r>
            <a:r>
              <a:rPr lang="es-419" dirty="0"/>
              <a:t> su futuro?</a:t>
            </a:r>
          </a:p>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23A3785D-04C5-183D-3614-119AE98D04B9}"/>
              </a:ext>
            </a:extLst>
          </p:cNvPr>
          <p:cNvSpPr>
            <a:spLocks noGrp="1" noRot="1" noChangeAspect="1" noTextEdit="1"/>
          </p:cNvSpPr>
          <p:nvPr>
            <p:ph type="sldImg"/>
          </p:nvPr>
        </p:nvSpPr>
        <p:spPr>
          <a:xfrm>
            <a:off x="381000" y="685800"/>
            <a:ext cx="6096000" cy="3429000"/>
          </a:xfrm>
        </p:spPr>
      </p:sp>
      <p:sp>
        <p:nvSpPr>
          <p:cNvPr id="55298" name="Notes Placeholder 2">
            <a:extLst>
              <a:ext uri="{FF2B5EF4-FFF2-40B4-BE49-F238E27FC236}">
                <a16:creationId xmlns:a16="http://schemas.microsoft.com/office/drawing/2014/main" id="{E1BFED25-5886-F2C6-7618-C42438342C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a:t>Hay dos ensayos sobre el impacto en la comunidad que son obligatorios y</a:t>
            </a:r>
            <a:r>
              <a:rPr lang="es-419" altLang="en-US" sz="2400">
                <a:solidFill>
                  <a:schemeClr val="tx1"/>
                </a:solidFill>
              </a:rPr>
              <a:t> son igualmente importantes. Le recomendamos encarecidamente que lea el </a:t>
            </a:r>
            <a:r>
              <a:rPr lang="es-419" altLang="en-US" sz="2400" u="sng">
                <a:solidFill>
                  <a:schemeClr val="tx1"/>
                </a:solidFill>
                <a:hlinkClick r:id="rId3"/>
              </a:rPr>
              <a:t>Criterio de selección Impacto en la comunidad en el extranjero y el regreso del estudiante a casa</a:t>
            </a:r>
            <a:r>
              <a:rPr lang="es-419" altLang="en-US" sz="2400" u="sng">
                <a:solidFill>
                  <a:schemeClr val="tx1"/>
                </a:solidFill>
              </a:rPr>
              <a:t>. </a:t>
            </a:r>
            <a:endParaRPr lang="en-US" altLang="en-US"/>
          </a:p>
          <a:p>
            <a:endParaRPr lang="en-US" altLang="en-US"/>
          </a:p>
          <a:p>
            <a:r>
              <a:rPr lang="es-419" altLang="en-US"/>
              <a:t>Impacto en la comunidad: ensayo sobre la construcción de entendimiento mutuo requiere que responda cómo será un diplomático ciudadano de los EE. UU. como becario de Gilman mientras esté en el extranjero</a:t>
            </a:r>
          </a:p>
          <a:p>
            <a:r>
              <a:rPr lang="es-419" altLang="en-US"/>
              <a:t>​​</a:t>
            </a:r>
          </a:p>
          <a:p>
            <a:r>
              <a:rPr lang="es-419" altLang="en-US"/>
              <a:t>Los aspectos clave de este ensayo se centran en cómo será un representante de EE. UU. en el extranjero y cómo buscará oportunidades para involucrarse más culturalmente y tener interacciones significativas con personas de diferentes culturas en su programa en el extranjero. </a:t>
            </a:r>
          </a:p>
          <a:p>
            <a:endParaRPr lang="en-US" altLang="en-US"/>
          </a:p>
          <a:p>
            <a:r>
              <a:rPr lang="es-419" altLang="en-US"/>
              <a:t>Este ensayo tiene un máximo de 3000 caracteres.</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B747E471-8FB1-81FB-B134-C52A7C0DF3E4}"/>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467480D-1F06-E9D9-14EE-6F4845F9D986}"/>
              </a:ext>
            </a:extLst>
          </p:cNvPr>
          <p:cNvSpPr>
            <a:spLocks noGrp="1"/>
          </p:cNvSpPr>
          <p:nvPr>
            <p:ph type="body" idx="1"/>
          </p:nvPr>
        </p:nvSpPr>
        <p:spPr/>
        <p:txBody>
          <a:bodyPr/>
          <a:lstStyle/>
          <a:p>
            <a:pPr eaLnBrk="1" fontAlgn="auto" hangingPunct="1">
              <a:lnSpc>
                <a:spcPct val="100000"/>
              </a:lnSpc>
              <a:spcBef>
                <a:spcPts val="0"/>
              </a:spcBef>
              <a:spcAft>
                <a:spcPts val="0"/>
              </a:spcAft>
              <a:defRPr/>
            </a:pPr>
            <a:r>
              <a:rPr lang="es-419" dirty="0"/>
              <a:t>Aquí hay algunas preguntas para reflexionar mientras escribe el ensayo sobre la construcción de un entendimiento mutuo:</a:t>
            </a:r>
          </a:p>
          <a:p>
            <a:pPr marL="171450" indent="-171450" eaLnBrk="1" fontAlgn="auto" hangingPunct="1">
              <a:lnSpc>
                <a:spcPct val="100000"/>
              </a:lnSpc>
              <a:spcBef>
                <a:spcPts val="0"/>
              </a:spcBef>
              <a:spcAft>
                <a:spcPts val="0"/>
              </a:spcAft>
              <a:buFont typeface="Arial" panose="020B0604020202020204" pitchFamily="34" charset="0"/>
              <a:buChar char="•"/>
              <a:defRPr/>
            </a:pPr>
            <a:r>
              <a:rPr lang="es-419" dirty="0"/>
              <a:t>¿Explica cómo </a:t>
            </a:r>
            <a:r>
              <a:rPr lang="es-419" b="1" dirty="0"/>
              <a:t>representará</a:t>
            </a:r>
            <a:r>
              <a:rPr lang="es-419" dirty="0"/>
              <a:t> a los EE. UU. como ciudadano diplomático en el extranjero?</a:t>
            </a:r>
          </a:p>
          <a:p>
            <a:pPr marL="171450" indent="-171450" eaLnBrk="1" fontAlgn="auto" hangingPunct="1">
              <a:lnSpc>
                <a:spcPct val="100000"/>
              </a:lnSpc>
              <a:spcBef>
                <a:spcPts val="0"/>
              </a:spcBef>
              <a:spcAft>
                <a:spcPts val="0"/>
              </a:spcAft>
              <a:buFont typeface="Arial" panose="020B0604020202020204" pitchFamily="34" charset="0"/>
              <a:buChar char="•"/>
              <a:defRPr/>
            </a:pPr>
            <a:r>
              <a:rPr lang="es-419" dirty="0"/>
              <a:t>¿Explica cómo </a:t>
            </a:r>
            <a:r>
              <a:rPr lang="es-419" b="1" dirty="0"/>
              <a:t>contribuirá</a:t>
            </a:r>
            <a:r>
              <a:rPr lang="es-419" dirty="0"/>
              <a:t> al objetivo de construir un entendimiento mutuo?</a:t>
            </a:r>
          </a:p>
          <a:p>
            <a:pPr marL="171450" indent="-171450" eaLnBrk="1" fontAlgn="auto" hangingPunct="1">
              <a:lnSpc>
                <a:spcPct val="100000"/>
              </a:lnSpc>
              <a:spcBef>
                <a:spcPts val="0"/>
              </a:spcBef>
              <a:spcAft>
                <a:spcPts val="0"/>
              </a:spcAft>
              <a:buFont typeface="Arial" panose="020B0604020202020204" pitchFamily="34" charset="0"/>
              <a:buChar char="•"/>
              <a:defRPr/>
            </a:pPr>
            <a:r>
              <a:rPr lang="es-419" dirty="0"/>
              <a:t>¿Habla sobre cómo buscará oportunidades para construir </a:t>
            </a:r>
            <a:r>
              <a:rPr lang="es-419" b="1" dirty="0"/>
              <a:t>relaciones significativas</a:t>
            </a:r>
            <a:r>
              <a:rPr lang="es-419" dirty="0"/>
              <a:t> y </a:t>
            </a:r>
            <a:r>
              <a:rPr lang="es-419" b="1" dirty="0"/>
              <a:t>participar más culturalmente</a:t>
            </a:r>
            <a:r>
              <a:rPr lang="es-419" dirty="0"/>
              <a:t>?</a:t>
            </a:r>
          </a:p>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7212F152-F482-B182-603F-AB7B80684B17}"/>
              </a:ext>
            </a:extLst>
          </p:cNvPr>
          <p:cNvSpPr>
            <a:spLocks noGrp="1" noRot="1" noChangeAspect="1" noTextEdit="1"/>
          </p:cNvSpPr>
          <p:nvPr>
            <p:ph type="sldImg"/>
          </p:nvPr>
        </p:nvSpPr>
        <p:spPr>
          <a:xfrm>
            <a:off x="381000" y="685800"/>
            <a:ext cx="6096000" cy="3429000"/>
          </a:xfrm>
        </p:spPr>
      </p:sp>
      <p:sp>
        <p:nvSpPr>
          <p:cNvPr id="59394" name="Notes Placeholder 2">
            <a:extLst>
              <a:ext uri="{FF2B5EF4-FFF2-40B4-BE49-F238E27FC236}">
                <a16:creationId xmlns:a16="http://schemas.microsoft.com/office/drawing/2014/main" id="{E4B86264-EB9F-BC44-9999-06675F0645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a:t>Hay dos ensayos sobre el impacto en la comunidad que son obligatorios y</a:t>
            </a:r>
            <a:r>
              <a:rPr lang="es-419" altLang="en-US" sz="2400">
                <a:solidFill>
                  <a:schemeClr val="tx1"/>
                </a:solidFill>
              </a:rPr>
              <a:t> son igualmente importantes. Le recomendamos encarecidamente que lea el </a:t>
            </a:r>
            <a:r>
              <a:rPr lang="es-419" altLang="en-US" sz="2400" u="sng">
                <a:solidFill>
                  <a:schemeClr val="tx1"/>
                </a:solidFill>
                <a:hlinkClick r:id="rId3"/>
              </a:rPr>
              <a:t>Criterio de selección Impacto en la comunidad en el extranjero y el regreso del estudiante a casa</a:t>
            </a:r>
            <a:r>
              <a:rPr lang="es-419" altLang="en-US" sz="2400" u="sng">
                <a:solidFill>
                  <a:schemeClr val="tx1"/>
                </a:solidFill>
              </a:rPr>
              <a:t>. </a:t>
            </a:r>
            <a:endParaRPr lang="en-US" altLang="en-US"/>
          </a:p>
          <a:p>
            <a:endParaRPr lang="en-US" altLang="en-US"/>
          </a:p>
          <a:p>
            <a:r>
              <a:rPr lang="es-419" altLang="en-US"/>
              <a:t>El ensayo “Impacto en la comunidad: construcción de entendimiento mutuo” requiere que responda cómo será un diplomático ciudadano de los EE. UU. como becario de Gilman mientras esté en el extranjero</a:t>
            </a:r>
          </a:p>
          <a:p>
            <a:r>
              <a:rPr lang="es-419" altLang="en-US"/>
              <a:t>​​</a:t>
            </a:r>
          </a:p>
          <a:p>
            <a:r>
              <a:rPr lang="es-419" altLang="en-US"/>
              <a:t>Los aspectos clave de este ensayo se centran en cómo será un representante de EE. UU. en el extranjero y cómo buscará oportunidades para involucrarse más culturalmente y tener interacciones significativas con personas de diferentes culturas en su programa en el extranjero. </a:t>
            </a:r>
          </a:p>
          <a:p>
            <a:endParaRPr lang="en-US" altLang="en-US"/>
          </a:p>
          <a:p>
            <a:r>
              <a:rPr lang="es-419" altLang="en-US"/>
              <a:t>Este ensayo tiene un máximo de 3000 caracteres.</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4CBF2CEB-8AF4-F645-9DB4-079DB0FE2525}"/>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4FECE27-1963-E57A-C908-1EC331C58C8D}"/>
              </a:ext>
            </a:extLst>
          </p:cNvPr>
          <p:cNvSpPr>
            <a:spLocks noGrp="1"/>
          </p:cNvSpPr>
          <p:nvPr>
            <p:ph type="body" idx="1"/>
          </p:nvPr>
        </p:nvSpPr>
        <p:spPr/>
        <p:txBody>
          <a:bodyPr/>
          <a:lstStyle/>
          <a:p>
            <a:pPr eaLnBrk="1" fontAlgn="auto" hangingPunct="1">
              <a:lnSpc>
                <a:spcPct val="100000"/>
              </a:lnSpc>
              <a:spcBef>
                <a:spcPts val="0"/>
              </a:spcBef>
              <a:spcAft>
                <a:spcPts val="0"/>
              </a:spcAft>
              <a:defRPr/>
            </a:pPr>
            <a:r>
              <a:rPr lang="es-419" dirty="0"/>
              <a:t>Aquí hay algunas preguntas para reflexionar al escribir su propuesta de Proyecto de servicio de seguimiento:</a:t>
            </a:r>
          </a:p>
          <a:p>
            <a:pPr marL="171450" indent="-171450" eaLnBrk="1" fontAlgn="auto" hangingPunct="1">
              <a:lnSpc>
                <a:spcPct val="100000"/>
              </a:lnSpc>
              <a:spcBef>
                <a:spcPts val="0"/>
              </a:spcBef>
              <a:spcAft>
                <a:spcPts val="0"/>
              </a:spcAft>
              <a:buFont typeface="Arial" panose="020B0604020202020204" pitchFamily="34" charset="0"/>
              <a:buChar char="•"/>
              <a:defRPr/>
            </a:pPr>
            <a:r>
              <a:rPr lang="es-419" dirty="0"/>
              <a:t>¿Su propuesta de proyecto de servicio de seguimiento (FOSP, por sus siglas en inglés) </a:t>
            </a:r>
            <a:r>
              <a:rPr lang="es-419" b="1" dirty="0"/>
              <a:t>aumenta el conocimiento</a:t>
            </a:r>
            <a:r>
              <a:rPr lang="es-419" dirty="0"/>
              <a:t> de la Beca Gilman y los estudios en el extranjero?</a:t>
            </a:r>
          </a:p>
          <a:p>
            <a:pPr marL="171450" indent="-171450" eaLnBrk="1" fontAlgn="auto" hangingPunct="1">
              <a:lnSpc>
                <a:spcPct val="100000"/>
              </a:lnSpc>
              <a:spcBef>
                <a:spcPts val="0"/>
              </a:spcBef>
              <a:spcAft>
                <a:spcPts val="0"/>
              </a:spcAft>
              <a:buFont typeface="Arial" panose="020B0604020202020204" pitchFamily="34" charset="0"/>
              <a:buChar char="•"/>
              <a:defRPr/>
            </a:pPr>
            <a:r>
              <a:rPr lang="es-419" dirty="0"/>
              <a:t>¿Es </a:t>
            </a:r>
            <a:r>
              <a:rPr lang="es-419" b="1" dirty="0"/>
              <a:t>factible</a:t>
            </a:r>
            <a:r>
              <a:rPr lang="es-419" dirty="0"/>
              <a:t> su proyecto?</a:t>
            </a:r>
          </a:p>
          <a:p>
            <a:pPr marL="171450" indent="-171450" eaLnBrk="1" fontAlgn="auto" hangingPunct="1">
              <a:lnSpc>
                <a:spcPct val="100000"/>
              </a:lnSpc>
              <a:spcBef>
                <a:spcPts val="0"/>
              </a:spcBef>
              <a:spcAft>
                <a:spcPts val="0"/>
              </a:spcAft>
              <a:buFont typeface="Arial" panose="020B0604020202020204" pitchFamily="34" charset="0"/>
              <a:buChar char="•"/>
              <a:defRPr/>
            </a:pPr>
            <a:r>
              <a:rPr lang="es-419" dirty="0"/>
              <a:t>¿Ofrece un </a:t>
            </a:r>
            <a:r>
              <a:rPr lang="es-419" b="1" dirty="0"/>
              <a:t>plan detallado</a:t>
            </a:r>
            <a:r>
              <a:rPr lang="es-419" dirty="0"/>
              <a:t> para su proyecto?</a:t>
            </a:r>
          </a:p>
          <a:p>
            <a:pPr marL="171450" indent="-171450" eaLnBrk="1" fontAlgn="auto" hangingPunct="1">
              <a:lnSpc>
                <a:spcPct val="100000"/>
              </a:lnSpc>
              <a:spcBef>
                <a:spcPts val="0"/>
              </a:spcBef>
              <a:spcAft>
                <a:spcPts val="0"/>
              </a:spcAft>
              <a:buFont typeface="Arial" panose="020B0604020202020204" pitchFamily="34" charset="0"/>
              <a:buChar char="•"/>
              <a:defRPr/>
            </a:pPr>
            <a:r>
              <a:rPr lang="es-419" dirty="0"/>
              <a:t>¿Incluye su </a:t>
            </a:r>
            <a:r>
              <a:rPr lang="es-419" b="1" dirty="0"/>
              <a:t>experiencia de estudios en el extranjero</a:t>
            </a:r>
            <a:r>
              <a:rPr lang="es-419" dirty="0"/>
              <a:t> en su proyecto?</a:t>
            </a:r>
          </a:p>
          <a:p>
            <a:pPr marL="171450" indent="-171450" eaLnBrk="1" fontAlgn="auto" hangingPunct="1">
              <a:lnSpc>
                <a:spcPct val="100000"/>
              </a:lnSpc>
              <a:spcBef>
                <a:spcPts val="0"/>
              </a:spcBef>
              <a:spcAft>
                <a:spcPts val="0"/>
              </a:spcAft>
              <a:buFont typeface="Arial" panose="020B0604020202020204" pitchFamily="34" charset="0"/>
              <a:buChar char="•"/>
              <a:defRPr/>
            </a:pPr>
            <a:r>
              <a:rPr lang="es-419" dirty="0"/>
              <a:t>¿Tiene un </a:t>
            </a:r>
            <a:r>
              <a:rPr lang="es-419" b="1" dirty="0"/>
              <a:t>público objetivo</a:t>
            </a:r>
            <a:r>
              <a:rPr lang="es-419" dirty="0"/>
              <a:t>? ¿Con quién colaborará para llegar a esta </a:t>
            </a:r>
            <a:r>
              <a:rPr lang="es-419" b="1" dirty="0"/>
              <a:t>comunidad</a:t>
            </a:r>
            <a:r>
              <a:rPr lang="es-419" dirty="0"/>
              <a:t>?</a:t>
            </a:r>
          </a:p>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13904D05-BCB7-1F36-71B2-3C87AF9EFF2B}"/>
              </a:ext>
            </a:extLst>
          </p:cNvPr>
          <p:cNvSpPr>
            <a:spLocks noGrp="1" noRot="1" noChangeAspect="1" noTextEdit="1"/>
          </p:cNvSpPr>
          <p:nvPr>
            <p:ph type="sldImg"/>
          </p:nvPr>
        </p:nvSpPr>
        <p:spPr>
          <a:xfrm>
            <a:off x="381000" y="685800"/>
            <a:ext cx="6096000" cy="3429000"/>
          </a:xfrm>
        </p:spPr>
      </p:sp>
      <p:sp>
        <p:nvSpPr>
          <p:cNvPr id="63490" name="Notes Placeholder 2">
            <a:extLst>
              <a:ext uri="{FF2B5EF4-FFF2-40B4-BE49-F238E27FC236}">
                <a16:creationId xmlns:a16="http://schemas.microsoft.com/office/drawing/2014/main" id="{352377E7-EC2E-392D-0303-F08A3666E6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a:t>Como se explicó anteriormente, los solicitantes que están estudiando un idioma de necesidad crítica mientras están en el extranjero en un país en el que se habla predominantemente el idioma tienen la opción de ser considerados para la Asignación por idioma de necesidad crítica, por una asignación adicional de hasta USD 3000. Esta asignación es competitiva y se ofrece a un número limitado de estudiantes cada año. Para ser considerado para la Asignación por idioma de necesidad crítica, se requiere un breve ensayo adicional y se puede enviar en la misma solicitud de Gilman. </a:t>
            </a:r>
          </a:p>
          <a:p>
            <a:endParaRPr lang="en-US" altLang="en-US"/>
          </a:p>
          <a:p>
            <a:r>
              <a:rPr lang="es-419" altLang="en-US"/>
              <a:t>Algunos puntos clave a tener en cuenta son:</a:t>
            </a:r>
          </a:p>
          <a:p>
            <a:pPr>
              <a:buFontTx/>
              <a:buChar char="•"/>
            </a:pPr>
            <a:r>
              <a:rPr lang="es-419" altLang="en-US"/>
              <a:t>Asegúrese de que el idioma que está estudiando en el extranjero sea considerado un idioma de necesidad crítica por el Departamento de Estado de los EE. UU. Puedes ver la lista de idiomas con necesidades críticas en gilmanscholarship.org. El estudio de cualquier otro idioma no es elegible para la Asignación por idioma de necesidad crítica.</a:t>
            </a:r>
          </a:p>
          <a:p>
            <a:pPr>
              <a:buFontTx/>
              <a:buChar char="•"/>
            </a:pPr>
            <a:r>
              <a:rPr lang="es-419" altLang="en-US"/>
              <a:t>Asegúrese de estar estudiando el idioma de necesidad crítica en un país donde se hable predominantemente. ​</a:t>
            </a:r>
          </a:p>
          <a:p>
            <a:pPr>
              <a:buFontTx/>
              <a:buChar char="•"/>
            </a:pPr>
            <a:r>
              <a:rPr lang="es-419" altLang="en-US"/>
              <a:t>Explique el nivel de intensidad de su estudio de idioma de necesidad crítica mientras está en el extranjero, cómo estudiar este idioma promoverá sus objetivos académicos y profesionales, cuáles son sus motivaciones para aprender o mejorar su dominio del idioma y cómo pretende mejorar sus habilidades lingüísticas mientras estudia en el extranjero. </a:t>
            </a:r>
          </a:p>
          <a:p>
            <a:pPr>
              <a:buFontTx/>
              <a:buChar char="•"/>
            </a:pPr>
            <a:endParaRPr lang="en-US" altLang="en-US"/>
          </a:p>
          <a:p>
            <a:r>
              <a:rPr lang="es-419" altLang="en-US"/>
              <a:t>Este ensayo tiene un máximo de 2000 caracteres.</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C681FF54-9192-9274-2FA8-F6B992F28C09}"/>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AD50366-A7B9-FC1C-635E-30B31C247EB9}"/>
              </a:ext>
            </a:extLst>
          </p:cNvPr>
          <p:cNvSpPr>
            <a:spLocks noGrp="1"/>
          </p:cNvSpPr>
          <p:nvPr>
            <p:ph type="body" idx="1"/>
          </p:nvPr>
        </p:nvSpPr>
        <p:spPr/>
        <p:txBody>
          <a:bodyPr/>
          <a:lstStyle/>
          <a:p>
            <a:pPr>
              <a:defRPr/>
            </a:pPr>
            <a:r>
              <a:rPr lang="es-419" b="1" dirty="0"/>
              <a:t>Impacto del programa y el destino en la trayectoria académica y profesional del estudiante: </a:t>
            </a:r>
          </a:p>
          <a:p>
            <a:pPr>
              <a:defRPr/>
            </a:pPr>
            <a:r>
              <a:rPr lang="es-419" sz="2000" dirty="0">
                <a:solidFill>
                  <a:schemeClr val="tx1"/>
                </a:solidFill>
              </a:rPr>
              <a:t>Un solicitante exitoso demostrará un vínculo coherente entre las actividades del programa propuesto en el extranjero y sus futuros planes académicos o profesionales, así como sus objetivos de desarrollo personal. Los estudiantes deben detallar los diferentes aspectos de su programa y articular cómo su participación y recepción de la Beca Gilman apoyaría el logro de sus metas. </a:t>
            </a:r>
          </a:p>
          <a:p>
            <a:pPr>
              <a:defRPr/>
            </a:pPr>
            <a:endParaRPr lang="en-US" dirty="0"/>
          </a:p>
          <a:p>
            <a:pPr>
              <a:defRPr/>
            </a:pPr>
            <a:endParaRPr lang="en-US" sz="2000" dirty="0">
              <a:solidFill>
                <a:schemeClr val="tx1"/>
              </a:solidFill>
            </a:endParaRPr>
          </a:p>
          <a:p>
            <a:pPr>
              <a:defRPr/>
            </a:pPr>
            <a:r>
              <a:rPr lang="es-419" b="1" dirty="0"/>
              <a:t>Impacto en la comunidad en el extranjero y al regreso del estudiante a casa</a:t>
            </a:r>
          </a:p>
          <a:p>
            <a:pPr>
              <a:defRPr/>
            </a:pPr>
            <a:r>
              <a:rPr lang="es-419" sz="2000" dirty="0">
                <a:solidFill>
                  <a:schemeClr val="tx1"/>
                </a:solidFill>
              </a:rPr>
              <a:t>La misión de la Oficina de Asuntos Educativos y Culturales del Departamento de Estado de los EE.UU. es aumentar el entendimiento mutuo entre las personas de los Estados Unidos y las de otros países por medio del intercambio educativo y cultural. El Programa Gilman juega un papel esencial en el logro de esta misión, porque estudiar en el extranjero ES una forma de diplomacia. Los becarios Gilman representan a los Estados Unidos como ciudadanos diplomáticos en sus comunidades anfitrionas: reflejan una diversidad de valores, creencias y opiniones que es fundamental para brindar una representación equilibrada de los Estados Unidos en el exterior. Se espera que los becarios Gilman contribuyan a la meta de construir un entendimiento mutuo compartiendo lo que significa ser estadounidense, aprendiendo sobre la cultura anfitriona y construyendo relaciones significativas.</a:t>
            </a:r>
          </a:p>
          <a:p>
            <a:pPr>
              <a:defRPr/>
            </a:pPr>
            <a:endParaRPr lang="en-US" sz="2000" dirty="0">
              <a:solidFill>
                <a:schemeClr val="tx1"/>
              </a:solidFill>
            </a:endParaRPr>
          </a:p>
          <a:p>
            <a:pPr>
              <a:defRPr/>
            </a:pPr>
            <a:r>
              <a:rPr lang="es-419" sz="2000" dirty="0">
                <a:solidFill>
                  <a:schemeClr val="tx1"/>
                </a:solidFill>
              </a:rPr>
              <a:t>Al regresar a los Estados Unidos, los becarios Gilman tienen la oportunidad de inspirar a la próxima ola de estudiantes a estudiar o hacer una pasantía en el extranjero a través del Proyecto de servicio de seguimiento obligatorio. El objetivo del Proyecto de servicio de seguimiento es que los becarios Gilman aumenten la conciencia sobre los estudios en el extranjero y la Beca Gilman entre sus pares en sus comunidades de origen y campus. Una propuesta exitosa de Proyecto de servicio de seguimiento será factible, utilizará la experiencia personal propia en el extranjero y se conectará con diversos grupos de estadounidenses.</a:t>
            </a:r>
          </a:p>
          <a:p>
            <a:pPr>
              <a:defRPr/>
            </a:pPr>
            <a:r>
              <a:rPr lang="es-419" sz="2000" dirty="0">
                <a:solidFill>
                  <a:schemeClr val="tx1"/>
                </a:solidFill>
              </a:rPr>
              <a:t> </a:t>
            </a:r>
          </a:p>
          <a:p>
            <a:pPr>
              <a:defRPr/>
            </a:pPr>
            <a:r>
              <a:rPr lang="es-419" sz="2000" b="1" dirty="0">
                <a:solidFill>
                  <a:schemeClr val="tx1"/>
                </a:solidFill>
              </a:rPr>
              <a:t>Preparación académica (actualizado)</a:t>
            </a:r>
            <a:endParaRPr lang="en-US" sz="2000" dirty="0">
              <a:solidFill>
                <a:schemeClr val="tx1"/>
              </a:solidFill>
            </a:endParaRPr>
          </a:p>
          <a:p>
            <a:pPr eaLnBrk="1" hangingPunct="1">
              <a:lnSpc>
                <a:spcPct val="100000"/>
              </a:lnSpc>
              <a:spcBef>
                <a:spcPts val="0"/>
              </a:spcBef>
              <a:spcAft>
                <a:spcPts val="0"/>
              </a:spcAft>
              <a:defRPr/>
            </a:pPr>
            <a:r>
              <a:rPr lang="es-419" sz="2000" dirty="0">
                <a:solidFill>
                  <a:schemeClr val="tx1"/>
                </a:solidFill>
              </a:rPr>
              <a:t>El Departamento de Estado de los EE. UU. se compromete a garantizar que los becarios Gilman tengan éxito en sus programas en el extranjero. Un solicitante competitivo debe demostrar la preparación académica necesaria para beneficiarse de un programa de estudios en el extranjero o una pasantía internacional. Debe revelar cualquier desafío importante que haya enfrentado en su carrera académica y analizar cómo tendrán éxito académico en su programa en el extranjero. El desempeño académico, particularmente en la especialización del solicitante, es importante, aunque no existe un promedio mínimo de calificaciones para participar en el Programa Gilman.</a:t>
            </a:r>
          </a:p>
          <a:p>
            <a:pPr>
              <a:defRPr/>
            </a:pPr>
            <a:endParaRPr lang="en-US" sz="2000" dirty="0">
              <a:solidFill>
                <a:schemeClr val="tx1"/>
              </a:solidFill>
            </a:endParaRPr>
          </a:p>
          <a:p>
            <a:pPr>
              <a:defRPr/>
            </a:pPr>
            <a:r>
              <a:rPr lang="es-419" b="1" dirty="0"/>
              <a:t>Diversidad de antecedentes y experiencia (actualizado)</a:t>
            </a:r>
          </a:p>
          <a:p>
            <a:pPr>
              <a:defRPr/>
            </a:pPr>
            <a:r>
              <a:rPr lang="es-419" sz="2000" dirty="0">
                <a:solidFill>
                  <a:schemeClr val="tx1"/>
                </a:solidFill>
              </a:rPr>
              <a:t>El Programa Gilman del Departamento de Estado de los EE. UU. busca la participación del grupo más amplio de estudiantes universitarios estadounidenses con necesidades financieras que se beneficiarán de los conocimientos, las habilidades y las experiencias que adquieran al estudiar en el extranjero. Al apoyar a los estudiantes que tienen una gran necesidad financiera, el programa ha tenido éxito en apoyar a los estudiantes que históricamente han estado subrepresentados* en la educación en el extranjero. El conocimiento, las habilidades y las experiencias personales de los estudiantes se consideran en el contexto del impacto general que tendrá en ellos el programa propuesto en el extranjero, cómo superarán los desafíos anticipados durante el programa y su capacidad para ser un representante de los Estados Unidos y el Programa Gilman.</a:t>
            </a:r>
          </a:p>
          <a:p>
            <a:pPr>
              <a:defRPr/>
            </a:pPr>
            <a:r>
              <a:rPr lang="es-419" sz="2000" dirty="0">
                <a:solidFill>
                  <a:schemeClr val="tx1"/>
                </a:solidFill>
              </a:rPr>
              <a:t>Nota: Se debe dar preferencia a aquellos que no hayan estudiado en el extranjero antes y a los veteranos que sirvieron en servicio activo en las Fuerzas Armadas (Ejército, Infantería de Marina, Marina, Fuerza Aérea o Guardacostas) de los EE. UU., siempre que sus calificaciones sean aproximadamente equivalentes a las de otros candidatos.</a:t>
            </a:r>
          </a:p>
          <a:p>
            <a:pPr>
              <a:defRPr/>
            </a:pPr>
            <a:r>
              <a:rPr lang="es-419" sz="2000" dirty="0">
                <a:solidFill>
                  <a:schemeClr val="tx1"/>
                </a:solidFill>
              </a:rPr>
              <a:t>*Incluyendo, pero sin limitarse a estudiantes universitarios de primera generación, estudiantes en campos STEM, estudiantes de minorías raciales y étnicas, estudiantes con discapacidades, estudiantes que asisten a instituciones que sirven a minorías y colegios comunitarios, y estudiantes de estados e instituciones de EE. UU. con menor participación en estudios en el extranjero, entre otros.</a:t>
            </a:r>
          </a:p>
          <a:p>
            <a:pPr>
              <a:defRPr/>
            </a:pPr>
            <a:endParaRPr lang="en-US" sz="2000" dirty="0">
              <a:solidFill>
                <a:schemeClr val="tx1"/>
              </a:solidFill>
            </a:endParaRPr>
          </a:p>
          <a:p>
            <a:pPr>
              <a:defRPr/>
            </a:pPr>
            <a:endParaRPr lang="en-US" sz="2000" dirty="0">
              <a:solidFill>
                <a:schemeClr val="tx1"/>
              </a:solidFill>
            </a:endParaRPr>
          </a:p>
          <a:p>
            <a:pPr>
              <a:defRPr/>
            </a:pPr>
            <a:endParaRPr lang="en-US" sz="2000" b="1" cap="small" dirty="0">
              <a:solidFill>
                <a:schemeClr val="tx1"/>
              </a:solidFill>
            </a:endParaRPr>
          </a:p>
          <a:p>
            <a:pPr>
              <a:defRPr/>
            </a:pPr>
            <a:r>
              <a:rPr lang="es-419" sz="2000" b="1" cap="small" dirty="0">
                <a:solidFill>
                  <a:schemeClr val="tx1"/>
                </a:solidFill>
              </a:rPr>
              <a:t>Criterios de revisión adicionales para los estudiantes que solicitan la Asignación por idioma de necesidad crítica:</a:t>
            </a:r>
            <a:r>
              <a:rPr lang="es-419" sz="2000" b="1" dirty="0">
                <a:solidFill>
                  <a:schemeClr val="tx1"/>
                </a:solidFill>
              </a:rPr>
              <a:t> </a:t>
            </a:r>
          </a:p>
          <a:p>
            <a:pPr>
              <a:defRPr/>
            </a:pPr>
            <a:r>
              <a:rPr lang="es-419" sz="2000" dirty="0">
                <a:solidFill>
                  <a:schemeClr val="tx1"/>
                </a:solidFill>
              </a:rPr>
              <a:t>El ensayo complementario completado por los estudiantes que solicitan la </a:t>
            </a:r>
            <a:r>
              <a:rPr lang="es-419" sz="2000" u="sng" dirty="0">
                <a:solidFill>
                  <a:schemeClr val="tx1"/>
                </a:solidFill>
                <a:hlinkClick r:id="rId3"/>
              </a:rPr>
              <a:t>Asignación por idioma de necesidad crítica</a:t>
            </a:r>
            <a:r>
              <a:rPr lang="es-419" sz="2000" dirty="0">
                <a:solidFill>
                  <a:schemeClr val="tx1"/>
                </a:solidFill>
              </a:rPr>
              <a:t> se calificará utilizando los siguientes criterios adicionales:</a:t>
            </a:r>
            <a:br>
              <a:rPr lang="en-US" dirty="0"/>
            </a:br>
            <a:r>
              <a:rPr lang="es-419" sz="2000" dirty="0">
                <a:solidFill>
                  <a:schemeClr val="tx1"/>
                </a:solidFill>
              </a:rPr>
              <a:t>El Departamento de Estado de los EE. UU. se dedica a apoyar a los estudiantes que están estudiando un idioma de necesidad crítica (aquellos que se consideran importantes para la seguridad nacional). Los solicitantes son considerados para esta categoría si mientras están en el extranjero están tomando un curso impartido en un idioma de necesidad crítica, estudiando un idioma de necesidad crítica, o ambos, en un país o un área donde predomina el idioma. Un solicitante exitoso debe demostrar una fuerte motivación para lograr el dominio del idioma que se extienda más allá de su experiencia de estudio en el extranjero y hacia sus futuras metas académicas y profesionales.</a:t>
            </a:r>
            <a:endParaRPr lang="en-US" dirty="0"/>
          </a:p>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7450E993-0271-1C76-0094-A1BB571A0217}"/>
              </a:ext>
            </a:extLst>
          </p:cNvPr>
          <p:cNvSpPr>
            <a:spLocks noGrp="1" noRot="1" noChangeAspect="1" noTextEdit="1"/>
          </p:cNvSpPr>
          <p:nvPr>
            <p:ph type="sldImg"/>
          </p:nvPr>
        </p:nvSpPr>
        <p:spPr>
          <a:xfrm>
            <a:off x="381000" y="685800"/>
            <a:ext cx="6096000" cy="3429000"/>
          </a:xfrm>
        </p:spPr>
      </p:sp>
      <p:sp>
        <p:nvSpPr>
          <p:cNvPr id="68610" name="Notes Placeholder 2">
            <a:extLst>
              <a:ext uri="{FF2B5EF4-FFF2-40B4-BE49-F238E27FC236}">
                <a16:creationId xmlns:a16="http://schemas.microsoft.com/office/drawing/2014/main" id="{B377C2F7-4754-4B30-D712-39BBA7E010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s-419" altLang="en-US" dirty="0"/>
              <a:t>Hay dos fechas límite a tener en cuenta: la fecha límite del solicitante (que es la fecha límite para que los estudiantes hayan presentado su solicitud) y la fecha límite del asesor (que es la fecha límite para que ambos asesores hayan completado sus certificaciones de la solicitud del estudiante).    </a:t>
            </a:r>
          </a:p>
          <a:p>
            <a:pPr defTabSz="923925"/>
            <a:endParaRPr lang="en-US" altLang="en-US" dirty="0"/>
          </a:p>
          <a:p>
            <a:pPr defTabSz="923925"/>
            <a:r>
              <a:rPr lang="es-419" altLang="en-US" dirty="0"/>
              <a:t>El ciclo de fecha límite de octubre de 2023 puede abarcar </a:t>
            </a:r>
            <a:r>
              <a:rPr lang="es-419" altLang="en-US" dirty="0">
                <a:solidFill>
                  <a:srgbClr val="4A4A4A"/>
                </a:solidFill>
                <a:latin typeface="Verlag A" pitchFamily="2" charset="0"/>
              </a:rPr>
              <a:t>los programas de diciembre 2023-octubre 2024. </a:t>
            </a:r>
            <a:r>
              <a:rPr lang="es-419" altLang="en-US" dirty="0"/>
              <a:t>Esta solicitud se abre en enero y la fecha límite para estudiantes es el 5 de octubre de 2023 a las 11:59 p. m., hora del Pacífico. La fecha límite para la certificación de Asesor es el 12 de octubre. Los asesores no pueden certificar su solicitud hasta que usted haya presentado su solicitud antes del día 5.</a:t>
            </a:r>
            <a:endParaRPr lang="es-419" altLang="en-US" baseline="30000" dirty="0"/>
          </a:p>
          <a:p>
            <a:pPr defTabSz="923925"/>
            <a:endParaRPr lang="en-US" altLang="en-US" dirty="0"/>
          </a:p>
          <a:p>
            <a:pPr defTabSz="923925"/>
            <a:r>
              <a:rPr lang="es-419" altLang="en-US" b="1" dirty="0"/>
              <a:t>Tenga en cuenta nuevamente que el horario límite es a las 11:59 p. m., hora del Pacífico.</a:t>
            </a:r>
            <a:endParaRPr lang="en-US" altLang="en-US" dirty="0"/>
          </a:p>
          <a:p>
            <a:pPr defTabSz="923925"/>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62E538C0-833E-14E7-B551-175D90C53CB4}"/>
              </a:ext>
            </a:extLst>
          </p:cNvPr>
          <p:cNvSpPr>
            <a:spLocks noGrp="1" noRot="1" noChangeAspect="1" noTextEdit="1"/>
          </p:cNvSpPr>
          <p:nvPr>
            <p:ph type="sldImg"/>
          </p:nvPr>
        </p:nvSpPr>
        <p:spPr>
          <a:xfrm>
            <a:off x="381000" y="685800"/>
            <a:ext cx="6096000" cy="3429000"/>
          </a:xfrm>
        </p:spPr>
      </p:sp>
      <p:sp>
        <p:nvSpPr>
          <p:cNvPr id="71682" name="Notes Placeholder 2">
            <a:extLst>
              <a:ext uri="{FF2B5EF4-FFF2-40B4-BE49-F238E27FC236}">
                <a16:creationId xmlns:a16="http://schemas.microsoft.com/office/drawing/2014/main" id="{A71BE9D3-E2CA-1899-23F3-7C35A5AA59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a:t>Entonces, ha decidido que quiere estudiar o realizar una pasantía en el extranjero, ha determinado que es elegible para la Beca Gilman, pero sabe que es competitiva. Quizás se pregunte qué hace que una aplicación sea sólida. </a:t>
            </a:r>
          </a:p>
          <a:p>
            <a:r>
              <a:rPr lang="es-419" altLang="en-US"/>
              <a:t> </a:t>
            </a:r>
          </a:p>
          <a:p>
            <a:r>
              <a:rPr lang="es-419" altLang="en-US"/>
              <a:t>El mejor consejo es comenzar a planificar temprano. Deberá coordinar mucha información relacionada con su programa en el extranjero, sus estudios académicos en casa, sus recursos financieros y logísticos, así como dedicar tiempo a trabajar en sus ensayos y completar la solicitud. También debe obtener su expediente académico, lo que a menudo demora algunos días.</a:t>
            </a:r>
          </a:p>
          <a:p>
            <a:r>
              <a:rPr lang="es-419" altLang="en-US"/>
              <a:t> </a:t>
            </a:r>
          </a:p>
          <a:p>
            <a:r>
              <a:rPr lang="es-419" altLang="en-US"/>
              <a:t>Una encuesta de solicitantes anteriores indicó que se tarda un promedio de cinco a diez horas en completar la solicitud de la Beca Gilman, por lo que si comienza a planificar con anticipación, se asegurará de tener una solicitud de calidad mucho antes del último minuto.</a:t>
            </a:r>
          </a:p>
          <a:p>
            <a:r>
              <a:rPr lang="es-419" altLang="en-US"/>
              <a:t> </a:t>
            </a:r>
          </a:p>
          <a:p>
            <a:r>
              <a:rPr lang="es-419" altLang="en-US"/>
              <a:t>Hable con sus asesores. Esto va de la mano con la planificación temprana. Hablar con sus asesores garantizará que siempre tenga información actualizada sobre su programa y que sus asesores siempre tengan información actualizada sobre su Solicitud Gilman. </a:t>
            </a:r>
          </a:p>
          <a:p>
            <a:r>
              <a:rPr lang="es-419" altLang="en-US"/>
              <a:t> </a:t>
            </a:r>
          </a:p>
          <a:p>
            <a:r>
              <a:rPr lang="es-419" altLang="en-US"/>
              <a:t>Dedique tiempo de calidad a sus ensayos. Sus ensayos son la parte de su Solicitud Gilman que podrá usar para presentarse completamente ante el Panel de Selección. Debido a que no conocerá a los panelistas en persona, y debido a que el panel de revisión no hace suposiciones sobre un solicitante, debe usar sus ensayos como una oportunidad para que los panelistas lo conozcan. </a:t>
            </a:r>
          </a:p>
          <a:p>
            <a:r>
              <a:rPr lang="es-419" altLang="en-US"/>
              <a:t>  </a:t>
            </a:r>
          </a:p>
          <a:p>
            <a:r>
              <a:rPr lang="es-419" altLang="en-US"/>
              <a:t>Es importante aprovechar la oportunidad de demostrar con su ensayo quién es usted realmente y por qué quiere estudiar o hacer una pasantía en el extranjero, transmitir sus pasiones e intereses. Un estudiante que dice que solo quiere ir a algún lugar no es tan convincente como un estudiante que habla sobre el impacto del programa propuesto.</a:t>
            </a:r>
          </a:p>
          <a:p>
            <a:r>
              <a:rPr lang="es-419" altLang="en-US"/>
              <a:t> </a:t>
            </a:r>
          </a:p>
          <a:p>
            <a:r>
              <a:rPr lang="es-419" altLang="en-US"/>
              <a:t>Para todos sus ensayos, asegúrese de responder completamente las indicaciones y de invertir tiempo en escribir borradores, editar y hacer que otros revisen sus ensayos. No se imagina cuántos estudiantes tenemos cada año que escriben “estudio a bordo” en lugar de “estudio en el extranjero”.  Los pasos adicionales para revisar y hacer correcciones aseguran que sus ensayos sean fáciles de leer y que los revisores puedan conocerlo.  </a:t>
            </a:r>
          </a:p>
          <a:p>
            <a:endParaRPr lang="en-US" altLang="en-US"/>
          </a:p>
          <a:p>
            <a:r>
              <a:rPr lang="es-419" altLang="en-US"/>
              <a:t>Antes de enviar su solicitud, tiene la oportunidad de revisarla antes de enviarla finalmente. Tómese el tiempo necesario para verificar la precisión de toda la información que ha ingresado. Poner la información incorrecta puede hacer que su solicitud no cumpla con los requisitos de elegibilidad y, por lo tanto, lo excluyan de ser considerado para una beca.</a:t>
            </a:r>
          </a:p>
          <a:p>
            <a:endParaRPr lang="en-US" altLang="en-US"/>
          </a:p>
          <a:p>
            <a:r>
              <a:rPr lang="es-419" altLang="en-US"/>
              <a:t>Todos estos son pasos simples y funcionan mejor cuando comienza con el proceso lo antes posible, ¡sin esperar hasta el último minuto para completarlo y enviarlo!  Todos los ciclos tenemos estudiantes con preguntas la noche de la fecha límite de solicitud.  Tenga en cuenta que no estamos disponibles a las 10 p. m. para responder preguntas de última hora, así que asegúrese de resolver cualquier problema antes de esa hora.</a:t>
            </a:r>
          </a:p>
          <a:p>
            <a:r>
              <a:rPr lang="es-419" altLang="en-US"/>
              <a:t> </a:t>
            </a:r>
          </a:p>
          <a:p>
            <a:r>
              <a:rPr lang="es-419" altLang="en-US"/>
              <a:t>Y finalmente, asegúrese de mantenerse actualizado con nosotros y con Gilman a través de las redes sociales, correos electrónicos, teléfono y otras líneas de comunicación.</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5722231-0F56-F96F-46E4-BDC7C315228B}"/>
              </a:ext>
            </a:extLst>
          </p:cNvPr>
          <p:cNvSpPr>
            <a:spLocks noGrp="1" noRot="1" noChangeAspect="1" noTextEdit="1"/>
          </p:cNvSpPr>
          <p:nvPr>
            <p:ph type="sldImg"/>
          </p:nvPr>
        </p:nvSpPr>
        <p:spPr>
          <a:xfrm>
            <a:off x="381000" y="685800"/>
            <a:ext cx="6096000" cy="3429000"/>
          </a:xfrm>
        </p:spPr>
      </p:sp>
      <p:sp>
        <p:nvSpPr>
          <p:cNvPr id="29698" name="Notes Placeholder 2">
            <a:extLst>
              <a:ext uri="{FF2B5EF4-FFF2-40B4-BE49-F238E27FC236}">
                <a16:creationId xmlns:a16="http://schemas.microsoft.com/office/drawing/2014/main" id="{7932C700-977A-2B09-27A5-114AF9385D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dirty="0"/>
              <a:t>La Beca Gilman está patrocinada por la Oficina de Asuntos Educativos y Culturales, o ECA, por sus siglas en inglés, en el Departamento de Estado de los EE. UU.</a:t>
            </a:r>
          </a:p>
          <a:p>
            <a:endParaRPr lang="en-US" altLang="en-US" dirty="0"/>
          </a:p>
          <a:p>
            <a:r>
              <a:rPr lang="es-419" altLang="en-US" dirty="0"/>
              <a:t>La ECA lidera una amplia gama de intercambios académicos, profesionales y culturales con el objetivo de aumentar la comprensión y el respeto mutuos entre las personas de los Estados Unidos y las de otros países. </a:t>
            </a:r>
          </a:p>
          <a:p>
            <a:r>
              <a:rPr lang="es-419" altLang="en-US" dirty="0"/>
              <a:t> </a:t>
            </a:r>
          </a:p>
          <a:p>
            <a:r>
              <a:rPr lang="es-419" altLang="en-US" dirty="0"/>
              <a:t>La Beca Gilman es solo uno de los muchos programas patrocinados por la ECA, y se convierte en parte de una red de unas 40 000 personas que participan en los programas de la ECA cada año. </a:t>
            </a:r>
          </a:p>
          <a:p>
            <a:r>
              <a:rPr lang="es-419" altLang="en-US" dirty="0"/>
              <a:t> </a:t>
            </a:r>
          </a:p>
          <a:p>
            <a:r>
              <a:rPr lang="es-419" altLang="en-US" dirty="0"/>
              <a:t>El programa Gilman pertenece a la oficina de USA Study Abroad, que se compromete a dar forma y mantener un mundo más pacífico, próspero y justo aumentando y diversificando la participación en los estudios en el extranjero. Visite sus sitios web para obtener más información.</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1C91C519-E096-BE8E-7C1C-2643A6D50E64}"/>
              </a:ext>
            </a:extLst>
          </p:cNvPr>
          <p:cNvSpPr>
            <a:spLocks noGrp="1" noRot="1" noChangeAspect="1" noTextEdit="1"/>
          </p:cNvSpPr>
          <p:nvPr>
            <p:ph type="sldImg"/>
          </p:nvPr>
        </p:nvSpPr>
        <p:spPr>
          <a:xfrm>
            <a:off x="381000" y="685800"/>
            <a:ext cx="6096000" cy="3429000"/>
          </a:xfrm>
        </p:spPr>
      </p:sp>
      <p:sp>
        <p:nvSpPr>
          <p:cNvPr id="73730" name="Notes Placeholder 2">
            <a:extLst>
              <a:ext uri="{FF2B5EF4-FFF2-40B4-BE49-F238E27FC236}">
                <a16:creationId xmlns:a16="http://schemas.microsoft.com/office/drawing/2014/main" id="{C02586B4-4B27-0E34-1C36-D286781E9B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a:t>Entonces, ha decidido que quiere estudiar o realizar una pasantía en el extranjero, ha determinado que es elegible para la Beca Gilman, pero sabe que es competitiva. Quizás se pregunte qué hace que una aplicación sea sólida. </a:t>
            </a:r>
          </a:p>
          <a:p>
            <a:r>
              <a:rPr lang="es-419" altLang="en-US"/>
              <a:t> </a:t>
            </a:r>
          </a:p>
          <a:p>
            <a:r>
              <a:rPr lang="es-419" altLang="en-US"/>
              <a:t>El mejor consejo es comenzar a planificar temprano. Deberá coordinar mucha información relacionada con su programa en el extranjero, sus estudios académicos en casa, sus recursos financieros y logísticos, así como dedicar tiempo a trabajar en sus ensayos y completar la solicitud. También debe obtener su expediente académico, lo que a menudo demora algunos días.</a:t>
            </a:r>
          </a:p>
          <a:p>
            <a:r>
              <a:rPr lang="es-419" altLang="en-US"/>
              <a:t> </a:t>
            </a:r>
          </a:p>
          <a:p>
            <a:r>
              <a:rPr lang="es-419" altLang="en-US"/>
              <a:t>Una encuesta de solicitantes anteriores indicó que se tarda un promedio de cinco a diez horas en completar la solicitud de la Beca Gilman, por lo que si comienza a planificar con anticipación, se asegurará de tener una solicitud de calidad mucho antes del último minuto.</a:t>
            </a:r>
          </a:p>
          <a:p>
            <a:r>
              <a:rPr lang="es-419" altLang="en-US"/>
              <a:t> </a:t>
            </a:r>
          </a:p>
          <a:p>
            <a:r>
              <a:rPr lang="es-419" altLang="en-US"/>
              <a:t>Hable con sus asesores. Esto va de la mano con la planificación temprana. Hablar con sus asesores garantizará que siempre tenga información actualizada sobre su programa y que sus asesores siempre tengan información actualizada sobre su Solicitud Gilman. </a:t>
            </a:r>
          </a:p>
          <a:p>
            <a:r>
              <a:rPr lang="es-419" altLang="en-US"/>
              <a:t> </a:t>
            </a:r>
          </a:p>
          <a:p>
            <a:r>
              <a:rPr lang="es-419" altLang="en-US"/>
              <a:t>Dedique tiempo de calidad a sus ensayos. Sus ensayos son la parte de su Solicitud Gilman que podrá usar para presentarse completamente ante el Panel de Selección. Debido a que no conocerá a los panelistas en persona, y debido a que el panel de revisión no hace suposiciones sobre un solicitante, debe usar sus ensayos como una oportunidad para que los panelistas lo conozcan. </a:t>
            </a:r>
          </a:p>
          <a:p>
            <a:r>
              <a:rPr lang="es-419" altLang="en-US"/>
              <a:t>  </a:t>
            </a:r>
          </a:p>
          <a:p>
            <a:r>
              <a:rPr lang="es-419" altLang="en-US"/>
              <a:t>Es importante aprovechar la oportunidad de demostrar con su ensayo quién es usted realmente y por qué quiere estudiar o hacer una pasantía en el extranjero, transmitir sus pasiones e intereses. Un estudiante que dice que solo quiere ir a algún lugar no es tan convincente como un estudiante que habla sobre el impacto del programa propuesto.</a:t>
            </a:r>
          </a:p>
          <a:p>
            <a:r>
              <a:rPr lang="es-419" altLang="en-US"/>
              <a:t> </a:t>
            </a:r>
          </a:p>
          <a:p>
            <a:r>
              <a:rPr lang="es-419" altLang="en-US"/>
              <a:t>Para todos sus ensayos, asegúrese de responder completamente las indicaciones y de invertir tiempo en escribir borradores, editar y hacer que otros revisen sus ensayos. No se imagina cuántos estudiantes tenemos cada año que escriben “estudio a bordo” en lugar de “estudio en el extranjero”.  Los pasos adicionales para revisar y hacer correcciones aseguran que sus ensayos sean fáciles de leer y que los revisores puedan conocerlo.  </a:t>
            </a:r>
          </a:p>
          <a:p>
            <a:endParaRPr lang="en-US" altLang="en-US"/>
          </a:p>
          <a:p>
            <a:r>
              <a:rPr lang="es-419" altLang="en-US"/>
              <a:t>Antes de enviar su solicitud, tiene la oportunidad de revisarla antes de enviarla finalmente. Tómese el tiempo necesario para verificar la precisión de toda la información que ha ingresado. Poner la información incorrecta puede hacer que su solicitud no cumpla con los requisitos de elegibilidad y, por lo tanto, lo excluyan de ser considerado para una beca.</a:t>
            </a:r>
          </a:p>
          <a:p>
            <a:endParaRPr lang="en-US" altLang="en-US"/>
          </a:p>
          <a:p>
            <a:r>
              <a:rPr lang="es-419" altLang="en-US"/>
              <a:t>Todos estos son pasos simples y funcionan mejor cuando comienza con el proceso lo antes posible, ¡sin esperar hasta el último minuto para completarlo y enviarlo!  Todos los ciclos tenemos estudiantes con preguntas la noche de la fecha límite de solicitud.  Tenga en cuenta que no estamos disponibles a las 10 p. m. para responder preguntas de última hora, así que asegúrese de resolver cualquier problema antes de esa hora.</a:t>
            </a:r>
          </a:p>
          <a:p>
            <a:r>
              <a:rPr lang="es-419" altLang="en-US"/>
              <a:t> </a:t>
            </a:r>
          </a:p>
          <a:p>
            <a:r>
              <a:rPr lang="es-419" altLang="en-US"/>
              <a:t>Y finalmente, asegúrese de mantenerse actualizado con nosotros y con Gilman a través de las redes sociales, correos electrónicos, teléfono y otras líneas de comunicación.</a:t>
            </a: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0E297E64-B599-2998-29A7-5FCD53C039DB}"/>
              </a:ext>
            </a:extLst>
          </p:cNvPr>
          <p:cNvSpPr>
            <a:spLocks noGrp="1" noRot="1" noChangeAspect="1" noTextEdit="1"/>
          </p:cNvSpPr>
          <p:nvPr>
            <p:ph type="sldImg"/>
          </p:nvPr>
        </p:nvSpPr>
        <p:spPr>
          <a:xfrm>
            <a:off x="381000" y="685800"/>
            <a:ext cx="6096000" cy="3429000"/>
          </a:xfrm>
        </p:spPr>
      </p:sp>
      <p:sp>
        <p:nvSpPr>
          <p:cNvPr id="75778" name="Notes Placeholder 2">
            <a:extLst>
              <a:ext uri="{FF2B5EF4-FFF2-40B4-BE49-F238E27FC236}">
                <a16:creationId xmlns:a16="http://schemas.microsoft.com/office/drawing/2014/main" id="{C4A021E9-7FD0-FF4C-2425-98724D336E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a:t>Hay muchas maneras de mantenerse conectado con el Programa Gilman para obtener información y actualizaciones del programa.  El canal de YouTube de Gilman tiene videos de destinatarios anteriores, así como videos instructivos sobre cosas como cargar expedientes académicos y navegar por el sitio de la solicitud.  </a:t>
            </a:r>
          </a:p>
          <a:p>
            <a:endParaRPr lang="en-US" altLang="en-US"/>
          </a:p>
          <a:p>
            <a:r>
              <a:rPr lang="es-419" altLang="en-US"/>
              <a:t>También puede consultar el Blog Gilman Global Experience, escrito por los becarios de Gilman mientras están en el extranjero, que permite ver cómo es estudiar en el extranjero.</a:t>
            </a:r>
          </a:p>
          <a:p>
            <a:endParaRPr lang="en-US" altLang="en-US"/>
          </a:p>
          <a:p>
            <a:r>
              <a:rPr lang="es-419" altLang="en-US"/>
              <a:t>¡O simplemente busque #gilmanscholarship para ver más!</a:t>
            </a:r>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AFD359A5-307F-6361-C913-BA59CFEAFD1A}"/>
              </a:ext>
            </a:extLst>
          </p:cNvPr>
          <p:cNvSpPr>
            <a:spLocks noGrp="1" noRot="1" noChangeAspect="1" noTextEdit="1"/>
          </p:cNvSpPr>
          <p:nvPr>
            <p:ph type="sldImg"/>
          </p:nvPr>
        </p:nvSpPr>
        <p:spPr>
          <a:xfrm>
            <a:off x="381000" y="685800"/>
            <a:ext cx="6096000" cy="3429000"/>
          </a:xfrm>
        </p:spPr>
      </p:sp>
      <p:sp>
        <p:nvSpPr>
          <p:cNvPr id="77826" name="Notes Placeholder 2">
            <a:extLst>
              <a:ext uri="{FF2B5EF4-FFF2-40B4-BE49-F238E27FC236}">
                <a16:creationId xmlns:a16="http://schemas.microsoft.com/office/drawing/2014/main" id="{24FB81EF-685C-D4D6-223C-517D78E487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s-419" altLang="en-US"/>
              <a:t>También hay muchos otros recursos disponibles para usted mientras busca becas para estudiar o realizar prácticas en el extranjero. </a:t>
            </a:r>
          </a:p>
          <a:p>
            <a:pPr defTabSz="923925"/>
            <a:endParaRPr lang="en-US" altLang="en-US"/>
          </a:p>
          <a:p>
            <a:pPr defTabSz="923925"/>
            <a:r>
              <a:rPr lang="es-419" altLang="en-US"/>
              <a:t>Hay recursos disponibles en el sitio web de Gilman, así como en www.studyabroad.state.gov, que es una base de datos de búsqueda en línea de varias becas para estudiar en el extranjero. El sitio web de la oficina de USA Study Abroad también incluye recursos para oportunidades adicionales que incluyen la Beca de Idioma Crítico, la Asignación Boren para Estudios Internacionales, el Proyecto GO, El Programa de Estudiantes Full Bright de los EE.UU. y muchos otros. </a:t>
            </a:r>
          </a:p>
          <a:p>
            <a:pPr defTabSz="923925"/>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1508C448-92B4-9C34-7AD4-C35828FD5F8F}"/>
              </a:ext>
            </a:extLst>
          </p:cNvPr>
          <p:cNvSpPr>
            <a:spLocks noGrp="1" noRot="1" noChangeAspect="1" noTextEdit="1"/>
          </p:cNvSpPr>
          <p:nvPr>
            <p:ph type="sldImg"/>
          </p:nvPr>
        </p:nvSpPr>
        <p:spPr>
          <a:xfrm>
            <a:off x="381000" y="685800"/>
            <a:ext cx="6096000" cy="3429000"/>
          </a:xfrm>
        </p:spPr>
      </p:sp>
      <p:sp>
        <p:nvSpPr>
          <p:cNvPr id="79874" name="Notes Placeholder 2">
            <a:extLst>
              <a:ext uri="{FF2B5EF4-FFF2-40B4-BE49-F238E27FC236}">
                <a16:creationId xmlns:a16="http://schemas.microsoft.com/office/drawing/2014/main" id="{B5DD853F-63D3-6E54-7A26-7D8C814E02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dirty="0"/>
              <a:t>Puede ver los folletos digitales de Gilman aquí y conservarlos para obtener más información sobre el Programa Gilman. </a:t>
            </a:r>
          </a:p>
          <a:p>
            <a:endParaRPr lang="en-US" altLang="en-US" dirty="0"/>
          </a:p>
          <a:p>
            <a:r>
              <a:rPr lang="es-419" altLang="en-US" dirty="0"/>
              <a:t>Si no puede usar códigos QR, copie y pegue los siguientes enlaces en su navegador:</a:t>
            </a:r>
          </a:p>
          <a:p>
            <a:endParaRPr lang="en-US" altLang="en-US" dirty="0"/>
          </a:p>
          <a:p>
            <a:r>
              <a:rPr lang="es-419" altLang="en-US" dirty="0"/>
              <a:t>Guía resumida de Gilman</a:t>
            </a:r>
            <a:r>
              <a:rPr lang="es-419" altLang="en-US"/>
              <a:t>: https://www.gilmanscholarship.org/wp-content/uploads/2023/07/Gilman_OnePager_Spanish_July-2023.pdf</a:t>
            </a:r>
            <a:endParaRPr lang="es-419" altLang="en-US" dirty="0"/>
          </a:p>
          <a:p>
            <a:r>
              <a:rPr lang="es-419" altLang="en-US" dirty="0"/>
              <a:t>Guía resumida de Gilman-McCain: https://www.gilmanscholarship.org/wp-content/uploads/2022/12/GilmanMcCain_OnePager_Spanish_December-2022.pdf</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3F8DAC91-D1BD-A8F6-EB4A-6106CEFF7054}"/>
              </a:ext>
            </a:extLst>
          </p:cNvPr>
          <p:cNvSpPr>
            <a:spLocks noGrp="1" noRot="1" noChangeAspect="1" noTextEdit="1"/>
          </p:cNvSpPr>
          <p:nvPr>
            <p:ph type="sldImg"/>
          </p:nvPr>
        </p:nvSpPr>
        <p:spPr>
          <a:xfrm>
            <a:off x="381000" y="685800"/>
            <a:ext cx="6096000" cy="3429000"/>
          </a:xfrm>
        </p:spPr>
      </p:sp>
      <p:sp>
        <p:nvSpPr>
          <p:cNvPr id="81922" name="Notes Placeholder 2">
            <a:extLst>
              <a:ext uri="{FF2B5EF4-FFF2-40B4-BE49-F238E27FC236}">
                <a16:creationId xmlns:a16="http://schemas.microsoft.com/office/drawing/2014/main" id="{B5C32C7D-5CCE-EB3D-E170-64F8CE2D6E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s-419" altLang="en-US"/>
              <a:t>Si tiene alguna pregunta, puede comunicarte directamente con el Programa de Becas Gilman.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AB3E63A4-A991-98B7-0B0A-1CC6B4C3659E}"/>
              </a:ext>
            </a:extLst>
          </p:cNvPr>
          <p:cNvSpPr>
            <a:spLocks noGrp="1" noRot="1" noChangeAspect="1" noTextEdit="1"/>
          </p:cNvSpPr>
          <p:nvPr>
            <p:ph type="sldImg"/>
          </p:nvPr>
        </p:nvSpPr>
        <p:spPr>
          <a:xfrm>
            <a:off x="381000" y="685800"/>
            <a:ext cx="6096000" cy="3429000"/>
          </a:xfrm>
        </p:spPr>
      </p:sp>
      <p:sp>
        <p:nvSpPr>
          <p:cNvPr id="32770" name="Notes Placeholder 2">
            <a:extLst>
              <a:ext uri="{FF2B5EF4-FFF2-40B4-BE49-F238E27FC236}">
                <a16:creationId xmlns:a16="http://schemas.microsoft.com/office/drawing/2014/main" id="{CF016723-409A-FEF4-854A-6C30A4A808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sz="2400" dirty="0">
                <a:solidFill>
                  <a:schemeClr val="tx1"/>
                </a:solidFill>
              </a:rPr>
              <a:t>Durante todo el año académico, otorgaremos más de 3000 becas, incluidas asignaciones para la Beca Gilman-McCain y asignaciones asociadas con nuestras asociaciones globales: la Beca Gilman-Taiwan, la Beca Gilman-DAAD Germany, </a:t>
            </a:r>
            <a:r>
              <a:rPr lang="es-419" altLang="en-US" dirty="0">
                <a:latin typeface="WordVisi_MSFontService"/>
              </a:rPr>
              <a:t>la Beca Gilman-FLAD Portugal, </a:t>
            </a:r>
            <a:r>
              <a:rPr lang="es-419" altLang="en-US" sz="2400" dirty="0">
                <a:solidFill>
                  <a:schemeClr val="tx1"/>
                </a:solidFill>
              </a:rPr>
              <a:t>la Beca Gilman-Global Wales, la Beca Gilman-Education New Zealand, la Beca Gilman-Israel y la Beca Gilman-France.</a:t>
            </a:r>
          </a:p>
          <a:p>
            <a:endParaRPr lang="en-US" altLang="en-US" dirty="0"/>
          </a:p>
          <a:p>
            <a:r>
              <a:rPr lang="es-419" altLang="en-US" dirty="0"/>
              <a:t>Los destinatarios pueden</a:t>
            </a:r>
            <a:r>
              <a:rPr lang="es-419" altLang="en-US" b="1" dirty="0"/>
              <a:t>recibir hasta USD 5000</a:t>
            </a:r>
            <a:r>
              <a:rPr lang="es-419" altLang="en-US" dirty="0"/>
              <a:t> para usar en los costos del programa y los gastos relacionados, como matrícula y tarifas, alojamiento y comida, libros, transporte local, seguro médico, pasajes aéreos internacionales, costos de pasaporte y visa. (</a:t>
            </a:r>
            <a:r>
              <a:rPr lang="es-419" altLang="en-US" sz="2400" dirty="0">
                <a:solidFill>
                  <a:schemeClr val="tx1"/>
                </a:solidFill>
              </a:rPr>
              <a:t>No se cubren los gastos personales como ropa, entretenimiento, electrónica y excursiones fuera del programa).</a:t>
            </a:r>
            <a:endParaRPr lang="en-US" altLang="en-US" dirty="0"/>
          </a:p>
          <a:p>
            <a:endParaRPr lang="en-US" altLang="en-US" dirty="0"/>
          </a:p>
          <a:p>
            <a:r>
              <a:rPr lang="es-419" altLang="en-US" dirty="0"/>
              <a:t>Los montos de las asignaciones </a:t>
            </a:r>
            <a:r>
              <a:rPr lang="es-419" altLang="en-US" b="1" dirty="0"/>
              <a:t>variarán según las necesidades del estudiante, la solidez de la solicitud y el costo del programa.</a:t>
            </a:r>
          </a:p>
          <a:p>
            <a:endParaRPr lang="en-US" altLang="en-US" dirty="0"/>
          </a:p>
          <a:p>
            <a:r>
              <a:rPr lang="es-419" altLang="en-US" dirty="0"/>
              <a:t>Los estudiantes pueden solicitar la beca para un programa de otoño, primavera, verano, invierno o para el año académico.</a:t>
            </a:r>
          </a:p>
          <a:p>
            <a:endParaRPr lang="en-US" altLang="en-US" dirty="0"/>
          </a:p>
          <a:p>
            <a:r>
              <a:rPr lang="es-419" altLang="en-US" dirty="0"/>
              <a:t>Los estudiantes a menudo preguntan a los miembros del Programa Gilman cuáles son las posibilidades de recibir una beca. Por lo general</a:t>
            </a:r>
            <a:r>
              <a:rPr lang="es-419" altLang="en-US" b="1" dirty="0"/>
              <a:t>, 1 de cada 4 estudiantes recibe una beca</a:t>
            </a:r>
            <a:r>
              <a:rPr lang="es-419" altLang="en-US" dirty="0"/>
              <a:t>.  </a:t>
            </a:r>
          </a:p>
          <a:p>
            <a:endParaRPr lang="en-US" altLang="en-US" dirty="0"/>
          </a:p>
          <a:p>
            <a:r>
              <a:rPr lang="es-419" altLang="en-US" dirty="0"/>
              <a:t>Una vez que son seleccionados para una Beca Gilman, los beneficiarios utilizarán el Portal de beneficiarios Gilman, protegido por contraseña y seguro, para ingresar toda la información sobre la distribución de fondos. A los beneficiarios de la Beca Gilman nunca se los contactará por teléfono o correo electrónico para proporcionar información bancaria personal.</a:t>
            </a:r>
          </a:p>
          <a:p>
            <a:endParaRPr lang="en-US" altLang="en-US" dirty="0"/>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EC4EC870-99A6-55A0-59C3-435F6006A511}"/>
              </a:ext>
            </a:extLst>
          </p:cNvPr>
          <p:cNvSpPr>
            <a:spLocks noGrp="1" noRot="1" noChangeAspect="1" noTextEdit="1"/>
          </p:cNvSpPr>
          <p:nvPr>
            <p:ph type="sldImg"/>
          </p:nvPr>
        </p:nvSpPr>
        <p:spPr>
          <a:xfrm>
            <a:off x="381000" y="685800"/>
            <a:ext cx="6096000" cy="3429000"/>
          </a:xfrm>
        </p:spPr>
      </p:sp>
      <p:sp>
        <p:nvSpPr>
          <p:cNvPr id="34818" name="Notes Placeholder 2">
            <a:extLst>
              <a:ext uri="{FF2B5EF4-FFF2-40B4-BE49-F238E27FC236}">
                <a16:creationId xmlns:a16="http://schemas.microsoft.com/office/drawing/2014/main" id="{9D0754AC-FAB4-CFE5-95AB-065CC2C1E4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sz="2400" dirty="0"/>
              <a:t>Los solicitantes que están estudiando un idioma de necesidad crítica en un país en el que se habla predominantemente ese idioma</a:t>
            </a:r>
            <a:r>
              <a:rPr lang="es-419" altLang="en-US" sz="2400" b="1" dirty="0"/>
              <a:t> </a:t>
            </a:r>
            <a:r>
              <a:rPr lang="es-419" altLang="en-US" sz="2400" dirty="0"/>
              <a:t> </a:t>
            </a:r>
            <a:r>
              <a:rPr lang="es-419" altLang="en-US" sz="2400" b="1" dirty="0"/>
              <a:t>pueden solicitar una asignación suplementaria de hasta USD 3000 (para un total combinado de hasta USD 8000).</a:t>
            </a:r>
            <a:r>
              <a:rPr lang="es-419" altLang="en-US" sz="2400" dirty="0"/>
              <a:t> Esta asignación por idioma de necesidad crítica (CNLA, por sus siglas en inglés) </a:t>
            </a:r>
          </a:p>
          <a:p>
            <a:endParaRPr lang="en-US" altLang="en-US" sz="2400" dirty="0"/>
          </a:p>
          <a:p>
            <a:r>
              <a:rPr lang="es-419" altLang="en-US" sz="2400" dirty="0"/>
              <a:t>[La diapositiva tiene una lista de idiomas críticos actuales, pero consulte el sitio web como “</a:t>
            </a:r>
            <a:r>
              <a:rPr lang="es-419" altLang="en-US" sz="2400" i="1" dirty="0">
                <a:solidFill>
                  <a:schemeClr val="tx1"/>
                </a:solidFill>
              </a:rPr>
              <a:t>La cantidad de países elegibles e idiomas admitidos por la CNLA están sujetos a cambios según las prioridades y las Recomendaciones de Viaje del Departamento de Estado de los EE. UU.”].</a:t>
            </a:r>
            <a:endParaRPr lang="en-US" altLang="en-US" sz="2400" dirty="0"/>
          </a:p>
          <a:p>
            <a:endParaRPr lang="en-US" altLang="en-US" sz="2400" dirty="0"/>
          </a:p>
          <a:p>
            <a:r>
              <a:rPr lang="es-419" altLang="en-US" sz="2400" dirty="0"/>
              <a:t>Además de recibir fondos adicionales para el estudio del idioma, a los estudiantes que ganen esta asignación y completen los requisitos de la Beca Gilman se les ofrecerá la oportunidad de realizar la Entrevista de dominio oral (OPI) de ACTFL. Esta prueba y los resultados servirán como medida de evaluación de la asignación y como credencial para el ganador de la asignación. </a:t>
            </a:r>
            <a:endParaRPr lang="en-US" altLang="en-US" sz="1600" dirty="0"/>
          </a:p>
          <a:p>
            <a:endParaRPr lang="en-US" altLang="en-US" dirty="0"/>
          </a:p>
          <a:p>
            <a:r>
              <a:rPr lang="es-419" altLang="en-US" i="1" dirty="0"/>
              <a:t>*****La CNLA para el idioma hebreo se ofrece a través del generoso apoyo de nuestros socios en la Embajada de Israel en los Estados Unidos.</a:t>
            </a:r>
            <a:endParaRPr lang="en-US" altLang="en-US" dirty="0"/>
          </a:p>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A33B642-24D5-81AB-25C9-9DE5769BBAAB}"/>
              </a:ext>
            </a:extLst>
          </p:cNvPr>
          <p:cNvSpPr>
            <a:spLocks noGrp="1" noRot="1" noChangeAspect="1" noTextEdit="1"/>
          </p:cNvSpPr>
          <p:nvPr>
            <p:ph type="sldImg"/>
          </p:nvPr>
        </p:nvSpPr>
        <p:spPr>
          <a:xfrm>
            <a:off x="381000" y="685800"/>
            <a:ext cx="6096000" cy="3429000"/>
          </a:xfrm>
        </p:spPr>
      </p:sp>
      <p:sp>
        <p:nvSpPr>
          <p:cNvPr id="54274" name="Notes Placeholder 2">
            <a:extLst>
              <a:ext uri="{FF2B5EF4-FFF2-40B4-BE49-F238E27FC236}">
                <a16:creationId xmlns:a16="http://schemas.microsoft.com/office/drawing/2014/main" id="{8E15A590-AEB2-DCE3-204E-A06E4E024313}"/>
              </a:ext>
            </a:extLst>
          </p:cNvPr>
          <p:cNvSpPr>
            <a:spLocks noGrp="1" noChangeArrowheads="1"/>
          </p:cNvSpPr>
          <p:nvPr>
            <p:ph type="body" idx="1"/>
          </p:nvPr>
        </p:nvSpPr>
        <p:spPr/>
        <p:txBody>
          <a:bodyPr/>
          <a:lstStyle/>
          <a:p>
            <a:pPr>
              <a:defRPr/>
            </a:pPr>
            <a:r>
              <a:rPr lang="es-419" altLang="en-US" dirty="0"/>
              <a:t>Cuando se convierte en becario de Gilman y completa su Proyecto de servicio de seguimiento dentro de los seis meses posteriores a su regreso a casa, puede tener acceso a muchos beneficios y oportunidades diferentes. </a:t>
            </a:r>
          </a:p>
          <a:p>
            <a:pPr>
              <a:defRPr/>
            </a:pPr>
            <a:endParaRPr lang="en-US" altLang="en-US" dirty="0"/>
          </a:p>
          <a:p>
            <a:pPr>
              <a:defRPr/>
            </a:pPr>
            <a:r>
              <a:rPr lang="es-419" altLang="en-US" b="1" dirty="0"/>
              <a:t>Elegibilidad no competitiva</a:t>
            </a:r>
          </a:p>
          <a:p>
            <a:pPr>
              <a:defRPr/>
            </a:pPr>
            <a:r>
              <a:rPr lang="es-419" altLang="en-US" dirty="0">
                <a:solidFill>
                  <a:srgbClr val="4A4A4A"/>
                </a:solidFill>
                <a:latin typeface="Verlag A" pitchFamily="2" charset="0"/>
              </a:rPr>
              <a:t>Los exalumnos del programa Gilman son elegibles para doce meses de condición de contratación de elegibilidad no competitiva (NCE, por sus siglas en inglés) con el gobierno federal. </a:t>
            </a:r>
            <a:r>
              <a:rPr lang="es-419" altLang="en-US" dirty="0"/>
              <a:t>Esto permite que las agencias del gobierno federal de EE. UU. contraten a exalumnos elegibles del programa de intercambio fuera del proceso formal de anuncio de trabajo competitivo. Los exalumnos de Gilman también pueden competir por ciertos trabajos de empleo federal que están abiertos solo para empleados federales. </a:t>
            </a:r>
            <a:r>
              <a:rPr lang="es-419" altLang="en-US" dirty="0">
                <a:latin typeface="Segoe UI" panose="020B0502040204020203" pitchFamily="34" charset="0"/>
              </a:rPr>
              <a:t>Es un beneficio que básicamente permite a exalumnos de Gilman saltar al frente de la línea de solicitantes cuando solicitan ciertos trabajos federales. No les garantiza un trabajo, pero hace que sea mucho más fácil ser contratado.</a:t>
            </a:r>
          </a:p>
          <a:p>
            <a:pPr>
              <a:defRPr/>
            </a:pPr>
            <a:endParaRPr lang="es-419" altLang="en-US" dirty="0">
              <a:latin typeface="Segoe UI" panose="020B0502040204020203" pitchFamily="34" charset="0"/>
            </a:endParaRPr>
          </a:p>
          <a:p>
            <a:pPr>
              <a:defRPr/>
            </a:pPr>
            <a:r>
              <a:rPr lang="es-AR" dirty="0"/>
              <a:t>Las agencias federales pueden ampliar el período de elegibilidad hasta dos años más, o por una duración total de hasta tres años, si después de completar el programa, usted:</a:t>
            </a:r>
            <a:r>
              <a:rPr lang="en-US" dirty="0"/>
              <a:t> </a:t>
            </a:r>
          </a:p>
          <a:p>
            <a:pPr marL="342900" indent="-342900">
              <a:buFont typeface="Arial" panose="020B0604020202020204" pitchFamily="34" charset="0"/>
              <a:buChar char="•"/>
              <a:defRPr/>
            </a:pPr>
            <a:r>
              <a:rPr lang="es-AR" dirty="0"/>
              <a:t>Prestó servicios en el ejército</a:t>
            </a:r>
            <a:r>
              <a:rPr lang="en-US" dirty="0"/>
              <a:t> </a:t>
            </a:r>
          </a:p>
          <a:p>
            <a:pPr marL="342900" indent="-342900">
              <a:buFont typeface="Arial" panose="020B0604020202020204" pitchFamily="34" charset="0"/>
              <a:buChar char="•"/>
              <a:defRPr/>
            </a:pPr>
            <a:r>
              <a:rPr lang="es-AR" dirty="0"/>
              <a:t>Estudió en una institución de educación superior reconocida*</a:t>
            </a:r>
            <a:r>
              <a:rPr lang="en-US" dirty="0"/>
              <a:t> </a:t>
            </a:r>
          </a:p>
          <a:p>
            <a:pPr marL="342900" indent="-342900">
              <a:buFont typeface="Arial" panose="020B0604020202020204" pitchFamily="34" charset="0"/>
              <a:buChar char="•"/>
              <a:defRPr/>
            </a:pPr>
            <a:r>
              <a:rPr lang="es-AR" dirty="0"/>
              <a:t>Participó en otra actividad que, en opinión de la agencia, justifica una extensión</a:t>
            </a:r>
            <a:r>
              <a:rPr lang="en-US" dirty="0"/>
              <a:t> </a:t>
            </a:r>
          </a:p>
          <a:p>
            <a:pPr>
              <a:buFont typeface="Arial" panose="020B0604020202020204" pitchFamily="34" charset="0"/>
              <a:buNone/>
              <a:defRPr/>
            </a:pPr>
            <a:endParaRPr lang="en-US" altLang="en-US" dirty="0">
              <a:latin typeface="Segoe UI" panose="020B0502040204020203" pitchFamily="34" charset="0"/>
            </a:endParaRPr>
          </a:p>
          <a:p>
            <a:pPr>
              <a:buFont typeface="Arial" panose="020B0604020202020204" pitchFamily="34" charset="0"/>
              <a:buNone/>
              <a:defRPr/>
            </a:pPr>
            <a:r>
              <a:rPr lang="en-US" altLang="en-US" dirty="0">
                <a:latin typeface="Segoe UI" panose="020B0502040204020203" pitchFamily="34" charset="0"/>
              </a:rPr>
              <a:t>*</a:t>
            </a:r>
            <a:r>
              <a:rPr lang="es-AR" dirty="0"/>
              <a:t>Esto significa que los exalumnos que regresan a sus estudios de pregrado después de completar su Programa </a:t>
            </a:r>
            <a:r>
              <a:rPr lang="es-AR" dirty="0" err="1"/>
              <a:t>Gilman</a:t>
            </a:r>
            <a:r>
              <a:rPr lang="es-AR" dirty="0"/>
              <a:t> son elegibles para una extensión del estado de NCE.</a:t>
            </a:r>
            <a:r>
              <a:rPr lang="en-US" dirty="0"/>
              <a:t> </a:t>
            </a:r>
          </a:p>
          <a:p>
            <a:pPr>
              <a:buFont typeface="Arial" panose="020B0604020202020204" pitchFamily="34" charset="0"/>
              <a:buNone/>
              <a:defRPr/>
            </a:pPr>
            <a:endParaRPr lang="en-US" altLang="en-US" dirty="0">
              <a:latin typeface="Segoe UI" panose="020B0502040204020203" pitchFamily="34" charset="0"/>
            </a:endParaRPr>
          </a:p>
          <a:p>
            <a:pPr>
              <a:buFont typeface="Arial" panose="020B0604020202020204" pitchFamily="34" charset="0"/>
              <a:buNone/>
              <a:defRPr/>
            </a:pPr>
            <a:r>
              <a:rPr lang="es-AR" dirty="0"/>
              <a:t>Todas las decisiones de extensión quedan a la discreción del funcionario encargado de la contratación. Por lo tanto, si ha presentado una solicitud o tiene intención de presentar una solicitud para un puesto en el gobierno de Estados Unidos, el representante de recursos humanos de ese organismo determinará si se extiende su NCE más allá del límite de 12 meses establecido en la Orden ejecutiva 13750.</a:t>
            </a:r>
            <a:r>
              <a:rPr lang="en-US" dirty="0"/>
              <a:t> </a:t>
            </a:r>
            <a:endParaRPr lang="es-419" altLang="en-US" dirty="0">
              <a:latin typeface="Segoe UI" panose="020B0502040204020203" pitchFamily="34" charset="0"/>
            </a:endParaRPr>
          </a:p>
          <a:p>
            <a:pPr>
              <a:defRPr/>
            </a:pPr>
            <a:endParaRPr lang="en-US" altLang="en-US" dirty="0"/>
          </a:p>
          <a:p>
            <a:pPr>
              <a:defRPr/>
            </a:pPr>
            <a:r>
              <a:rPr lang="es-419" altLang="en-US" b="1" dirty="0"/>
              <a:t>Red de becarios Gilman</a:t>
            </a:r>
          </a:p>
          <a:p>
            <a:pPr>
              <a:defRPr/>
            </a:pPr>
            <a:r>
              <a:rPr lang="es-419" altLang="en-US" sz="2400" dirty="0">
                <a:solidFill>
                  <a:schemeClr val="tx1"/>
                </a:solidFill>
              </a:rPr>
              <a:t>La red de becarios Gilman es el sitio oficial para que los alumnos actuales y los exalumnos de Gilman se conecten entre sí a través de una plataforma segura y privada. La red de becarios Gilman también brinda a alumnos actuales y exalumnos de Gilman acceso a ofertas de trabajo exclusivas y a eventos de Gilman.</a:t>
            </a:r>
          </a:p>
          <a:p>
            <a:pPr>
              <a:defRPr/>
            </a:pPr>
            <a:endParaRPr lang="en-US" altLang="en-US" sz="2400" dirty="0">
              <a:solidFill>
                <a:schemeClr val="tx1"/>
              </a:solidFill>
            </a:endParaRPr>
          </a:p>
          <a:p>
            <a:pPr>
              <a:defRPr/>
            </a:pPr>
            <a:r>
              <a:rPr lang="es-419" altLang="en-US" sz="2400" b="1" dirty="0">
                <a:solidFill>
                  <a:schemeClr val="tx1"/>
                </a:solidFill>
              </a:rPr>
              <a:t>Programa de Exalumno Embajador Gilman.</a:t>
            </a:r>
            <a:r>
              <a:rPr lang="es-419" altLang="en-US" sz="2400" dirty="0">
                <a:solidFill>
                  <a:schemeClr val="tx1"/>
                </a:solidFill>
              </a:rPr>
              <a:t> Los embajadores sirven durante un año como representantes oficiales del Programa de Becas Internacionales Gilman del Departamento de Estado de los EE. UU.. Brindan testimonios sobre sus experiencias con la Beca Gilman en presentaciones en el campus y ofrecen consejos de solicitud a través de artículos escritos, videos, seminarios web y eventos especiales.</a:t>
            </a:r>
          </a:p>
          <a:p>
            <a:pPr>
              <a:defRPr/>
            </a:pPr>
            <a:endParaRPr lang="en-US" altLang="en-US" sz="2400" dirty="0">
              <a:solidFill>
                <a:schemeClr val="tx1"/>
              </a:solidFill>
            </a:endParaRPr>
          </a:p>
          <a:p>
            <a:pPr>
              <a:defRPr/>
            </a:pPr>
            <a:r>
              <a:rPr lang="es-419" altLang="en-US" sz="2400" b="1" dirty="0">
                <a:solidFill>
                  <a:schemeClr val="tx1"/>
                </a:solidFill>
              </a:rPr>
              <a:t>Seminarios y talleres de carrera</a:t>
            </a:r>
          </a:p>
          <a:p>
            <a:pPr>
              <a:defRPr/>
            </a:pPr>
            <a:r>
              <a:rPr lang="es-419" altLang="en-US" sz="2400" dirty="0">
                <a:solidFill>
                  <a:schemeClr val="tx1"/>
                </a:solidFill>
              </a:rPr>
              <a:t>Estos eventos están disponibles para todos los alumnos actuales y exalumnos de Gilman para establecer contactos y conectarse con otros exalumnos. Estos talleres también son un gran lugar para aprender sobre las muchas oportunidades profesionales.</a:t>
            </a:r>
          </a:p>
          <a:p>
            <a:pPr>
              <a:defRPr/>
            </a:pPr>
            <a:endParaRPr lang="en-US" altLang="en-US" sz="2400" dirty="0">
              <a:solidFill>
                <a:schemeClr val="tx1"/>
              </a:solidFill>
            </a:endParaRPr>
          </a:p>
          <a:p>
            <a:pPr>
              <a:defRPr/>
            </a:pPr>
            <a:r>
              <a:rPr lang="es-419" altLang="en-US" b="1" dirty="0"/>
              <a:t>Desarrollo de habilidades</a:t>
            </a:r>
          </a:p>
          <a:p>
            <a:pPr>
              <a:defRPr/>
            </a:pPr>
            <a:r>
              <a:rPr lang="es-419" altLang="en-US" dirty="0"/>
              <a:t>Cuando va al extranjero, aprende nuevas habilidades, como adaptarse al cambio, aprender un nuevo idioma, cómo comunicarse con los demás y mucho más. </a:t>
            </a:r>
          </a:p>
          <a:p>
            <a:pPr>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2BFCC92-2EEF-F07F-3456-2567D6AAFF97}"/>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781EAC6-141B-C0A6-87AC-7FD24E089A93}"/>
              </a:ext>
            </a:extLst>
          </p:cNvPr>
          <p:cNvSpPr>
            <a:spLocks noGrp="1"/>
          </p:cNvSpPr>
          <p:nvPr>
            <p:ph type="body" idx="1"/>
          </p:nvPr>
        </p:nvSpPr>
        <p:spPr/>
        <p:txBody>
          <a:bodyPr/>
          <a:lstStyle/>
          <a:p>
            <a:pPr>
              <a:defRPr/>
            </a:pPr>
            <a:r>
              <a:rPr lang="es-419" sz="2000" dirty="0">
                <a:solidFill>
                  <a:schemeClr val="tx1"/>
                </a:solidFill>
              </a:rPr>
              <a:t>Para ser elegible para una beca Gilman, el solicitante debe reunir los siguientes requisitos:</a:t>
            </a:r>
          </a:p>
          <a:p>
            <a:pPr marL="171450" indent="-171450">
              <a:buFont typeface="Arial" panose="020B0604020202020204" pitchFamily="34" charset="0"/>
              <a:buChar char="•"/>
              <a:defRPr/>
            </a:pPr>
            <a:r>
              <a:rPr lang="es-419" sz="2000" dirty="0">
                <a:solidFill>
                  <a:schemeClr val="tx1"/>
                </a:solidFill>
              </a:rPr>
              <a:t>Ser ciudadano o nacional estadounidense.</a:t>
            </a:r>
          </a:p>
          <a:p>
            <a:pPr marL="171450" indent="-171450">
              <a:buFont typeface="Arial" panose="020B0604020202020204" pitchFamily="34" charset="0"/>
              <a:buChar char="•"/>
              <a:defRPr/>
            </a:pPr>
            <a:r>
              <a:rPr lang="es-419" sz="2000" dirty="0">
                <a:solidFill>
                  <a:schemeClr val="tx1"/>
                </a:solidFill>
              </a:rPr>
              <a:t>Ser estudiante de pregrado con buena reputación.</a:t>
            </a:r>
          </a:p>
          <a:p>
            <a:pPr marL="171450" indent="-171450">
              <a:buFont typeface="Arial" panose="020B0604020202020204" pitchFamily="34" charset="0"/>
              <a:buChar char="•"/>
              <a:defRPr/>
            </a:pPr>
            <a:r>
              <a:rPr lang="es-419" sz="2000" dirty="0">
                <a:solidFill>
                  <a:schemeClr val="tx1"/>
                </a:solidFill>
              </a:rPr>
              <a:t>Recibir una Beca Federal Pell durante el momento de la solicitud o proporcionar prueba de que recibirá una Beca Pell durante el período de su programa de estudios en el extranjero o la pasantía.</a:t>
            </a:r>
          </a:p>
          <a:p>
            <a:pPr marL="171450" indent="-171450">
              <a:buFont typeface="Arial" panose="020B0604020202020204" pitchFamily="34" charset="0"/>
              <a:buChar char="•"/>
              <a:defRPr/>
            </a:pPr>
            <a:r>
              <a:rPr lang="es-419" sz="2000" dirty="0">
                <a:solidFill>
                  <a:schemeClr val="tx1"/>
                </a:solidFill>
              </a:rPr>
              <a:t>Solicitar programas de estudio en el extranjero con créditos en un país o un área con un nivel de advertencia de viaje general 1 o 2, o una ubicación de excepción aprobada de nivel 3.  Los países de excepción de nivel 3 aprobados se actualizan semanalmente en el sitio web de Gilman: https://www.gilmanscholarship.org/applicants/gilman-updates-faqs/. </a:t>
            </a:r>
          </a:p>
          <a:p>
            <a:pPr marL="171450" indent="-171450">
              <a:buFont typeface="Arial" panose="020B0604020202020204" pitchFamily="34" charset="0"/>
              <a:buChar char="•"/>
              <a:defRPr/>
            </a:pPr>
            <a:r>
              <a:rPr lang="es-419" sz="2000" dirty="0">
                <a:solidFill>
                  <a:schemeClr val="tx1"/>
                </a:solidFill>
              </a:rPr>
              <a:t>Encontrarse en proceso de solicitud o aceptación para un programa de estudios en el extranjero o una pasantía elegible para crédito de la institución de origen del estudiante. Se permiten programas multipaís/multiárea. Se requiere prueba de aceptación del programa antes del desembolso de la asignación.</a:t>
            </a:r>
          </a:p>
          <a:p>
            <a:pPr marL="171450" indent="-171450">
              <a:buFont typeface="Arial" panose="020B0604020202020204" pitchFamily="34" charset="0"/>
              <a:buChar char="•"/>
              <a:defRPr/>
            </a:pPr>
            <a:r>
              <a:rPr lang="es-419" sz="2000" dirty="0">
                <a:solidFill>
                  <a:schemeClr val="tx1"/>
                </a:solidFill>
                <a:highlight>
                  <a:srgbClr val="FFFF00"/>
                </a:highlight>
              </a:rPr>
              <a:t>El Programa Gilman ya no tiene un requisito de duración mínima.</a:t>
            </a:r>
            <a:br>
              <a:rPr lang="en-US" sz="2000" dirty="0">
                <a:solidFill>
                  <a:schemeClr val="tx1"/>
                </a:solidFill>
                <a:highlight>
                  <a:srgbClr val="FFFF00"/>
                </a:highlight>
              </a:rPr>
            </a:br>
            <a:endParaRPr lang="en-US" sz="2000" dirty="0">
              <a:solidFill>
                <a:schemeClr val="tx1"/>
              </a:solidFill>
              <a:highlight>
                <a:srgbClr val="FFFF00"/>
              </a:highlight>
            </a:endParaRPr>
          </a:p>
          <a:p>
            <a:pPr>
              <a:defRPr/>
            </a:pPr>
            <a:r>
              <a:rPr lang="es-419" dirty="0"/>
              <a:t>Los beneficiarios de la Beca Gilman solo pueden recibir la beca una vez. Si un estudiante rechazó previamente la Beca Gilman, puede volver a presentar la solicitud, siempre que cumpla con todos los requisitos de elegibilidad enumerados anteriormente.</a:t>
            </a:r>
          </a:p>
          <a:p>
            <a:pPr>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4265A2F-4164-0D65-CC20-40EE32290050}"/>
              </a:ext>
            </a:extLst>
          </p:cNvPr>
          <p:cNvSpPr>
            <a:spLocks noGrp="1" noRot="1" noChangeAspect="1" noTextEdit="1"/>
          </p:cNvSpPr>
          <p:nvPr>
            <p:ph type="sldImg"/>
          </p:nvPr>
        </p:nvSpPr>
        <p:spPr>
          <a:xfrm>
            <a:off x="381000" y="685800"/>
            <a:ext cx="6096000" cy="3429000"/>
          </a:xfrm>
        </p:spPr>
      </p:sp>
      <p:sp>
        <p:nvSpPr>
          <p:cNvPr id="41986" name="Notes Placeholder 2">
            <a:extLst>
              <a:ext uri="{FF2B5EF4-FFF2-40B4-BE49-F238E27FC236}">
                <a16:creationId xmlns:a16="http://schemas.microsoft.com/office/drawing/2014/main" id="{91BC8ED3-1004-8C91-7A05-C0578EF9FE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endParaRPr lang="en-US" alt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419" altLang="en-US" sz="2400" dirty="0">
                <a:solidFill>
                  <a:srgbClr val="4A4A4A"/>
                </a:solidFill>
                <a:latin typeface="Times New Roman" panose="02020603050405020304" pitchFamily="18" charset="0"/>
                <a:ea typeface="Times New Roman" panose="02020603050405020304" pitchFamily="18" charset="0"/>
                <a:cs typeface="Arial" panose="020B0604020202020204" pitchFamily="34" charset="0"/>
              </a:rPr>
              <a:t>Según la política de larga data, los becarios Gilman pueden estudiar o hacer pasantías únicamente en lugares con un Aviso de Viaje de Nivel 1 o 2</a:t>
            </a:r>
          </a:p>
          <a:p>
            <a:pPr>
              <a:lnSpc>
                <a:spcPct val="107000"/>
              </a:lnSpc>
              <a:spcAft>
                <a:spcPts val="800"/>
              </a:spcAft>
            </a:pPr>
            <a:endParaRPr lang="en-US" altLang="en-US" sz="2400" dirty="0">
              <a:latin typeface="Calibri" panose="020F0502020204030204" pitchFamily="34" charset="0"/>
              <a:ea typeface="Calibri" panose="020F0502020204030204" pitchFamily="34" charset="0"/>
              <a:cs typeface="Arial" panose="020B0604020202020204" pitchFamily="34" charset="0"/>
            </a:endParaRP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E13EB078-9B39-B6C9-3D7E-945C7D5254E7}"/>
              </a:ext>
            </a:extLst>
          </p:cNvPr>
          <p:cNvSpPr>
            <a:spLocks noGrp="1" noRot="1" noChangeAspect="1" noTextEdit="1"/>
          </p:cNvSpPr>
          <p:nvPr>
            <p:ph type="sldImg"/>
          </p:nvPr>
        </p:nvSpPr>
        <p:spPr>
          <a:xfrm>
            <a:off x="381000" y="685800"/>
            <a:ext cx="6096000" cy="3429000"/>
          </a:xfrm>
        </p:spPr>
      </p:sp>
      <p:sp>
        <p:nvSpPr>
          <p:cNvPr id="46082" name="Notes Placeholder 2">
            <a:extLst>
              <a:ext uri="{FF2B5EF4-FFF2-40B4-BE49-F238E27FC236}">
                <a16:creationId xmlns:a16="http://schemas.microsoft.com/office/drawing/2014/main" id="{0A8D0BC4-2093-940D-1771-3772C1E3CA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sz="2000" dirty="0">
                <a:solidFill>
                  <a:schemeClr val="tx1"/>
                </a:solidFill>
              </a:rPr>
              <a:t>La Beca Gilman-McCain del Departamento de Estado de los EE. UU. otorga asignaciones de USD 5000 para que los </a:t>
            </a:r>
            <a:r>
              <a:rPr lang="es-419" altLang="en-US" sz="2000" dirty="0">
                <a:solidFill>
                  <a:srgbClr val="1A3B60"/>
                </a:solidFill>
                <a:latin typeface="Calibri" panose="020F0502020204030204" pitchFamily="34" charset="0"/>
                <a:cs typeface="Calibri" panose="020F0502020204030204" pitchFamily="34" charset="0"/>
                <a:sym typeface="Verlag-Book" pitchFamily="2" charset="0"/>
              </a:rPr>
              <a:t>d</a:t>
            </a:r>
            <a:r>
              <a:rPr lang="es-419" altLang="en-US" sz="20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ependientes (hijo o cónyuge) de un miembro militar en servicio activo o activado durante el tiempo de aplicación </a:t>
            </a:r>
            <a:r>
              <a:rPr lang="es-419" altLang="en-US" sz="2000" dirty="0">
                <a:solidFill>
                  <a:schemeClr val="tx1"/>
                </a:solidFill>
              </a:rPr>
              <a:t>estudien o realicen una pasantía en el extranjero en programas que otorgan créditos.  La Beca Internacional John McCain para Familias Militares (Beca Gilman-McCain), desarrollada bajo el marco del Programa de Becas Internacionales Benjamin A. Gilman del Departamento de Estado, está abierta a estudiantes elegibles inscritos en universidades e institutos superiores estadounidenses acreditados que reciben </a:t>
            </a:r>
            <a:r>
              <a:rPr lang="es-419" altLang="en-US" sz="2000" b="1" dirty="0">
                <a:solidFill>
                  <a:schemeClr val="tx1"/>
                </a:solidFill>
              </a:rPr>
              <a:t>cualquier tipo</a:t>
            </a:r>
            <a:r>
              <a:rPr lang="es-419" altLang="en-US" sz="2000" dirty="0">
                <a:solidFill>
                  <a:schemeClr val="tx1"/>
                </a:solidFill>
              </a:rPr>
              <a:t> de Ayuda financiera federal del Título IV.</a:t>
            </a:r>
          </a:p>
          <a:p>
            <a:endParaRPr lang="en-US" altLang="en-US" sz="2000" dirty="0">
              <a:solidFill>
                <a:schemeClr val="tx1"/>
              </a:solidFill>
            </a:endParaRPr>
          </a:p>
          <a:p>
            <a:r>
              <a:rPr lang="es-419" altLang="en-US" sz="2000" dirty="0">
                <a:solidFill>
                  <a:schemeClr val="tx1"/>
                </a:solidFill>
              </a:rPr>
              <a:t>Para presentar una solicitud, utilizará la solicitud Gilman-McCain en línea y se le pedirá que cargue una copia de su identificación de dependiente militar. </a:t>
            </a:r>
          </a:p>
          <a:p>
            <a:endParaRPr lang="en-US" altLang="en-US" sz="2000" dirty="0">
              <a:solidFill>
                <a:schemeClr val="tx1"/>
              </a:solidFill>
            </a:endParaRPr>
          </a:p>
          <a:p>
            <a:r>
              <a:rPr lang="es-419" altLang="en-US" sz="2000" dirty="0">
                <a:solidFill>
                  <a:schemeClr val="tx1"/>
                </a:solidFill>
              </a:rPr>
              <a:t>Además de ser un hijo o conyuge dependiente de un miembro del servicio activo y tener algún tipo de ayuda financiera federal del Título IV, todos los demás requisitos de elegibilidad son los mismos que para la Beca Gilman.</a:t>
            </a:r>
          </a:p>
          <a:p>
            <a:endParaRPr lang="en-US" altLang="en-US" sz="2000" dirty="0">
              <a:solidFill>
                <a:schemeClr val="tx1"/>
              </a:solidFill>
            </a:endParaRPr>
          </a:p>
          <a:p>
            <a:r>
              <a:rPr lang="es-419" altLang="en-US" sz="2000" dirty="0">
                <a:solidFill>
                  <a:schemeClr val="tx1"/>
                </a:solidFill>
              </a:rPr>
              <a:t>Para obtener más información, visite la página web de la Beca Gilman-McCain. https://www.gilmanscholarship.org/program/gilman-mccain-scholarships/</a:t>
            </a:r>
            <a:endParaRPr lang="en-US" altLang="en-US" dirty="0"/>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5F5D69E1-28AB-402C-5808-ED995EE7D395}"/>
              </a:ext>
            </a:extLst>
          </p:cNvPr>
          <p:cNvSpPr>
            <a:spLocks noGrp="1" noRot="1" noChangeAspect="1" noTextEdit="1"/>
          </p:cNvSpPr>
          <p:nvPr>
            <p:ph type="sldImg"/>
          </p:nvPr>
        </p:nvSpPr>
        <p:spPr>
          <a:xfrm>
            <a:off x="381000" y="685800"/>
            <a:ext cx="6096000" cy="3429000"/>
          </a:xfrm>
        </p:spPr>
      </p:sp>
      <p:sp>
        <p:nvSpPr>
          <p:cNvPr id="49154" name="Notes Placeholder 2">
            <a:extLst>
              <a:ext uri="{FF2B5EF4-FFF2-40B4-BE49-F238E27FC236}">
                <a16:creationId xmlns:a16="http://schemas.microsoft.com/office/drawing/2014/main" id="{1B063FA5-068B-14EA-2E1F-90E23E9E8A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altLang="en-US"/>
              <a:t>Todo el proceso de solicitud se realiza en línea y consta de dos pasos. </a:t>
            </a:r>
          </a:p>
          <a:p>
            <a:endParaRPr lang="en-US" altLang="en-US"/>
          </a:p>
          <a:p>
            <a:r>
              <a:rPr lang="es-419" altLang="en-US"/>
              <a:t>Paso 1:  la solicitud en línea solicita detalles del programa de pasantías/estudios en el extranjero, tres ensayos (o un cuarto </a:t>
            </a:r>
            <a:r>
              <a:rPr lang="es-419" altLang="en-US" baseline="30000"/>
              <a:t>ensayo adicional si está solicitando la CNLA) y un expediente académico de pregrado.</a:t>
            </a:r>
            <a:r>
              <a:rPr lang="es-419" altLang="en-US"/>
              <a:t>. El Programa Gilman requiere expedientes académicos de la institución actual de los solicitantes y de cualquier institución a la que hayan asistido anteriormente. ​​Estos expedientes académicos pueden ser oficiales o no oficiales. Hablaré sobre los ensayos en las próximas diapositivas.</a:t>
            </a:r>
          </a:p>
          <a:p>
            <a:endParaRPr lang="en-US" altLang="en-US"/>
          </a:p>
          <a:p>
            <a:r>
              <a:rPr lang="es-419" altLang="en-US"/>
              <a:t>La solicitud también requiere que los solicitantes seleccionen un asesor de estudios en el extranjero y un asesor de ayuda financiera dentro de la solicitud. </a:t>
            </a:r>
          </a:p>
          <a:p>
            <a:endParaRPr lang="en-US" altLang="en-US"/>
          </a:p>
          <a:p>
            <a:pPr eaLnBrk="1" hangingPunct="1">
              <a:lnSpc>
                <a:spcPct val="100000"/>
              </a:lnSpc>
            </a:pPr>
            <a:r>
              <a:rPr lang="es-419" altLang="en-US"/>
              <a:t>Paso 2:  una vez que el estudiante haya presentado la solicitud, un asesor de estudios en el extranjero y uno de ayuda financiera deben certificarla. La fecha límite para las certificaciones de los asesores es una semana después de la fecha límite para los estudiantes.</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1">
            <a:extLst>
              <a:ext uri="{FF2B5EF4-FFF2-40B4-BE49-F238E27FC236}">
                <a16:creationId xmlns:a16="http://schemas.microsoft.com/office/drawing/2014/main" id="{D5AF7CC9-BDFA-6566-A6FE-3171AEA4A227}"/>
              </a:ext>
            </a:extLst>
          </p:cNvPr>
          <p:cNvSpPr>
            <a:spLocks noGrp="1"/>
          </p:cNvSpPr>
          <p:nvPr>
            <p:ph type="sldNum" sz="quarter" idx="10"/>
          </p:nvPr>
        </p:nvSpPr>
        <p:spPr>
          <a:ln/>
        </p:spPr>
        <p:txBody>
          <a:bodyPr/>
          <a:lstStyle>
            <a:lvl1pPr>
              <a:defRPr/>
            </a:lvl1pPr>
          </a:lstStyle>
          <a:p>
            <a:pPr>
              <a:defRPr/>
            </a:pPr>
            <a:fld id="{E9811C5A-C739-7849-B682-A0F614DF34A3}" type="slidenum">
              <a:rPr lang="en-US" altLang="en-US"/>
              <a:pPr>
                <a:defRPr/>
              </a:pPr>
              <a:t>‹#›</a:t>
            </a:fld>
            <a:endParaRPr lang="en-US" altLang="en-US"/>
          </a:p>
        </p:txBody>
      </p:sp>
    </p:spTree>
    <p:extLst>
      <p:ext uri="{BB962C8B-B14F-4D97-AF65-F5344CB8AC3E}">
        <p14:creationId xmlns:p14="http://schemas.microsoft.com/office/powerpoint/2010/main" val="391911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9FA64477-CD44-FA59-9898-DA6D58F8068B}"/>
              </a:ext>
            </a:extLst>
          </p:cNvPr>
          <p:cNvSpPr>
            <a:spLocks noGrp="1"/>
          </p:cNvSpPr>
          <p:nvPr>
            <p:ph type="sldNum" sz="quarter" idx="10"/>
          </p:nvPr>
        </p:nvSpPr>
        <p:spPr>
          <a:ln/>
        </p:spPr>
        <p:txBody>
          <a:bodyPr/>
          <a:lstStyle>
            <a:lvl1pPr>
              <a:defRPr/>
            </a:lvl1pPr>
          </a:lstStyle>
          <a:p>
            <a:pPr>
              <a:defRPr/>
            </a:pPr>
            <a:fld id="{C97598CF-7F0E-0941-BAB5-6FFE98B7B2AD}" type="slidenum">
              <a:rPr lang="en-US" altLang="en-US"/>
              <a:pPr>
                <a:defRPr/>
              </a:pPr>
              <a:t>‹#›</a:t>
            </a:fld>
            <a:endParaRPr lang="en-US" altLang="en-US"/>
          </a:p>
        </p:txBody>
      </p:sp>
    </p:spTree>
    <p:extLst>
      <p:ext uri="{BB962C8B-B14F-4D97-AF65-F5344CB8AC3E}">
        <p14:creationId xmlns:p14="http://schemas.microsoft.com/office/powerpoint/2010/main" val="157699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83238" y="0"/>
            <a:ext cx="48768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2838" y="0"/>
            <a:ext cx="144780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C6F2315-624A-9F82-780C-23650487C477}"/>
              </a:ext>
            </a:extLst>
          </p:cNvPr>
          <p:cNvSpPr>
            <a:spLocks noGrp="1"/>
          </p:cNvSpPr>
          <p:nvPr>
            <p:ph type="sldNum" sz="quarter" idx="10"/>
          </p:nvPr>
        </p:nvSpPr>
        <p:spPr>
          <a:ln/>
        </p:spPr>
        <p:txBody>
          <a:bodyPr/>
          <a:lstStyle>
            <a:lvl1pPr>
              <a:defRPr/>
            </a:lvl1pPr>
          </a:lstStyle>
          <a:p>
            <a:pPr>
              <a:defRPr/>
            </a:pPr>
            <a:fld id="{EC3E660E-1038-2041-ABBC-86AFBE26E5F4}" type="slidenum">
              <a:rPr lang="en-US" altLang="en-US"/>
              <a:pPr>
                <a:defRPr/>
              </a:pPr>
              <a:t>‹#›</a:t>
            </a:fld>
            <a:endParaRPr lang="en-US" altLang="en-US"/>
          </a:p>
        </p:txBody>
      </p:sp>
    </p:spTree>
    <p:extLst>
      <p:ext uri="{BB962C8B-B14F-4D97-AF65-F5344CB8AC3E}">
        <p14:creationId xmlns:p14="http://schemas.microsoft.com/office/powerpoint/2010/main" val="205491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9">
            <a:extLst>
              <a:ext uri="{FF2B5EF4-FFF2-40B4-BE49-F238E27FC236}">
                <a16:creationId xmlns:a16="http://schemas.microsoft.com/office/drawing/2014/main" id="{B76728B3-39C7-D624-74D5-2D0C12CD57C7}"/>
              </a:ext>
            </a:extLst>
          </p:cNvPr>
          <p:cNvSpPr>
            <a:spLocks noGrp="1"/>
          </p:cNvSpPr>
          <p:nvPr>
            <p:ph type="sldNum" sz="quarter" idx="10"/>
          </p:nvPr>
        </p:nvSpPr>
        <p:spPr>
          <a:ln/>
        </p:spPr>
        <p:txBody>
          <a:bodyPr/>
          <a:lstStyle>
            <a:lvl1pPr>
              <a:defRPr/>
            </a:lvl1pPr>
          </a:lstStyle>
          <a:p>
            <a:pPr>
              <a:defRPr/>
            </a:pPr>
            <a:fld id="{84532D35-5D37-EB43-B167-85DC5A892DFF}" type="slidenum">
              <a:rPr lang="en-US" altLang="en-US"/>
              <a:pPr>
                <a:defRPr/>
              </a:pPr>
              <a:t>‹#›</a:t>
            </a:fld>
            <a:endParaRPr lang="en-US" altLang="en-US"/>
          </a:p>
        </p:txBody>
      </p:sp>
    </p:spTree>
    <p:extLst>
      <p:ext uri="{BB962C8B-B14F-4D97-AF65-F5344CB8AC3E}">
        <p14:creationId xmlns:p14="http://schemas.microsoft.com/office/powerpoint/2010/main" val="426317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0B364CE5-F219-863C-934A-0FB1EEBCA0E9}"/>
              </a:ext>
            </a:extLst>
          </p:cNvPr>
          <p:cNvSpPr>
            <a:spLocks noGrp="1"/>
          </p:cNvSpPr>
          <p:nvPr>
            <p:ph type="sldNum" sz="quarter" idx="10"/>
          </p:nvPr>
        </p:nvSpPr>
        <p:spPr>
          <a:ln/>
        </p:spPr>
        <p:txBody>
          <a:bodyPr/>
          <a:lstStyle>
            <a:lvl1pPr>
              <a:defRPr/>
            </a:lvl1pPr>
          </a:lstStyle>
          <a:p>
            <a:pPr>
              <a:defRPr/>
            </a:pPr>
            <a:fld id="{5600B1C5-BCED-C34A-BD86-3C9A60917400}" type="slidenum">
              <a:rPr lang="en-US" altLang="en-US"/>
              <a:pPr>
                <a:defRPr/>
              </a:pPr>
              <a:t>‹#›</a:t>
            </a:fld>
            <a:endParaRPr lang="en-US" altLang="en-US"/>
          </a:p>
        </p:txBody>
      </p:sp>
    </p:spTree>
    <p:extLst>
      <p:ext uri="{BB962C8B-B14F-4D97-AF65-F5344CB8AC3E}">
        <p14:creationId xmlns:p14="http://schemas.microsoft.com/office/powerpoint/2010/main" val="78338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a:extLst>
              <a:ext uri="{FF2B5EF4-FFF2-40B4-BE49-F238E27FC236}">
                <a16:creationId xmlns:a16="http://schemas.microsoft.com/office/drawing/2014/main" id="{8F2B6CB6-2B74-A9D5-46F1-2549E9776817}"/>
              </a:ext>
            </a:extLst>
          </p:cNvPr>
          <p:cNvSpPr>
            <a:spLocks noGrp="1"/>
          </p:cNvSpPr>
          <p:nvPr>
            <p:ph type="sldNum" sz="quarter" idx="10"/>
          </p:nvPr>
        </p:nvSpPr>
        <p:spPr>
          <a:ln/>
        </p:spPr>
        <p:txBody>
          <a:bodyPr/>
          <a:lstStyle>
            <a:lvl1pPr>
              <a:defRPr/>
            </a:lvl1pPr>
          </a:lstStyle>
          <a:p>
            <a:pPr>
              <a:defRPr/>
            </a:pPr>
            <a:fld id="{2253A50D-FB47-E74B-A048-DC8A2C017F4B}" type="slidenum">
              <a:rPr lang="en-US" altLang="en-US"/>
              <a:pPr>
                <a:defRPr/>
              </a:pPr>
              <a:t>‹#›</a:t>
            </a:fld>
            <a:endParaRPr lang="en-US" altLang="en-US"/>
          </a:p>
        </p:txBody>
      </p:sp>
    </p:spTree>
    <p:extLst>
      <p:ext uri="{BB962C8B-B14F-4D97-AF65-F5344CB8AC3E}">
        <p14:creationId xmlns:p14="http://schemas.microsoft.com/office/powerpoint/2010/main" val="335848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E68C3E55-187D-9906-133A-C274A74EB549}"/>
              </a:ext>
            </a:extLst>
          </p:cNvPr>
          <p:cNvSpPr>
            <a:spLocks noGrp="1"/>
          </p:cNvSpPr>
          <p:nvPr>
            <p:ph type="sldNum" sz="quarter" idx="10"/>
          </p:nvPr>
        </p:nvSpPr>
        <p:spPr>
          <a:ln/>
        </p:spPr>
        <p:txBody>
          <a:bodyPr/>
          <a:lstStyle>
            <a:lvl1pPr>
              <a:defRPr/>
            </a:lvl1pPr>
          </a:lstStyle>
          <a:p>
            <a:pPr>
              <a:defRPr/>
            </a:pPr>
            <a:fld id="{3954EED1-DA3D-804F-916C-C5BA2C62D8FD}" type="slidenum">
              <a:rPr lang="en-US" altLang="en-US"/>
              <a:pPr>
                <a:defRPr/>
              </a:pPr>
              <a:t>‹#›</a:t>
            </a:fld>
            <a:endParaRPr lang="en-US" altLang="en-US"/>
          </a:p>
        </p:txBody>
      </p:sp>
    </p:spTree>
    <p:extLst>
      <p:ext uri="{BB962C8B-B14F-4D97-AF65-F5344CB8AC3E}">
        <p14:creationId xmlns:p14="http://schemas.microsoft.com/office/powerpoint/2010/main" val="159820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D936891F-1530-54DB-B7BD-F7F57037AD47}"/>
              </a:ext>
            </a:extLst>
          </p:cNvPr>
          <p:cNvSpPr>
            <a:spLocks noGrp="1"/>
          </p:cNvSpPr>
          <p:nvPr>
            <p:ph type="sldNum" sz="quarter" idx="10"/>
          </p:nvPr>
        </p:nvSpPr>
        <p:spPr>
          <a:ln/>
        </p:spPr>
        <p:txBody>
          <a:bodyPr/>
          <a:lstStyle>
            <a:lvl1pPr>
              <a:defRPr/>
            </a:lvl1pPr>
          </a:lstStyle>
          <a:p>
            <a:pPr>
              <a:defRPr/>
            </a:pPr>
            <a:fld id="{80678E06-4055-B245-AA19-1A92294AB6A3}" type="slidenum">
              <a:rPr lang="en-US" altLang="en-US"/>
              <a:pPr>
                <a:defRPr/>
              </a:pPr>
              <a:t>‹#›</a:t>
            </a:fld>
            <a:endParaRPr lang="en-US" altLang="en-US"/>
          </a:p>
        </p:txBody>
      </p:sp>
    </p:spTree>
    <p:extLst>
      <p:ext uri="{BB962C8B-B14F-4D97-AF65-F5344CB8AC3E}">
        <p14:creationId xmlns:p14="http://schemas.microsoft.com/office/powerpoint/2010/main" val="3175419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Rectangle 9">
            <a:extLst>
              <a:ext uri="{FF2B5EF4-FFF2-40B4-BE49-F238E27FC236}">
                <a16:creationId xmlns:a16="http://schemas.microsoft.com/office/drawing/2014/main" id="{A61D2B1A-49C8-5DA7-67E3-47C60CD9200B}"/>
              </a:ext>
            </a:extLst>
          </p:cNvPr>
          <p:cNvSpPr>
            <a:spLocks noGrp="1"/>
          </p:cNvSpPr>
          <p:nvPr>
            <p:ph type="sldNum" sz="quarter" idx="10"/>
          </p:nvPr>
        </p:nvSpPr>
        <p:spPr>
          <a:ln/>
        </p:spPr>
        <p:txBody>
          <a:bodyPr/>
          <a:lstStyle>
            <a:lvl1pPr>
              <a:defRPr/>
            </a:lvl1pPr>
          </a:lstStyle>
          <a:p>
            <a:pPr>
              <a:defRPr/>
            </a:pPr>
            <a:fld id="{DA8A37CF-2D3E-1F41-B0B5-4B806111ED36}" type="slidenum">
              <a:rPr lang="en-US" altLang="en-US"/>
              <a:pPr>
                <a:defRPr/>
              </a:pPr>
              <a:t>‹#›</a:t>
            </a:fld>
            <a:endParaRPr lang="en-US" altLang="en-US"/>
          </a:p>
        </p:txBody>
      </p:sp>
    </p:spTree>
    <p:extLst>
      <p:ext uri="{BB962C8B-B14F-4D97-AF65-F5344CB8AC3E}">
        <p14:creationId xmlns:p14="http://schemas.microsoft.com/office/powerpoint/2010/main" val="398031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DD98B5F-7D39-14AE-7EBF-1CE1D896B111}"/>
              </a:ext>
            </a:extLst>
          </p:cNvPr>
          <p:cNvSpPr>
            <a:spLocks noGrp="1"/>
          </p:cNvSpPr>
          <p:nvPr>
            <p:ph type="sldNum" sz="quarter" idx="10"/>
          </p:nvPr>
        </p:nvSpPr>
        <p:spPr>
          <a:ln/>
        </p:spPr>
        <p:txBody>
          <a:bodyPr/>
          <a:lstStyle>
            <a:lvl1pPr>
              <a:defRPr/>
            </a:lvl1pPr>
          </a:lstStyle>
          <a:p>
            <a:pPr>
              <a:defRPr/>
            </a:pPr>
            <a:fld id="{B8566E22-52E9-4446-AFCC-4CD03D78BA09}" type="slidenum">
              <a:rPr lang="en-US" altLang="en-US"/>
              <a:pPr>
                <a:defRPr/>
              </a:pPr>
              <a:t>‹#›</a:t>
            </a:fld>
            <a:endParaRPr lang="en-US" altLang="en-US"/>
          </a:p>
        </p:txBody>
      </p:sp>
    </p:spTree>
    <p:extLst>
      <p:ext uri="{BB962C8B-B14F-4D97-AF65-F5344CB8AC3E}">
        <p14:creationId xmlns:p14="http://schemas.microsoft.com/office/powerpoint/2010/main" val="311093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24D1BD28-6BEE-28B6-5BB5-6F03AC58BEA4}"/>
              </a:ext>
            </a:extLst>
          </p:cNvPr>
          <p:cNvSpPr>
            <a:spLocks noGrp="1"/>
          </p:cNvSpPr>
          <p:nvPr>
            <p:ph type="sldNum" sz="quarter" idx="10"/>
          </p:nvPr>
        </p:nvSpPr>
        <p:spPr>
          <a:ln/>
        </p:spPr>
        <p:txBody>
          <a:bodyPr/>
          <a:lstStyle>
            <a:lvl1pPr>
              <a:defRPr/>
            </a:lvl1pPr>
          </a:lstStyle>
          <a:p>
            <a:pPr>
              <a:defRPr/>
            </a:pPr>
            <a:fld id="{CB47CDCB-1E8A-8C4B-BEED-ABAC0C939BF5}" type="slidenum">
              <a:rPr lang="en-US" altLang="en-US"/>
              <a:pPr>
                <a:defRPr/>
              </a:pPr>
              <a:t>‹#›</a:t>
            </a:fld>
            <a:endParaRPr lang="en-US" altLang="en-US"/>
          </a:p>
        </p:txBody>
      </p:sp>
    </p:spTree>
    <p:extLst>
      <p:ext uri="{BB962C8B-B14F-4D97-AF65-F5344CB8AC3E}">
        <p14:creationId xmlns:p14="http://schemas.microsoft.com/office/powerpoint/2010/main" val="151789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43BFF38-4BDA-C824-915B-D68E9F5C2C64}"/>
              </a:ext>
            </a:extLst>
          </p:cNvPr>
          <p:cNvSpPr>
            <a:spLocks noGrp="1"/>
          </p:cNvSpPr>
          <p:nvPr>
            <p:ph type="sldNum" sz="quarter" idx="10"/>
          </p:nvPr>
        </p:nvSpPr>
        <p:spPr>
          <a:ln/>
        </p:spPr>
        <p:txBody>
          <a:bodyPr/>
          <a:lstStyle>
            <a:lvl1pPr>
              <a:defRPr/>
            </a:lvl1pPr>
          </a:lstStyle>
          <a:p>
            <a:pPr>
              <a:defRPr/>
            </a:pPr>
            <a:fld id="{35AECE1E-A500-8645-8E4B-D50C55C2928B}" type="slidenum">
              <a:rPr lang="en-US" altLang="en-US"/>
              <a:pPr>
                <a:defRPr/>
              </a:pPr>
              <a:t>‹#›</a:t>
            </a:fld>
            <a:endParaRPr lang="en-US" altLang="en-US"/>
          </a:p>
        </p:txBody>
      </p:sp>
    </p:spTree>
    <p:extLst>
      <p:ext uri="{BB962C8B-B14F-4D97-AF65-F5344CB8AC3E}">
        <p14:creationId xmlns:p14="http://schemas.microsoft.com/office/powerpoint/2010/main" val="327980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6BB2CE4A-68DE-2C5C-CB27-8F623B17F902}"/>
              </a:ext>
            </a:extLst>
          </p:cNvPr>
          <p:cNvSpPr>
            <a:spLocks noGrp="1"/>
          </p:cNvSpPr>
          <p:nvPr>
            <p:ph type="sldNum" sz="quarter" idx="10"/>
          </p:nvPr>
        </p:nvSpPr>
        <p:spPr>
          <a:ln/>
        </p:spPr>
        <p:txBody>
          <a:bodyPr/>
          <a:lstStyle>
            <a:lvl1pPr>
              <a:defRPr/>
            </a:lvl1pPr>
          </a:lstStyle>
          <a:p>
            <a:pPr>
              <a:defRPr/>
            </a:pPr>
            <a:fld id="{14F4ABAC-6884-E445-BA81-44D70474D99C}" type="slidenum">
              <a:rPr lang="en-US" altLang="en-US"/>
              <a:pPr>
                <a:defRPr/>
              </a:pPr>
              <a:t>‹#›</a:t>
            </a:fld>
            <a:endParaRPr lang="en-US" altLang="en-US"/>
          </a:p>
        </p:txBody>
      </p:sp>
    </p:spTree>
    <p:extLst>
      <p:ext uri="{BB962C8B-B14F-4D97-AF65-F5344CB8AC3E}">
        <p14:creationId xmlns:p14="http://schemas.microsoft.com/office/powerpoint/2010/main" val="3330065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B16F148-DB37-3776-4D7F-B43F7879B101}"/>
              </a:ext>
            </a:extLst>
          </p:cNvPr>
          <p:cNvSpPr>
            <a:spLocks noGrp="1"/>
          </p:cNvSpPr>
          <p:nvPr>
            <p:ph type="sldNum" sz="quarter" idx="10"/>
          </p:nvPr>
        </p:nvSpPr>
        <p:spPr>
          <a:ln/>
        </p:spPr>
        <p:txBody>
          <a:bodyPr/>
          <a:lstStyle>
            <a:lvl1pPr>
              <a:defRPr/>
            </a:lvl1pPr>
          </a:lstStyle>
          <a:p>
            <a:pPr>
              <a:defRPr/>
            </a:pPr>
            <a:fld id="{E298E5C8-A474-864E-AABF-B141761BDF9B}" type="slidenum">
              <a:rPr lang="en-US" altLang="en-US"/>
              <a:pPr>
                <a:defRPr/>
              </a:pPr>
              <a:t>‹#›</a:t>
            </a:fld>
            <a:endParaRPr lang="en-US" altLang="en-US"/>
          </a:p>
        </p:txBody>
      </p:sp>
    </p:spTree>
    <p:extLst>
      <p:ext uri="{BB962C8B-B14F-4D97-AF65-F5344CB8AC3E}">
        <p14:creationId xmlns:p14="http://schemas.microsoft.com/office/powerpoint/2010/main" val="3363420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9BDB26A7-763B-FDD9-8DF0-E6E7E6A587D6}"/>
              </a:ext>
            </a:extLst>
          </p:cNvPr>
          <p:cNvSpPr>
            <a:spLocks noGrp="1"/>
          </p:cNvSpPr>
          <p:nvPr>
            <p:ph type="sldNum" sz="quarter" idx="10"/>
          </p:nvPr>
        </p:nvSpPr>
        <p:spPr>
          <a:ln/>
        </p:spPr>
        <p:txBody>
          <a:bodyPr/>
          <a:lstStyle>
            <a:lvl1pPr>
              <a:defRPr/>
            </a:lvl1pPr>
          </a:lstStyle>
          <a:p>
            <a:pPr>
              <a:defRPr/>
            </a:pPr>
            <a:fld id="{D055AC9E-E5E5-6A41-9EF0-0E8EC987461B}" type="slidenum">
              <a:rPr lang="en-US" altLang="en-US"/>
              <a:pPr>
                <a:defRPr/>
              </a:pPr>
              <a:t>‹#›</a:t>
            </a:fld>
            <a:endParaRPr lang="en-US" altLang="en-US"/>
          </a:p>
        </p:txBody>
      </p:sp>
    </p:spTree>
    <p:extLst>
      <p:ext uri="{BB962C8B-B14F-4D97-AF65-F5344CB8AC3E}">
        <p14:creationId xmlns:p14="http://schemas.microsoft.com/office/powerpoint/2010/main" val="15149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a:extLst>
              <a:ext uri="{FF2B5EF4-FFF2-40B4-BE49-F238E27FC236}">
                <a16:creationId xmlns:a16="http://schemas.microsoft.com/office/drawing/2014/main" id="{939BACEB-42C9-2461-E505-2F113C2DD36E}"/>
              </a:ext>
            </a:extLst>
          </p:cNvPr>
          <p:cNvSpPr>
            <a:spLocks noGrp="1"/>
          </p:cNvSpPr>
          <p:nvPr>
            <p:ph type="sldNum" sz="quarter" idx="10"/>
          </p:nvPr>
        </p:nvSpPr>
        <p:spPr>
          <a:ln/>
        </p:spPr>
        <p:txBody>
          <a:bodyPr/>
          <a:lstStyle>
            <a:lvl1pPr>
              <a:defRPr/>
            </a:lvl1pPr>
          </a:lstStyle>
          <a:p>
            <a:pPr>
              <a:defRPr/>
            </a:pPr>
            <a:fld id="{1CF2237C-09CC-9C48-B280-C9C1B2E9C40F}" type="slidenum">
              <a:rPr lang="en-US" altLang="en-US"/>
              <a:pPr>
                <a:defRPr/>
              </a:pPr>
              <a:t>‹#›</a:t>
            </a:fld>
            <a:endParaRPr lang="en-US" altLang="en-US"/>
          </a:p>
        </p:txBody>
      </p:sp>
    </p:spTree>
    <p:extLst>
      <p:ext uri="{BB962C8B-B14F-4D97-AF65-F5344CB8AC3E}">
        <p14:creationId xmlns:p14="http://schemas.microsoft.com/office/powerpoint/2010/main" val="40108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09638" y="4876800"/>
            <a:ext cx="4699000" cy="883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461038" y="4876800"/>
            <a:ext cx="4699000" cy="883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5AEE32E0-2932-3F40-1513-FF682AE2A1A7}"/>
              </a:ext>
            </a:extLst>
          </p:cNvPr>
          <p:cNvSpPr>
            <a:spLocks noGrp="1"/>
          </p:cNvSpPr>
          <p:nvPr>
            <p:ph type="sldNum" sz="quarter" idx="10"/>
          </p:nvPr>
        </p:nvSpPr>
        <p:spPr>
          <a:ln/>
        </p:spPr>
        <p:txBody>
          <a:bodyPr/>
          <a:lstStyle>
            <a:lvl1pPr>
              <a:defRPr/>
            </a:lvl1pPr>
          </a:lstStyle>
          <a:p>
            <a:pPr>
              <a:defRPr/>
            </a:pPr>
            <a:fld id="{1C00D41D-9FC5-F043-A210-92A372671F42}" type="slidenum">
              <a:rPr lang="en-US" altLang="en-US"/>
              <a:pPr>
                <a:defRPr/>
              </a:pPr>
              <a:t>‹#›</a:t>
            </a:fld>
            <a:endParaRPr lang="en-US" altLang="en-US"/>
          </a:p>
        </p:txBody>
      </p:sp>
    </p:spTree>
    <p:extLst>
      <p:ext uri="{BB962C8B-B14F-4D97-AF65-F5344CB8AC3E}">
        <p14:creationId xmlns:p14="http://schemas.microsoft.com/office/powerpoint/2010/main" val="104555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3C270745-9DAA-87FA-BB47-F89372980A29}"/>
              </a:ext>
            </a:extLst>
          </p:cNvPr>
          <p:cNvSpPr>
            <a:spLocks noGrp="1"/>
          </p:cNvSpPr>
          <p:nvPr>
            <p:ph type="sldNum" sz="quarter" idx="10"/>
          </p:nvPr>
        </p:nvSpPr>
        <p:spPr>
          <a:ln/>
        </p:spPr>
        <p:txBody>
          <a:bodyPr/>
          <a:lstStyle>
            <a:lvl1pPr>
              <a:defRPr/>
            </a:lvl1pPr>
          </a:lstStyle>
          <a:p>
            <a:pPr>
              <a:defRPr/>
            </a:pPr>
            <a:fld id="{9C2FE82B-CB85-AD43-8EFD-8F87CD919347}" type="slidenum">
              <a:rPr lang="en-US" altLang="en-US"/>
              <a:pPr>
                <a:defRPr/>
              </a:pPr>
              <a:t>‹#›</a:t>
            </a:fld>
            <a:endParaRPr lang="en-US" altLang="en-US"/>
          </a:p>
        </p:txBody>
      </p:sp>
    </p:spTree>
    <p:extLst>
      <p:ext uri="{BB962C8B-B14F-4D97-AF65-F5344CB8AC3E}">
        <p14:creationId xmlns:p14="http://schemas.microsoft.com/office/powerpoint/2010/main" val="28397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986D47A5-C5E4-2BEC-00A0-24B677AC9A41}"/>
              </a:ext>
            </a:extLst>
          </p:cNvPr>
          <p:cNvSpPr>
            <a:spLocks noGrp="1"/>
          </p:cNvSpPr>
          <p:nvPr>
            <p:ph type="sldNum" sz="quarter" idx="10"/>
          </p:nvPr>
        </p:nvSpPr>
        <p:spPr>
          <a:ln/>
        </p:spPr>
        <p:txBody>
          <a:bodyPr/>
          <a:lstStyle>
            <a:lvl1pPr>
              <a:defRPr/>
            </a:lvl1pPr>
          </a:lstStyle>
          <a:p>
            <a:pPr>
              <a:defRPr/>
            </a:pPr>
            <a:fld id="{5F681FFA-A1EA-3E43-BB0C-55CB80DE6B8C}" type="slidenum">
              <a:rPr lang="en-US" altLang="en-US"/>
              <a:pPr>
                <a:defRPr/>
              </a:pPr>
              <a:t>‹#›</a:t>
            </a:fld>
            <a:endParaRPr lang="en-US" altLang="en-US"/>
          </a:p>
        </p:txBody>
      </p:sp>
    </p:spTree>
    <p:extLst>
      <p:ext uri="{BB962C8B-B14F-4D97-AF65-F5344CB8AC3E}">
        <p14:creationId xmlns:p14="http://schemas.microsoft.com/office/powerpoint/2010/main" val="9879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90F59C2-6643-26EE-8CAE-A883C348B231}"/>
              </a:ext>
            </a:extLst>
          </p:cNvPr>
          <p:cNvSpPr>
            <a:spLocks noGrp="1"/>
          </p:cNvSpPr>
          <p:nvPr>
            <p:ph type="sldNum" sz="quarter" idx="10"/>
          </p:nvPr>
        </p:nvSpPr>
        <p:spPr>
          <a:ln/>
        </p:spPr>
        <p:txBody>
          <a:bodyPr/>
          <a:lstStyle>
            <a:lvl1pPr>
              <a:defRPr/>
            </a:lvl1pPr>
          </a:lstStyle>
          <a:p>
            <a:pPr>
              <a:defRPr/>
            </a:pPr>
            <a:fld id="{6063AD64-3EA8-044B-997C-A6CD9016B0B8}" type="slidenum">
              <a:rPr lang="en-US" altLang="en-US"/>
              <a:pPr>
                <a:defRPr/>
              </a:pPr>
              <a:t>‹#›</a:t>
            </a:fld>
            <a:endParaRPr lang="en-US" altLang="en-US"/>
          </a:p>
        </p:txBody>
      </p:sp>
    </p:spTree>
    <p:extLst>
      <p:ext uri="{BB962C8B-B14F-4D97-AF65-F5344CB8AC3E}">
        <p14:creationId xmlns:p14="http://schemas.microsoft.com/office/powerpoint/2010/main" val="1383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AE5541BA-8849-5304-30B7-0A17C819CE3C}"/>
              </a:ext>
            </a:extLst>
          </p:cNvPr>
          <p:cNvSpPr>
            <a:spLocks noGrp="1"/>
          </p:cNvSpPr>
          <p:nvPr>
            <p:ph type="sldNum" sz="quarter" idx="10"/>
          </p:nvPr>
        </p:nvSpPr>
        <p:spPr>
          <a:ln/>
        </p:spPr>
        <p:txBody>
          <a:bodyPr/>
          <a:lstStyle>
            <a:lvl1pPr>
              <a:defRPr/>
            </a:lvl1pPr>
          </a:lstStyle>
          <a:p>
            <a:pPr>
              <a:defRPr/>
            </a:pPr>
            <a:fld id="{E1A57BEA-7C6A-204C-A8AC-4DA228461636}" type="slidenum">
              <a:rPr lang="en-US" altLang="en-US"/>
              <a:pPr>
                <a:defRPr/>
              </a:pPr>
              <a:t>‹#›</a:t>
            </a:fld>
            <a:endParaRPr lang="en-US" altLang="en-US"/>
          </a:p>
        </p:txBody>
      </p:sp>
    </p:spTree>
    <p:extLst>
      <p:ext uri="{BB962C8B-B14F-4D97-AF65-F5344CB8AC3E}">
        <p14:creationId xmlns:p14="http://schemas.microsoft.com/office/powerpoint/2010/main" val="3265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9EB86BD0-AAA7-28C6-4498-5C2D98EE8EFD}"/>
              </a:ext>
            </a:extLst>
          </p:cNvPr>
          <p:cNvSpPr>
            <a:spLocks noGrp="1"/>
          </p:cNvSpPr>
          <p:nvPr>
            <p:ph type="sldNum" sz="quarter" idx="10"/>
          </p:nvPr>
        </p:nvSpPr>
        <p:spPr>
          <a:ln/>
        </p:spPr>
        <p:txBody>
          <a:bodyPr/>
          <a:lstStyle>
            <a:lvl1pPr>
              <a:defRPr/>
            </a:lvl1pPr>
          </a:lstStyle>
          <a:p>
            <a:pPr>
              <a:defRPr/>
            </a:pPr>
            <a:fld id="{8DC95BF7-3053-7C4F-A71B-5487D601D16C}" type="slidenum">
              <a:rPr lang="en-US" altLang="en-US"/>
              <a:pPr>
                <a:defRPr/>
              </a:pPr>
              <a:t>‹#›</a:t>
            </a:fld>
            <a:endParaRPr lang="en-US" altLang="en-US"/>
          </a:p>
        </p:txBody>
      </p:sp>
    </p:spTree>
    <p:extLst>
      <p:ext uri="{BB962C8B-B14F-4D97-AF65-F5344CB8AC3E}">
        <p14:creationId xmlns:p14="http://schemas.microsoft.com/office/powerpoint/2010/main" val="181877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descr="Rectangle">
            <a:extLst>
              <a:ext uri="{FF2B5EF4-FFF2-40B4-BE49-F238E27FC236}">
                <a16:creationId xmlns:a16="http://schemas.microsoft.com/office/drawing/2014/main" id="{CD67E2B1-A1C8-ED36-53A5-4992E37A1FA4}"/>
              </a:ext>
            </a:extLst>
          </p:cNvPr>
          <p:cNvSpPr>
            <a:spLocks/>
          </p:cNvSpPr>
          <p:nvPr/>
        </p:nvSpPr>
        <p:spPr bwMode="auto">
          <a:xfrm>
            <a:off x="-188913" y="11558588"/>
            <a:ext cx="24653876" cy="2263775"/>
          </a:xfrm>
          <a:prstGeom prst="rect">
            <a:avLst/>
          </a:prstGeom>
          <a:gradFill rotWithShape="0">
            <a:gsLst>
              <a:gs pos="0">
                <a:srgbClr val="1A3A5E"/>
              </a:gs>
              <a:gs pos="30542">
                <a:srgbClr val="1D446F"/>
              </a:gs>
              <a:gs pos="48987">
                <a:srgbClr val="1F4E80"/>
              </a:gs>
              <a:gs pos="67540">
                <a:srgbClr val="1D446F"/>
              </a:gs>
              <a:gs pos="99030">
                <a:srgbClr val="1A3A5E"/>
              </a:gs>
              <a:gs pos="100000">
                <a:srgbClr val="1A3A5E"/>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1F4E8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027" name="Picture 2" descr="Image">
            <a:extLst>
              <a:ext uri="{FF2B5EF4-FFF2-40B4-BE49-F238E27FC236}">
                <a16:creationId xmlns:a16="http://schemas.microsoft.com/office/drawing/2014/main" id="{A086E0E4-0949-6E50-31E9-B330DFF8595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478000" y="2028825"/>
            <a:ext cx="13234988" cy="1208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Image">
            <a:extLst>
              <a:ext uri="{FF2B5EF4-FFF2-40B4-BE49-F238E27FC236}">
                <a16:creationId xmlns:a16="http://schemas.microsoft.com/office/drawing/2014/main" id="{AFF9948A-2764-AED6-5764-00FD4E43BB0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33763" y="-366713"/>
            <a:ext cx="13122276" cy="11988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descr="Rectangle">
            <a:extLst>
              <a:ext uri="{FF2B5EF4-FFF2-40B4-BE49-F238E27FC236}">
                <a16:creationId xmlns:a16="http://schemas.microsoft.com/office/drawing/2014/main" id="{5DBFF6C1-B7F6-86AA-2FD8-D2021D539476}"/>
              </a:ext>
            </a:extLst>
          </p:cNvPr>
          <p:cNvSpPr>
            <a:spLocks/>
          </p:cNvSpPr>
          <p:nvPr/>
        </p:nvSpPr>
        <p:spPr bwMode="auto">
          <a:xfrm>
            <a:off x="11557000" y="1465263"/>
            <a:ext cx="12949238" cy="9899650"/>
          </a:xfrm>
          <a:prstGeom prst="rect">
            <a:avLst/>
          </a:prstGeom>
          <a:solidFill>
            <a:srgbClr val="FFFFFF"/>
          </a:solidFill>
          <a:ln>
            <a:noFill/>
          </a:ln>
          <a:effectLst/>
        </p:spPr>
        <p:txBody>
          <a:bodyPr lIns="50800" tIns="50800" rIns="50800" bIns="50800" anchor="ctr"/>
          <a:lstStyle>
            <a:lvl1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defRPr/>
            </a:pPr>
            <a:endParaRPr lang="en-US" altLang="en-US" sz="320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endParaRPr>
          </a:p>
        </p:txBody>
      </p:sp>
      <p:sp>
        <p:nvSpPr>
          <p:cNvPr id="1029" name="Rectangle 5" descr="Rectangle">
            <a:extLst>
              <a:ext uri="{FF2B5EF4-FFF2-40B4-BE49-F238E27FC236}">
                <a16:creationId xmlns:a16="http://schemas.microsoft.com/office/drawing/2014/main" id="{7E85C141-F66C-7DDE-D1E1-9DAD2AA4B2BF}"/>
              </a:ext>
            </a:extLst>
          </p:cNvPr>
          <p:cNvSpPr>
            <a:spLocks/>
          </p:cNvSpPr>
          <p:nvPr/>
        </p:nvSpPr>
        <p:spPr bwMode="auto">
          <a:xfrm>
            <a:off x="-134938" y="11256963"/>
            <a:ext cx="24544338" cy="409575"/>
          </a:xfrm>
          <a:prstGeom prst="rect">
            <a:avLst/>
          </a:prstGeom>
          <a:gradFill rotWithShape="0">
            <a:gsLst>
              <a:gs pos="0">
                <a:srgbClr val="938963"/>
              </a:gs>
              <a:gs pos="30190">
                <a:srgbClr val="A1946B"/>
              </a:gs>
              <a:gs pos="48424">
                <a:srgbClr val="AEA074"/>
              </a:gs>
              <a:gs pos="67546">
                <a:srgbClr val="A1946B"/>
              </a:gs>
              <a:gs pos="100000">
                <a:srgbClr val="948963"/>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031" name="Picture 6" descr="Image">
            <a:extLst>
              <a:ext uri="{FF2B5EF4-FFF2-40B4-BE49-F238E27FC236}">
                <a16:creationId xmlns:a16="http://schemas.microsoft.com/office/drawing/2014/main" id="{B8774334-3629-9249-72B1-4D13A49BF6A5}"/>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12401550"/>
            <a:ext cx="157162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7">
            <a:extLst>
              <a:ext uri="{FF2B5EF4-FFF2-40B4-BE49-F238E27FC236}">
                <a16:creationId xmlns:a16="http://schemas.microsoft.com/office/drawing/2014/main" id="{66AC3000-314E-CB6C-621C-480A4EEC67AE}"/>
              </a:ext>
            </a:extLst>
          </p:cNvPr>
          <p:cNvPicPr>
            <a:picLocks noChangeAspect="1"/>
          </p:cNvPicPr>
          <p:nvPr/>
        </p:nvPicPr>
        <p:blipFill>
          <a:blip r:embed="rId16">
            <a:extLst>
              <a:ext uri="{28A0092B-C50C-407E-A947-70E740481C1C}">
                <a14:useLocalDpi xmlns:a14="http://schemas.microsoft.com/office/drawing/2010/main" val="0"/>
              </a:ext>
            </a:extLst>
          </a:blip>
          <a:srcRect l="71956"/>
          <a:stretch>
            <a:fillRect/>
          </a:stretch>
        </p:blipFill>
        <p:spPr bwMode="auto">
          <a:xfrm>
            <a:off x="3121025" y="12295188"/>
            <a:ext cx="7937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3" name="Picture 8">
            <a:extLst>
              <a:ext uri="{FF2B5EF4-FFF2-40B4-BE49-F238E27FC236}">
                <a16:creationId xmlns:a16="http://schemas.microsoft.com/office/drawing/2014/main" id="{441EB042-E868-9078-DC9F-D91FD7FF6A9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4675" y="12147550"/>
            <a:ext cx="243998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Rectangle 9">
            <a:extLst>
              <a:ext uri="{FF2B5EF4-FFF2-40B4-BE49-F238E27FC236}">
                <a16:creationId xmlns:a16="http://schemas.microsoft.com/office/drawing/2014/main" id="{4A1A6984-37D6-1546-2C96-661E93A7B3F0}"/>
              </a:ext>
            </a:extLst>
          </p:cNvPr>
          <p:cNvSpPr>
            <a:spLocks noGrp="1"/>
          </p:cNvSpPr>
          <p:nvPr>
            <p:ph type="title"/>
          </p:nvPr>
        </p:nvSpPr>
        <p:spPr bwMode="auto">
          <a:xfrm>
            <a:off x="3652838" y="0"/>
            <a:ext cx="19507200" cy="367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Helvetica Neue" panose="02000503000000020004" pitchFamily="2" charset="0"/>
              </a:rPr>
              <a:t>Click to edit Template title style</a:t>
            </a:r>
          </a:p>
        </p:txBody>
      </p:sp>
      <p:sp>
        <p:nvSpPr>
          <p:cNvPr id="1035" name="Rectangle 10">
            <a:extLst>
              <a:ext uri="{FF2B5EF4-FFF2-40B4-BE49-F238E27FC236}">
                <a16:creationId xmlns:a16="http://schemas.microsoft.com/office/drawing/2014/main" id="{3990A2B9-33D9-5D31-7680-D7988FBD00BC}"/>
              </a:ext>
            </a:extLst>
          </p:cNvPr>
          <p:cNvSpPr>
            <a:spLocks noGrp="1"/>
          </p:cNvSpPr>
          <p:nvPr>
            <p:ph type="body" idx="1"/>
          </p:nvPr>
        </p:nvSpPr>
        <p:spPr bwMode="auto">
          <a:xfrm>
            <a:off x="13609638" y="4876800"/>
            <a:ext cx="9550400" cy="883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Helvetica Neue" panose="02000503000000020004" pitchFamily="2" charset="0"/>
              </a:rPr>
              <a:t>Click to edit Template text styles</a:t>
            </a:r>
          </a:p>
          <a:p>
            <a:pPr lvl="1"/>
            <a:r>
              <a:rPr lang="en-US" altLang="en-US">
                <a:sym typeface="Helvetica Neue" panose="02000503000000020004" pitchFamily="2" charset="0"/>
              </a:rPr>
              <a:t>Second level</a:t>
            </a:r>
          </a:p>
          <a:p>
            <a:pPr lvl="2"/>
            <a:r>
              <a:rPr lang="en-US" altLang="en-US">
                <a:sym typeface="Helvetica Neue" panose="02000503000000020004" pitchFamily="2" charset="0"/>
              </a:rPr>
              <a:t>Third level</a:t>
            </a:r>
          </a:p>
          <a:p>
            <a:pPr lvl="3"/>
            <a:r>
              <a:rPr lang="en-US" altLang="en-US">
                <a:sym typeface="Helvetica Neue" panose="02000503000000020004" pitchFamily="2" charset="0"/>
              </a:rPr>
              <a:t>Fourth level</a:t>
            </a:r>
          </a:p>
          <a:p>
            <a:pPr lvl="4"/>
            <a:r>
              <a:rPr lang="en-US" altLang="en-US">
                <a:sym typeface="Helvetica Neue" panose="02000503000000020004" pitchFamily="2" charset="0"/>
              </a:rPr>
              <a:t>Fifth level</a:t>
            </a:r>
          </a:p>
        </p:txBody>
      </p:sp>
      <p:sp>
        <p:nvSpPr>
          <p:cNvPr id="3" name="Rectangle 11">
            <a:extLst>
              <a:ext uri="{FF2B5EF4-FFF2-40B4-BE49-F238E27FC236}">
                <a16:creationId xmlns:a16="http://schemas.microsoft.com/office/drawing/2014/main" id="{867C317D-406B-A01B-C28E-C4AA3B1D574A}"/>
              </a:ext>
            </a:extLst>
          </p:cNvPr>
          <p:cNvSpPr>
            <a:spLocks noGrp="1"/>
          </p:cNvSpPr>
          <p:nvPr>
            <p:ph type="sldNum" sz="quarter" idx="2"/>
          </p:nvPr>
        </p:nvSpPr>
        <p:spPr bwMode="auto">
          <a:xfrm>
            <a:off x="11999913" y="13079413"/>
            <a:ext cx="369887" cy="374650"/>
          </a:xfrm>
          <a:prstGeom prst="rect">
            <a:avLst/>
          </a:prstGeom>
          <a:noFill/>
          <a:ln>
            <a:noFill/>
          </a:ln>
          <a:effectLst/>
        </p:spPr>
        <p:txBody>
          <a:bodyPr vert="horz" wrap="none" lIns="50800" tIns="50800" rIns="50800" bIns="50800" numCol="1" anchor="b" anchorCtr="0" compatLnSpc="1">
            <a:prstTxWarp prst="textNoShape">
              <a:avLst/>
            </a:prstTxWarp>
          </a:bodyPr>
          <a:lstStyle>
            <a:lvl1pPr algn="ctr" defTabSz="584200" eaLnBrk="1">
              <a:defRPr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stStyle>
          <a:p>
            <a:pPr>
              <a:defRPr/>
            </a:pPr>
            <a:fld id="{031CE905-53E7-274A-A438-EB2F52ABA9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2436813" rtl="0" eaLnBrk="0" fontAlgn="base" hangingPunct="0">
        <a:lnSpc>
          <a:spcPct val="80000"/>
        </a:lnSpc>
        <a:spcBef>
          <a:spcPct val="0"/>
        </a:spcBef>
        <a:spcAft>
          <a:spcPct val="0"/>
        </a:spcAft>
        <a:defRPr sz="11600" b="1" kern="1200">
          <a:solidFill>
            <a:srgbClr val="000000"/>
          </a:solidFill>
          <a:latin typeface="+mj-lt"/>
          <a:ea typeface="+mj-ea"/>
          <a:cs typeface="+mj-cs"/>
          <a:sym typeface="Helvetica Neue" panose="02000503000000020004" pitchFamily="2" charset="0"/>
        </a:defRPr>
      </a:lvl1pPr>
      <a:lvl2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titleStyle>
    <p:bodyStyle>
      <a:lvl1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1pPr>
      <a:lvl2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2pPr>
      <a:lvl3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3pPr>
      <a:lvl4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4pPr>
      <a:lvl5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3" name="Rectangle 1" descr="Rectangle">
            <a:extLst>
              <a:ext uri="{FF2B5EF4-FFF2-40B4-BE49-F238E27FC236}">
                <a16:creationId xmlns:a16="http://schemas.microsoft.com/office/drawing/2014/main" id="{BA3EC63C-8894-C010-73DD-43503B3B7EA4}"/>
              </a:ext>
            </a:extLst>
          </p:cNvPr>
          <p:cNvSpPr>
            <a:spLocks/>
          </p:cNvSpPr>
          <p:nvPr/>
        </p:nvSpPr>
        <p:spPr bwMode="auto">
          <a:xfrm>
            <a:off x="-188913" y="-73025"/>
            <a:ext cx="24653876" cy="11615738"/>
          </a:xfrm>
          <a:prstGeom prst="rect">
            <a:avLst/>
          </a:prstGeom>
          <a:gradFill rotWithShape="0">
            <a:gsLst>
              <a:gs pos="0">
                <a:srgbClr val="345885"/>
              </a:gs>
              <a:gs pos="100000">
                <a:srgbClr val="1A3A5E"/>
              </a:gs>
            </a:gsLst>
            <a:path path="rect">
              <a:fillToRect l="-19635" t="62279" r="119635" b="37721"/>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34588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3315" name="Picture 2" descr="Image">
            <a:extLst>
              <a:ext uri="{FF2B5EF4-FFF2-40B4-BE49-F238E27FC236}">
                <a16:creationId xmlns:a16="http://schemas.microsoft.com/office/drawing/2014/main" id="{9EDCC24B-AEF8-1F98-0EC1-856704DA9B2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84588" y="-469900"/>
            <a:ext cx="13231813" cy="12087225"/>
          </a:xfrm>
          <a:prstGeom prst="rect">
            <a:avLst/>
          </a:prstGeom>
          <a:noFill/>
          <a:ln>
            <a:noFill/>
          </a:ln>
          <a:effectLst/>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descr="Rectangle">
            <a:extLst>
              <a:ext uri="{FF2B5EF4-FFF2-40B4-BE49-F238E27FC236}">
                <a16:creationId xmlns:a16="http://schemas.microsoft.com/office/drawing/2014/main" id="{1AEDAAD6-D637-16A6-6982-8B17B73E3CED}"/>
              </a:ext>
            </a:extLst>
          </p:cNvPr>
          <p:cNvSpPr>
            <a:spLocks/>
          </p:cNvSpPr>
          <p:nvPr/>
        </p:nvSpPr>
        <p:spPr bwMode="auto">
          <a:xfrm>
            <a:off x="-134938" y="11256963"/>
            <a:ext cx="24653876" cy="409575"/>
          </a:xfrm>
          <a:prstGeom prst="rect">
            <a:avLst/>
          </a:prstGeom>
          <a:gradFill rotWithShape="0">
            <a:gsLst>
              <a:gs pos="0">
                <a:srgbClr val="938963"/>
              </a:gs>
              <a:gs pos="30190">
                <a:srgbClr val="A1946B"/>
              </a:gs>
              <a:gs pos="48424">
                <a:srgbClr val="AEA074"/>
              </a:gs>
              <a:gs pos="67546">
                <a:srgbClr val="A1946B"/>
              </a:gs>
              <a:gs pos="100000">
                <a:srgbClr val="948963"/>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3317" name="Picture 4" descr="Picture 5">
            <a:extLst>
              <a:ext uri="{FF2B5EF4-FFF2-40B4-BE49-F238E27FC236}">
                <a16:creationId xmlns:a16="http://schemas.microsoft.com/office/drawing/2014/main" id="{6873138F-F39F-EFD0-C110-0B3D393EEA2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938163" y="12179300"/>
            <a:ext cx="2341562"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5">
            <a:extLst>
              <a:ext uri="{FF2B5EF4-FFF2-40B4-BE49-F238E27FC236}">
                <a16:creationId xmlns:a16="http://schemas.microsoft.com/office/drawing/2014/main" id="{3A5AA2A9-3F5E-1BED-7BA9-C8985C2D118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152350" y="1339850"/>
            <a:ext cx="5319713"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6">
            <a:extLst>
              <a:ext uri="{FF2B5EF4-FFF2-40B4-BE49-F238E27FC236}">
                <a16:creationId xmlns:a16="http://schemas.microsoft.com/office/drawing/2014/main" id="{9E530F08-9867-B9A1-0343-0C1719A9B75E}"/>
              </a:ext>
            </a:extLst>
          </p:cNvPr>
          <p:cNvPicPr>
            <a:picLocks noChangeAspect="1"/>
          </p:cNvPicPr>
          <p:nvPr/>
        </p:nvPicPr>
        <p:blipFill>
          <a:blip r:embed="rId16">
            <a:extLst>
              <a:ext uri="{28A0092B-C50C-407E-A947-70E740481C1C}">
                <a14:useLocalDpi xmlns:a14="http://schemas.microsoft.com/office/drawing/2010/main" val="0"/>
              </a:ext>
            </a:extLst>
          </a:blip>
          <a:srcRect l="72112"/>
          <a:stretch>
            <a:fillRect/>
          </a:stretch>
        </p:blipFill>
        <p:spPr bwMode="auto">
          <a:xfrm>
            <a:off x="3125788" y="12306300"/>
            <a:ext cx="784225"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0" name="Picture 7">
            <a:extLst>
              <a:ext uri="{FF2B5EF4-FFF2-40B4-BE49-F238E27FC236}">
                <a16:creationId xmlns:a16="http://schemas.microsoft.com/office/drawing/2014/main" id="{BBFF04F4-333A-2E9F-E037-D733B5E61F8F}"/>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4675" y="12147550"/>
            <a:ext cx="243998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1" name="Picture 8" descr="Image">
            <a:extLst>
              <a:ext uri="{FF2B5EF4-FFF2-40B4-BE49-F238E27FC236}">
                <a16:creationId xmlns:a16="http://schemas.microsoft.com/office/drawing/2014/main" id="{9110A837-6AED-5EFB-E946-0ED861EDAD9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183063" y="12403138"/>
            <a:ext cx="156845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9">
            <a:extLst>
              <a:ext uri="{FF2B5EF4-FFF2-40B4-BE49-F238E27FC236}">
                <a16:creationId xmlns:a16="http://schemas.microsoft.com/office/drawing/2014/main" id="{141F9A34-2DBF-CDB0-56EC-19F05440FDE0}"/>
              </a:ext>
            </a:extLst>
          </p:cNvPr>
          <p:cNvSpPr>
            <a:spLocks noGrp="1"/>
          </p:cNvSpPr>
          <p:nvPr>
            <p:ph type="sldNum" sz="quarter" idx="2"/>
          </p:nvPr>
        </p:nvSpPr>
        <p:spPr bwMode="auto">
          <a:xfrm>
            <a:off x="11999913" y="13079413"/>
            <a:ext cx="369887" cy="374650"/>
          </a:xfrm>
          <a:prstGeom prst="rect">
            <a:avLst/>
          </a:prstGeom>
          <a:noFill/>
          <a:ln>
            <a:noFill/>
          </a:ln>
          <a:effectLst/>
        </p:spPr>
        <p:txBody>
          <a:bodyPr vert="horz" wrap="none" lIns="50800" tIns="50800" rIns="50800" bIns="50800" numCol="1" anchor="b" anchorCtr="0" compatLnSpc="1">
            <a:prstTxWarp prst="textNoShape">
              <a:avLst/>
            </a:prstTxWarp>
          </a:bodyPr>
          <a:lstStyle>
            <a:lvl1pPr algn="ctr" defTabSz="584200" eaLnBrk="1">
              <a:defRPr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stStyle>
          <a:p>
            <a:pPr>
              <a:defRPr/>
            </a:pPr>
            <a:fld id="{E6FB74D6-2C12-1E4F-ABDD-8E0CC3AC50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2436813" rtl="0" eaLnBrk="0" fontAlgn="base" hangingPunct="0">
        <a:lnSpc>
          <a:spcPct val="80000"/>
        </a:lnSpc>
        <a:spcBef>
          <a:spcPct val="0"/>
        </a:spcBef>
        <a:spcAft>
          <a:spcPct val="0"/>
        </a:spcAft>
        <a:defRPr sz="11600" b="1" kern="1200">
          <a:solidFill>
            <a:srgbClr val="000000"/>
          </a:solidFill>
          <a:latin typeface="+mj-lt"/>
          <a:ea typeface="+mj-ea"/>
          <a:cs typeface="+mj-cs"/>
          <a:sym typeface="Helvetica Neue" panose="02000503000000020004" pitchFamily="2" charset="0"/>
        </a:defRPr>
      </a:lvl1pPr>
      <a:lvl2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titleStyle>
    <p:bodyStyle>
      <a:lvl1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1pPr>
      <a:lvl2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2pPr>
      <a:lvl3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3pPr>
      <a:lvl4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4pPr>
      <a:lvl5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gilmanscholarship" TargetMode="External"/><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twitter.com/GilmanProgram?ref_src=twsrc%5Egoogle%7Ctwcamp%5Eserp%7Ctwgr%5Eauthor" TargetMode="Externa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hyperlink" Target="https://www.instagram.com/gilmanscholarship/?hl=en" TargetMode="External"/><Relationship Id="rId4" Type="http://schemas.openxmlformats.org/officeDocument/2006/relationships/hyperlink" Target="https://www.facebook.com/gilmanscholarshipprogram/" TargetMode="External"/><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descr="TextBox 7">
            <a:extLst>
              <a:ext uri="{FF2B5EF4-FFF2-40B4-BE49-F238E27FC236}">
                <a16:creationId xmlns:a16="http://schemas.microsoft.com/office/drawing/2014/main" id="{D43EF593-768B-8437-6E44-F8953FE81A2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6626" name="Rectangle">
            <a:extLst>
              <a:ext uri="{FF2B5EF4-FFF2-40B4-BE49-F238E27FC236}">
                <a16:creationId xmlns:a16="http://schemas.microsoft.com/office/drawing/2014/main" id="{A0D25704-96D7-9527-D2E8-26CCB4CA5738}"/>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PRESENTATION TITLE">
            <a:extLst>
              <a:ext uri="{FF2B5EF4-FFF2-40B4-BE49-F238E27FC236}">
                <a16:creationId xmlns:a16="http://schemas.microsoft.com/office/drawing/2014/main" id="{5F251F37-783F-B4E8-3BD3-0D914BA4A5AD}"/>
              </a:ext>
            </a:extLst>
          </p:cNvPr>
          <p:cNvSpPr txBox="1">
            <a:spLocks noChangeArrowheads="1"/>
          </p:cNvSpPr>
          <p:nvPr/>
        </p:nvSpPr>
        <p:spPr bwMode="auto">
          <a:xfrm>
            <a:off x="1249363" y="4676775"/>
            <a:ext cx="21923375"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Becas de estudio y prácticas </a:t>
            </a:r>
            <a:br>
              <a:rPr lang="es-419"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en el extranjero</a:t>
            </a:r>
          </a:p>
        </p:txBody>
      </p:sp>
      <p:sp>
        <p:nvSpPr>
          <p:cNvPr id="26628" name="Smaller Text Can Go Here">
            <a:extLst>
              <a:ext uri="{FF2B5EF4-FFF2-40B4-BE49-F238E27FC236}">
                <a16:creationId xmlns:a16="http://schemas.microsoft.com/office/drawing/2014/main" id="{CDBB436D-8C21-A2F3-CFF2-29211F970C00}"/>
              </a:ext>
            </a:extLst>
          </p:cNvPr>
          <p:cNvSpPr txBox="1">
            <a:spLocks noChangeArrowheads="1"/>
          </p:cNvSpPr>
          <p:nvPr/>
        </p:nvSpPr>
        <p:spPr bwMode="auto">
          <a:xfrm>
            <a:off x="1325563" y="7597775"/>
            <a:ext cx="176196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500">
                <a:solidFill>
                  <a:srgbClr val="AEA074"/>
                </a:solidFill>
                <a:latin typeface="Calibri" panose="020F0502020204030204" pitchFamily="34" charset="0"/>
                <a:ea typeface="Verlag-Book" pitchFamily="2" charset="0"/>
                <a:cs typeface="Calibri" panose="020F0502020204030204" pitchFamily="34" charset="0"/>
                <a:sym typeface="Verlag-Book" pitchFamily="2" charset="0"/>
              </a:rPr>
              <a:t>Descripción general del programa, elegibilidad, solicitud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5" descr="TextBox 7">
            <a:extLst>
              <a:ext uri="{FF2B5EF4-FFF2-40B4-BE49-F238E27FC236}">
                <a16:creationId xmlns:a16="http://schemas.microsoft.com/office/drawing/2014/main" id="{5101E7CA-89A6-E6E4-EBA8-64739DA812A8}"/>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45058" name="Key Findings">
            <a:extLst>
              <a:ext uri="{FF2B5EF4-FFF2-40B4-BE49-F238E27FC236}">
                <a16:creationId xmlns:a16="http://schemas.microsoft.com/office/drawing/2014/main" id="{F8682FCF-7720-F54D-91E3-C73261D8C2F1}"/>
              </a:ext>
            </a:extLst>
          </p:cNvPr>
          <p:cNvSpPr txBox="1">
            <a:spLocks noChangeArrowheads="1"/>
          </p:cNvSpPr>
          <p:nvPr/>
        </p:nvSpPr>
        <p:spPr bwMode="auto">
          <a:xfrm>
            <a:off x="1343025" y="679450"/>
            <a:ext cx="14590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Elegibilidad para la beca Gilman-McCain</a:t>
            </a:r>
          </a:p>
        </p:txBody>
      </p:sp>
      <p:sp>
        <p:nvSpPr>
          <p:cNvPr id="8"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5EA8E51-DDD5-7C2F-3088-C2257C32F442}"/>
              </a:ext>
            </a:extLst>
          </p:cNvPr>
          <p:cNvSpPr txBox="1"/>
          <p:nvPr/>
        </p:nvSpPr>
        <p:spPr>
          <a:xfrm>
            <a:off x="1343025" y="2740025"/>
            <a:ext cx="15916275" cy="9058890"/>
          </a:xfrm>
          <a:prstGeom prst="rect">
            <a:avLst/>
          </a:prstGeom>
          <a:ln w="12700">
            <a:miter lim="400000"/>
          </a:ln>
        </p:spPr>
        <p:txBody>
          <a:bodyPr lIns="50800" tIns="50800" rIns="50800" bIns="50800">
            <a:spAutoFit/>
          </a:bodyPr>
          <a:lstStyle/>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3600" dirty="0">
                <a:solidFill>
                  <a:srgbClr val="1A3B60"/>
                </a:solidFill>
                <a:latin typeface="Calibri" panose="020F0502020204030204" pitchFamily="34" charset="0"/>
                <a:ea typeface="Verlag-Book"/>
                <a:cs typeface="Calibri" panose="020F0502020204030204" pitchFamily="34" charset="0"/>
                <a:sym typeface="Verlag-Book"/>
              </a:rPr>
              <a:t>Ciudadano estadounidense o nacional.</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3600" dirty="0">
                <a:solidFill>
                  <a:srgbClr val="1A3B60"/>
                </a:solidFill>
                <a:latin typeface="Calibri" panose="020F0502020204030204" pitchFamily="34" charset="0"/>
                <a:ea typeface="Verlag-Book"/>
                <a:cs typeface="Calibri" panose="020F0502020204030204" pitchFamily="34" charset="0"/>
                <a:sym typeface="Verlag-Book"/>
              </a:rPr>
              <a:t>Estudiante de pregrado.</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3600" dirty="0">
                <a:solidFill>
                  <a:srgbClr val="1A3B60"/>
                </a:solidFill>
                <a:latin typeface="Calibri" panose="020F0502020204030204" pitchFamily="34" charset="0"/>
                <a:ea typeface="Verlag-Book"/>
                <a:cs typeface="Calibri" panose="020F0502020204030204" pitchFamily="34" charset="0"/>
                <a:sym typeface="Verlag-Book"/>
              </a:rPr>
              <a:t>Programa de crédito.</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3600" dirty="0">
                <a:solidFill>
                  <a:srgbClr val="1A3B60"/>
                </a:solidFill>
                <a:latin typeface="Calibri" panose="020F0502020204030204" pitchFamily="34" charset="0"/>
                <a:ea typeface="Verlag-Book"/>
                <a:cs typeface="Calibri" panose="020F0502020204030204" pitchFamily="34" charset="0"/>
                <a:sym typeface="Verlag-Book"/>
              </a:rPr>
              <a:t>En un país de nivel 1 o 2 de advertencia de viaje, o </a:t>
            </a:r>
            <a:br>
              <a:rPr lang="en-US" sz="3600" dirty="0">
                <a:solidFill>
                  <a:srgbClr val="1A3B60"/>
                </a:solidFill>
                <a:latin typeface="Calibri" panose="020F0502020204030204" pitchFamily="34" charset="0"/>
                <a:ea typeface="Verlag-Book"/>
                <a:cs typeface="Calibri" panose="020F0502020204030204" pitchFamily="34" charset="0"/>
                <a:sym typeface="Verlag-Book"/>
              </a:rPr>
            </a:br>
            <a:r>
              <a:rPr lang="es-419" sz="3600" dirty="0">
                <a:solidFill>
                  <a:srgbClr val="1A3B60"/>
                </a:solidFill>
                <a:latin typeface="Calibri" panose="020F0502020204030204" pitchFamily="34" charset="0"/>
                <a:ea typeface="Verlag-Book"/>
                <a:cs typeface="Calibri" panose="020F0502020204030204" pitchFamily="34" charset="0"/>
                <a:sym typeface="Verlag-Book"/>
              </a:rPr>
              <a:t>excepción aprobada de nivel 3.</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3600" dirty="0">
                <a:solidFill>
                  <a:srgbClr val="1A3B60"/>
                </a:solidFill>
                <a:latin typeface="Calibri" panose="020F0502020204030204" pitchFamily="34" charset="0"/>
                <a:ea typeface="Verlag-Book"/>
                <a:cs typeface="Calibri" panose="020F0502020204030204" pitchFamily="34" charset="0"/>
                <a:sym typeface="Verlag-Book"/>
              </a:rPr>
              <a:t>¡Sin requisito de duración mínima!</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3600" b="1" dirty="0">
                <a:solidFill>
                  <a:srgbClr val="1A3B60"/>
                </a:solidFill>
                <a:latin typeface="Calibri" panose="020F0502020204030204" pitchFamily="34" charset="0"/>
                <a:ea typeface="Verlag-Book"/>
                <a:cs typeface="Calibri" panose="020F0502020204030204" pitchFamily="34" charset="0"/>
                <a:sym typeface="Verlag-Book"/>
              </a:rPr>
              <a:t>Destinatario de cualquier tipo de ayuda financiera </a:t>
            </a:r>
            <a:br>
              <a:rPr lang="es-419" sz="3600" b="1" dirty="0">
                <a:solidFill>
                  <a:srgbClr val="1A3B60"/>
                </a:solidFill>
                <a:latin typeface="Calibri" panose="020F0502020204030204" pitchFamily="34" charset="0"/>
                <a:ea typeface="Verlag-Book"/>
                <a:cs typeface="Calibri" panose="020F0502020204030204" pitchFamily="34" charset="0"/>
                <a:sym typeface="Verlag-Book"/>
              </a:rPr>
            </a:br>
            <a:r>
              <a:rPr lang="es-419" sz="3600" b="1" dirty="0">
                <a:solidFill>
                  <a:srgbClr val="1A3B60"/>
                </a:solidFill>
                <a:latin typeface="Calibri" panose="020F0502020204030204" pitchFamily="34" charset="0"/>
                <a:ea typeface="Verlag-Book"/>
                <a:cs typeface="Calibri" panose="020F0502020204030204" pitchFamily="34" charset="0"/>
                <a:sym typeface="Verlag-Book"/>
              </a:rPr>
              <a:t>federal del Título IV.</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AR" sz="3600" dirty="0">
                <a:solidFill>
                  <a:schemeClr val="accent5">
                    <a:lumMod val="25000"/>
                  </a:schemeClr>
                </a:solidFill>
                <a:latin typeface="Verlag-Book"/>
                <a:ea typeface="Verlag-Book"/>
                <a:cs typeface="Verlag-Book"/>
                <a:sym typeface="Verlag-Book"/>
              </a:rPr>
              <a:t>Dependiente (hijo o cónyuge) de personal militar de los Estados Unidos en servicio activo o activado en el momento de la solicitud </a:t>
            </a:r>
            <a:r>
              <a:rPr lang="en-US" sz="3600" dirty="0">
                <a:solidFill>
                  <a:schemeClr val="accent5">
                    <a:lumMod val="25000"/>
                  </a:schemeClr>
                </a:solidFill>
                <a:latin typeface="Verlag Book" pitchFamily="2" charset="0"/>
                <a:cs typeface="Calibri" panose="020F0502020204030204" pitchFamily="34" charset="0"/>
                <a:sym typeface="Verlag-Book"/>
              </a:rPr>
              <a:t>(Air Force, Air Force Reserve, Air National Guard, Army, Army National Guard, Army Reserve, Coast Guard, Coast Guard Reserve, Marine Corps, Marine Corps Reserve, Navy, Navy Reserve, Space Force, NOAA Commissioned Corps, and USPHS Commissioned Corps)</a:t>
            </a:r>
            <a:endParaRPr lang="es-419" sz="3600" b="1" dirty="0">
              <a:solidFill>
                <a:schemeClr val="accent5">
                  <a:lumMod val="25000"/>
                </a:schemeClr>
              </a:solidFill>
              <a:latin typeface="Verlag Book" pitchFamily="2" charset="0"/>
              <a:ea typeface="Verlag-Book"/>
              <a:cs typeface="Calibri"/>
              <a:sym typeface="Verlag-Book"/>
            </a:endParaRPr>
          </a:p>
          <a:p>
            <a:pPr>
              <a:spcAft>
                <a:spcPts val="1200"/>
              </a:spcAft>
              <a:buClr>
                <a:srgbClr val="988C65"/>
              </a:buClr>
              <a:defRPr sz="3200">
                <a:solidFill>
                  <a:srgbClr val="707372"/>
                </a:solidFill>
                <a:latin typeface="Verlag-Book"/>
                <a:ea typeface="Verlag-Book"/>
                <a:cs typeface="Verlag-Book"/>
                <a:sym typeface="Verlag-Book"/>
              </a:defRPr>
            </a:pPr>
            <a:endParaRPr lang="en-US" sz="4400" dirty="0">
              <a:solidFill>
                <a:srgbClr val="1A3B60"/>
              </a:solidFill>
              <a:latin typeface="Calibri" panose="020F0502020204030204" pitchFamily="34" charset="0"/>
              <a:ea typeface="Verlag-Book"/>
              <a:cs typeface="Calibri" panose="020F0502020204030204" pitchFamily="34" charset="0"/>
              <a:sym typeface="Verlag-Book"/>
            </a:endParaRPr>
          </a:p>
        </p:txBody>
      </p:sp>
      <p:pic>
        <p:nvPicPr>
          <p:cNvPr id="45060" name="Picture 8">
            <a:extLst>
              <a:ext uri="{FF2B5EF4-FFF2-40B4-BE49-F238E27FC236}">
                <a16:creationId xmlns:a16="http://schemas.microsoft.com/office/drawing/2014/main" id="{E58E2CC8-4EA8-A429-DB29-FFEAC842B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0450" y="2740025"/>
            <a:ext cx="64293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72E1115A-8431-CEC3-C457-029FE30BC89F}"/>
              </a:ext>
            </a:extLst>
          </p:cNvPr>
          <p:cNvSpPr txBox="1">
            <a:spLocks noChangeArrowheads="1"/>
          </p:cNvSpPr>
          <p:nvPr/>
        </p:nvSpPr>
        <p:spPr bwMode="auto">
          <a:xfrm>
            <a:off x="1358900" y="1798638"/>
            <a:ext cx="222631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8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USD 5000 para dependientes (hijo o cónyuge) de miembros del servicio activo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5" descr="TextBox 7">
            <a:extLst>
              <a:ext uri="{FF2B5EF4-FFF2-40B4-BE49-F238E27FC236}">
                <a16:creationId xmlns:a16="http://schemas.microsoft.com/office/drawing/2014/main" id="{C7FA070E-3433-B519-DBC7-1838C1B2463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47106" name="Rectangle">
            <a:extLst>
              <a:ext uri="{FF2B5EF4-FFF2-40B4-BE49-F238E27FC236}">
                <a16:creationId xmlns:a16="http://schemas.microsoft.com/office/drawing/2014/main" id="{31B97439-8CE5-8983-8087-73CA2B529BF8}"/>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7107" name="PRESENTATION TITLE">
            <a:extLst>
              <a:ext uri="{FF2B5EF4-FFF2-40B4-BE49-F238E27FC236}">
                <a16:creationId xmlns:a16="http://schemas.microsoft.com/office/drawing/2014/main" id="{2EE9B461-09DC-09E6-F5BA-61F90AD77486}"/>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Solicitud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5" descr="TextBox 7">
            <a:extLst>
              <a:ext uri="{FF2B5EF4-FFF2-40B4-BE49-F238E27FC236}">
                <a16:creationId xmlns:a16="http://schemas.microsoft.com/office/drawing/2014/main" id="{18A076DC-0275-294A-6877-BABAA8A146F5}"/>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48130" name="Key Findings">
            <a:extLst>
              <a:ext uri="{FF2B5EF4-FFF2-40B4-BE49-F238E27FC236}">
                <a16:creationId xmlns:a16="http://schemas.microsoft.com/office/drawing/2014/main" id="{A261521C-B306-0D91-3B8A-64EEF18D4B62}"/>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pasos</a:t>
            </a:r>
          </a:p>
        </p:txBody>
      </p:sp>
      <p:pic>
        <p:nvPicPr>
          <p:cNvPr id="48131" name="Graphic 7" descr="Badge 1 with solid fill">
            <a:extLst>
              <a:ext uri="{FF2B5EF4-FFF2-40B4-BE49-F238E27FC236}">
                <a16:creationId xmlns:a16="http://schemas.microsoft.com/office/drawing/2014/main" id="{BBB6D778-5803-3FDB-904D-D51D31A79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95725"/>
            <a:ext cx="501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Graphic 8" descr="Badge with solid fill">
            <a:extLst>
              <a:ext uri="{FF2B5EF4-FFF2-40B4-BE49-F238E27FC236}">
                <a16:creationId xmlns:a16="http://schemas.microsoft.com/office/drawing/2014/main" id="{B404A978-D54C-5A9B-F483-4211A8A86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4863" y="3895725"/>
            <a:ext cx="501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Advisor Roles">
            <a:extLst>
              <a:ext uri="{FF2B5EF4-FFF2-40B4-BE49-F238E27FC236}">
                <a16:creationId xmlns:a16="http://schemas.microsoft.com/office/drawing/2014/main" id="{402EF625-4829-CE6A-5040-136333703A7D}"/>
              </a:ext>
            </a:extLst>
          </p:cNvPr>
          <p:cNvSpPr txBox="1">
            <a:spLocks noChangeArrowheads="1"/>
          </p:cNvSpPr>
          <p:nvPr/>
        </p:nvSpPr>
        <p:spPr bwMode="auto">
          <a:xfrm>
            <a:off x="5772150" y="4359275"/>
            <a:ext cx="67579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Solicitud de estudiante</a:t>
            </a:r>
          </a:p>
        </p:txBody>
      </p:sp>
      <p:sp>
        <p:nvSpPr>
          <p:cNvPr id="48134" name="Advisor Roles">
            <a:extLst>
              <a:ext uri="{FF2B5EF4-FFF2-40B4-BE49-F238E27FC236}">
                <a16:creationId xmlns:a16="http://schemas.microsoft.com/office/drawing/2014/main" id="{6D0ABF46-9B89-B835-E4B7-4FFEFE2C6705}"/>
              </a:ext>
            </a:extLst>
          </p:cNvPr>
          <p:cNvSpPr txBox="1">
            <a:spLocks noChangeArrowheads="1"/>
          </p:cNvSpPr>
          <p:nvPr/>
        </p:nvSpPr>
        <p:spPr bwMode="auto">
          <a:xfrm>
            <a:off x="17159288" y="3990975"/>
            <a:ext cx="6215062"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Certificaciones </a:t>
            </a:r>
            <a:br>
              <a:rPr lang="es-419"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 asesores</a:t>
            </a:r>
          </a:p>
        </p:txBody>
      </p:sp>
      <p:sp>
        <p:nvSpPr>
          <p:cNvPr id="4813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EBBBFAB0-E914-10A0-BCBF-76839FA8CFFA}"/>
              </a:ext>
            </a:extLst>
          </p:cNvPr>
          <p:cNvSpPr txBox="1">
            <a:spLocks noChangeArrowheads="1"/>
          </p:cNvSpPr>
          <p:nvPr/>
        </p:nvSpPr>
        <p:spPr bwMode="auto">
          <a:xfrm>
            <a:off x="5772150" y="5405438"/>
            <a:ext cx="59055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s-419"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Información del programa en el extranjero</a:t>
            </a:r>
          </a:p>
          <a:p>
            <a:pPr>
              <a:spcAft>
                <a:spcPts val="1200"/>
              </a:spcAft>
              <a:buClr>
                <a:srgbClr val="988C65"/>
              </a:buClr>
              <a:buFont typeface="Arial" panose="020B0604020202020204" pitchFamily="34" charset="0"/>
              <a:buChar char="•"/>
            </a:pPr>
            <a:r>
              <a:rPr lang="es-419"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Ensayos</a:t>
            </a:r>
          </a:p>
          <a:p>
            <a:pPr>
              <a:spcAft>
                <a:spcPts val="1200"/>
              </a:spcAft>
              <a:buClr>
                <a:srgbClr val="988C65"/>
              </a:buClr>
              <a:buFont typeface="Arial" panose="020B0604020202020204" pitchFamily="34" charset="0"/>
              <a:buChar char="•"/>
            </a:pPr>
            <a:r>
              <a:rPr lang="es-419"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Transcripciones no oficiales</a:t>
            </a:r>
          </a:p>
          <a:p>
            <a:pPr>
              <a:spcAft>
                <a:spcPts val="1200"/>
              </a:spcAft>
              <a:buClr>
                <a:srgbClr val="988C65"/>
              </a:buClr>
              <a:buFont typeface="Arial" panose="020B0604020202020204" pitchFamily="34" charset="0"/>
              <a:buChar char="•"/>
            </a:pPr>
            <a:r>
              <a:rPr lang="es-419"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Asesores de selección</a:t>
            </a:r>
          </a:p>
        </p:txBody>
      </p:sp>
      <p:sp>
        <p:nvSpPr>
          <p:cNvPr id="4813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014329B-51F6-0B01-C574-2FF827083923}"/>
              </a:ext>
            </a:extLst>
          </p:cNvPr>
          <p:cNvSpPr txBox="1">
            <a:spLocks noChangeArrowheads="1"/>
          </p:cNvSpPr>
          <p:nvPr/>
        </p:nvSpPr>
        <p:spPr bwMode="auto">
          <a:xfrm>
            <a:off x="17159288" y="5405438"/>
            <a:ext cx="5905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s-419"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Asesor de estudios en el extranjero</a:t>
            </a:r>
          </a:p>
          <a:p>
            <a:pPr>
              <a:spcAft>
                <a:spcPts val="1200"/>
              </a:spcAft>
              <a:buClr>
                <a:srgbClr val="988C65"/>
              </a:buClr>
              <a:buFont typeface="Arial" panose="020B0604020202020204" pitchFamily="34" charset="0"/>
              <a:buChar char="•"/>
            </a:pPr>
            <a:r>
              <a:rPr lang="es-419"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Asesor de ayuda financiera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5" descr="TextBox 7">
            <a:extLst>
              <a:ext uri="{FF2B5EF4-FFF2-40B4-BE49-F238E27FC236}">
                <a16:creationId xmlns:a16="http://schemas.microsoft.com/office/drawing/2014/main" id="{C5E58EBC-1DEF-394A-BCCD-908D6D7BE0FD}"/>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50178" name="Study Abroad">
            <a:extLst>
              <a:ext uri="{FF2B5EF4-FFF2-40B4-BE49-F238E27FC236}">
                <a16:creationId xmlns:a16="http://schemas.microsoft.com/office/drawing/2014/main" id="{C7510F7B-FDDE-A881-0EE2-A87386BD8AAC}"/>
              </a:ext>
            </a:extLst>
          </p:cNvPr>
          <p:cNvSpPr txBox="1">
            <a:spLocks noChangeArrowheads="1"/>
          </p:cNvSpPr>
          <p:nvPr/>
        </p:nvSpPr>
        <p:spPr bwMode="auto">
          <a:xfrm>
            <a:off x="2806700" y="7062788"/>
            <a:ext cx="59817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Entrevista personal</a:t>
            </a:r>
          </a:p>
        </p:txBody>
      </p:sp>
      <p:sp>
        <p:nvSpPr>
          <p:cNvPr id="50179" name="Financial Aid">
            <a:extLst>
              <a:ext uri="{FF2B5EF4-FFF2-40B4-BE49-F238E27FC236}">
                <a16:creationId xmlns:a16="http://schemas.microsoft.com/office/drawing/2014/main" id="{A78A3630-4249-3E3A-2553-65F205E27D95}"/>
              </a:ext>
            </a:extLst>
          </p:cNvPr>
          <p:cNvSpPr txBox="1">
            <a:spLocks noChangeArrowheads="1"/>
          </p:cNvSpPr>
          <p:nvPr/>
        </p:nvSpPr>
        <p:spPr bwMode="auto">
          <a:xfrm>
            <a:off x="8791575" y="6673850"/>
            <a:ext cx="64785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Tú + Programa + Metas</a:t>
            </a:r>
          </a:p>
        </p:txBody>
      </p:sp>
      <p:sp>
        <p:nvSpPr>
          <p:cNvPr id="50180" name="Required to work in FA at  student’s home institution…">
            <a:extLst>
              <a:ext uri="{FF2B5EF4-FFF2-40B4-BE49-F238E27FC236}">
                <a16:creationId xmlns:a16="http://schemas.microsoft.com/office/drawing/2014/main" id="{5F7D8BB4-BE94-0035-06AB-D19BA2998CA4}"/>
              </a:ext>
            </a:extLst>
          </p:cNvPr>
          <p:cNvSpPr txBox="1">
            <a:spLocks noChangeArrowheads="1"/>
          </p:cNvSpPr>
          <p:nvPr/>
        </p:nvSpPr>
        <p:spPr bwMode="auto">
          <a:xfrm>
            <a:off x="8783638" y="7594600"/>
            <a:ext cx="64944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lnSpc>
                <a:spcPct val="80000"/>
              </a:lnSpc>
              <a:spcBef>
                <a:spcPts val="2400"/>
              </a:spcBef>
            </a:pPr>
            <a:r>
              <a:rPr lang="es-419"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(académica, profesional, personal)</a:t>
            </a:r>
          </a:p>
        </p:txBody>
      </p:sp>
      <p:sp>
        <p:nvSpPr>
          <p:cNvPr id="50181" name="Non-certifying">
            <a:extLst>
              <a:ext uri="{FF2B5EF4-FFF2-40B4-BE49-F238E27FC236}">
                <a16:creationId xmlns:a16="http://schemas.microsoft.com/office/drawing/2014/main" id="{C263B17A-1069-B296-FF91-156EFA337265}"/>
              </a:ext>
            </a:extLst>
          </p:cNvPr>
          <p:cNvSpPr txBox="1">
            <a:spLocks noChangeArrowheads="1"/>
          </p:cNvSpPr>
          <p:nvPr/>
        </p:nvSpPr>
        <p:spPr bwMode="auto">
          <a:xfrm>
            <a:off x="15281275" y="7058025"/>
            <a:ext cx="619601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Enfrentar desafíos</a:t>
            </a:r>
          </a:p>
        </p:txBody>
      </p:sp>
      <p:sp>
        <p:nvSpPr>
          <p:cNvPr id="50182" name="Line">
            <a:extLst>
              <a:ext uri="{FF2B5EF4-FFF2-40B4-BE49-F238E27FC236}">
                <a16:creationId xmlns:a16="http://schemas.microsoft.com/office/drawing/2014/main" id="{D7EB49CA-529B-F970-F42C-783A7BACFA9F}"/>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0183" name="Line">
            <a:extLst>
              <a:ext uri="{FF2B5EF4-FFF2-40B4-BE49-F238E27FC236}">
                <a16:creationId xmlns:a16="http://schemas.microsoft.com/office/drawing/2014/main" id="{A9ADAFD8-796F-47AC-E75E-53FCB6657F92}"/>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0184" name="All invited to serve as selection panelists">
            <a:extLst>
              <a:ext uri="{FF2B5EF4-FFF2-40B4-BE49-F238E27FC236}">
                <a16:creationId xmlns:a16="http://schemas.microsoft.com/office/drawing/2014/main" id="{A11A1B03-51A8-E956-3420-F6A6CFAB3EC5}"/>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Ensayo n.º 1</a:t>
            </a:r>
          </a:p>
          <a:p>
            <a:r>
              <a:rPr lang="es-419"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Obligatorio</a:t>
            </a:r>
          </a:p>
          <a:p>
            <a:r>
              <a:rPr lang="es-419"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Máx. 7000 caracteres</a:t>
            </a:r>
            <a:endPar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0185" name="Advisor Roles">
            <a:extLst>
              <a:ext uri="{FF2B5EF4-FFF2-40B4-BE49-F238E27FC236}">
                <a16:creationId xmlns:a16="http://schemas.microsoft.com/office/drawing/2014/main" id="{0AE567BD-4EDC-C89F-3092-F2C28166204C}"/>
              </a:ext>
            </a:extLst>
          </p:cNvPr>
          <p:cNvSpPr txBox="1">
            <a:spLocks noChangeArrowheads="1"/>
          </p:cNvSpPr>
          <p:nvPr/>
        </p:nvSpPr>
        <p:spPr bwMode="auto">
          <a:xfrm>
            <a:off x="2795588" y="4078288"/>
            <a:ext cx="186674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Declaración de propósito</a:t>
            </a:r>
          </a:p>
        </p:txBody>
      </p:sp>
      <p:sp>
        <p:nvSpPr>
          <p:cNvPr id="50186" name="Line">
            <a:extLst>
              <a:ext uri="{FF2B5EF4-FFF2-40B4-BE49-F238E27FC236}">
                <a16:creationId xmlns:a16="http://schemas.microsoft.com/office/drawing/2014/main" id="{9A16C0ED-8D4A-84B9-8E2D-7DF22AE7EAC3}"/>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0187" name="Line">
            <a:extLst>
              <a:ext uri="{FF2B5EF4-FFF2-40B4-BE49-F238E27FC236}">
                <a16:creationId xmlns:a16="http://schemas.microsoft.com/office/drawing/2014/main" id="{486BA285-54B4-04F8-B6C2-6AA989E5B66E}"/>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5" descr="TextBox 7">
            <a:extLst>
              <a:ext uri="{FF2B5EF4-FFF2-40B4-BE49-F238E27FC236}">
                <a16:creationId xmlns:a16="http://schemas.microsoft.com/office/drawing/2014/main" id="{3BC64DAB-1A7A-F605-B534-FD1095CB55B5}"/>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52226" name="Key Findings">
            <a:extLst>
              <a:ext uri="{FF2B5EF4-FFF2-40B4-BE49-F238E27FC236}">
                <a16:creationId xmlns:a16="http://schemas.microsoft.com/office/drawing/2014/main" id="{B92D5C57-17A4-FA14-3622-D3D0DAFDC7F2}"/>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preguntas que debe hacerse</a:t>
            </a:r>
            <a:endPar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2227"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220D0440-ACC4-CA12-552F-EB7C1D78D8A7}"/>
              </a:ext>
            </a:extLst>
          </p:cNvPr>
          <p:cNvSpPr txBox="1">
            <a:spLocks noChangeArrowheads="1"/>
          </p:cNvSpPr>
          <p:nvPr/>
        </p:nvSpPr>
        <p:spPr bwMode="auto">
          <a:xfrm>
            <a:off x="1343025" y="4037013"/>
            <a:ext cx="208026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¿Hace una conexión entre su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programa</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y sus metas?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¿Hace una conexión entre su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país</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y sus objetivos?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¿Comparte cómo tendrá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éxito académico</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en su programa?</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4</a:t>
            </a:r>
            <a:r>
              <a:rPr lang="es-419"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¿Da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ejemplos</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de sus experiencias, sus habilidades y los conocimientos que utilizará para enfrentar los desafíos del programa?</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¿Aborda cómo esta experiencia en el extranjero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afectará</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su futuro?</a:t>
            </a:r>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2228"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7AB2096C-3D12-44BC-F887-0DA171E484B8}"/>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Ensayo sobre la declaración de propósito</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5" descr="TextBox 7">
            <a:extLst>
              <a:ext uri="{FF2B5EF4-FFF2-40B4-BE49-F238E27FC236}">
                <a16:creationId xmlns:a16="http://schemas.microsoft.com/office/drawing/2014/main" id="{51A193D6-7EE8-3164-A595-652398AE7338}"/>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54274" name="Study Abroad">
            <a:extLst>
              <a:ext uri="{FF2B5EF4-FFF2-40B4-BE49-F238E27FC236}">
                <a16:creationId xmlns:a16="http://schemas.microsoft.com/office/drawing/2014/main" id="{66C20938-66C6-8F5D-17C7-C6322E93F742}"/>
              </a:ext>
            </a:extLst>
          </p:cNvPr>
          <p:cNvSpPr txBox="1">
            <a:spLocks noChangeArrowheads="1"/>
          </p:cNvSpPr>
          <p:nvPr/>
        </p:nvSpPr>
        <p:spPr bwMode="auto">
          <a:xfrm>
            <a:off x="2806700" y="6292850"/>
            <a:ext cx="59817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Qué significa ser ciudadano estadounidense en el extranjero.</a:t>
            </a:r>
          </a:p>
        </p:txBody>
      </p:sp>
      <p:sp>
        <p:nvSpPr>
          <p:cNvPr id="54275" name="Financial Aid">
            <a:extLst>
              <a:ext uri="{FF2B5EF4-FFF2-40B4-BE49-F238E27FC236}">
                <a16:creationId xmlns:a16="http://schemas.microsoft.com/office/drawing/2014/main" id="{7AF84E0F-AB98-8B2E-908C-8C70BCCCEDD4}"/>
              </a:ext>
            </a:extLst>
          </p:cNvPr>
          <p:cNvSpPr txBox="1">
            <a:spLocks noChangeArrowheads="1"/>
          </p:cNvSpPr>
          <p:nvPr/>
        </p:nvSpPr>
        <p:spPr bwMode="auto">
          <a:xfrm>
            <a:off x="8953500" y="6323013"/>
            <a:ext cx="64770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Cómo buscará oportunidades para participar culturalmente.</a:t>
            </a:r>
          </a:p>
        </p:txBody>
      </p:sp>
      <p:sp>
        <p:nvSpPr>
          <p:cNvPr id="54276" name="Non-certifying">
            <a:extLst>
              <a:ext uri="{FF2B5EF4-FFF2-40B4-BE49-F238E27FC236}">
                <a16:creationId xmlns:a16="http://schemas.microsoft.com/office/drawing/2014/main" id="{E6EA19FC-12E6-3603-7FB1-3321EB3C1ACC}"/>
              </a:ext>
            </a:extLst>
          </p:cNvPr>
          <p:cNvSpPr txBox="1">
            <a:spLocks noChangeArrowheads="1"/>
          </p:cNvSpPr>
          <p:nvPr/>
        </p:nvSpPr>
        <p:spPr bwMode="auto">
          <a:xfrm>
            <a:off x="15281275" y="6288088"/>
            <a:ext cx="6196013"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Buscar oportunidades para tener interacciones significativas.</a:t>
            </a:r>
          </a:p>
        </p:txBody>
      </p:sp>
      <p:sp>
        <p:nvSpPr>
          <p:cNvPr id="54277" name="Line">
            <a:extLst>
              <a:ext uri="{FF2B5EF4-FFF2-40B4-BE49-F238E27FC236}">
                <a16:creationId xmlns:a16="http://schemas.microsoft.com/office/drawing/2014/main" id="{60F76B0F-5924-06D7-70C0-C0351CA5E3FD}"/>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4278" name="Line">
            <a:extLst>
              <a:ext uri="{FF2B5EF4-FFF2-40B4-BE49-F238E27FC236}">
                <a16:creationId xmlns:a16="http://schemas.microsoft.com/office/drawing/2014/main" id="{A6085471-C3BD-0504-E523-3D770E2980C8}"/>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4279" name="All invited to serve as selection panelists">
            <a:extLst>
              <a:ext uri="{FF2B5EF4-FFF2-40B4-BE49-F238E27FC236}">
                <a16:creationId xmlns:a16="http://schemas.microsoft.com/office/drawing/2014/main" id="{0A7C8B2B-40BC-D21D-B896-4ABD5976351C}"/>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Ensayo n.º 2</a:t>
            </a:r>
          </a:p>
          <a:p>
            <a:r>
              <a:rPr lang="es-419"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Obligatorio</a:t>
            </a:r>
          </a:p>
          <a:p>
            <a:r>
              <a:rPr lang="es-419"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Máx. 3000 caracteres</a:t>
            </a:r>
            <a:endPar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4280" name="Advisor Roles">
            <a:extLst>
              <a:ext uri="{FF2B5EF4-FFF2-40B4-BE49-F238E27FC236}">
                <a16:creationId xmlns:a16="http://schemas.microsoft.com/office/drawing/2014/main" id="{FCA8CD9B-3B95-AA93-3925-5224A0B43623}"/>
              </a:ext>
            </a:extLst>
          </p:cNvPr>
          <p:cNvSpPr txBox="1">
            <a:spLocks noChangeArrowheads="1"/>
          </p:cNvSpPr>
          <p:nvPr/>
        </p:nvSpPr>
        <p:spPr bwMode="auto">
          <a:xfrm>
            <a:off x="2795588" y="3375025"/>
            <a:ext cx="186674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Ensayo Impacto en la comunidad:</a:t>
            </a:r>
          </a:p>
          <a:p>
            <a:pPr algn="ctr"/>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construcción de entendimiento mutuo</a:t>
            </a:r>
          </a:p>
        </p:txBody>
      </p:sp>
      <p:sp>
        <p:nvSpPr>
          <p:cNvPr id="54281" name="Line">
            <a:extLst>
              <a:ext uri="{FF2B5EF4-FFF2-40B4-BE49-F238E27FC236}">
                <a16:creationId xmlns:a16="http://schemas.microsoft.com/office/drawing/2014/main" id="{362E2AE5-FF0F-8DA4-1A28-B54C1A2155C7}"/>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4282" name="Line">
            <a:extLst>
              <a:ext uri="{FF2B5EF4-FFF2-40B4-BE49-F238E27FC236}">
                <a16:creationId xmlns:a16="http://schemas.microsoft.com/office/drawing/2014/main" id="{BF9FAF37-CFDA-5015-F6A8-307342BD0B2A}"/>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5" descr="TextBox 7">
            <a:extLst>
              <a:ext uri="{FF2B5EF4-FFF2-40B4-BE49-F238E27FC236}">
                <a16:creationId xmlns:a16="http://schemas.microsoft.com/office/drawing/2014/main" id="{F120D263-988D-AE27-E180-11CE085517F9}"/>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56322" name="Key Findings">
            <a:extLst>
              <a:ext uri="{FF2B5EF4-FFF2-40B4-BE49-F238E27FC236}">
                <a16:creationId xmlns:a16="http://schemas.microsoft.com/office/drawing/2014/main" id="{74C43131-2C9D-AC8B-900A-B77DCB16E8F7}"/>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preguntas que debe hacerse</a:t>
            </a:r>
            <a:endPar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6323"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F5BE3FD4-322A-AC11-955C-B15744ADA0C7}"/>
              </a:ext>
            </a:extLst>
          </p:cNvPr>
          <p:cNvSpPr txBox="1">
            <a:spLocks noChangeArrowheads="1"/>
          </p:cNvSpPr>
          <p:nvPr/>
        </p:nvSpPr>
        <p:spPr bwMode="auto">
          <a:xfrm>
            <a:off x="1343025" y="4037013"/>
            <a:ext cx="2203132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¿Explica cómo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representará</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 los EE. UU. como ciudadano diplomático en el extranjero?</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¿Explica cómo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contribuirá</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al objetivo de construir un entendimiento mutuo?</a:t>
            </a:r>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¿Habla sobre cómo buscará oportunidades para construir relaciones significativas y </a:t>
            </a:r>
            <a:b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participar más culturalmente</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6324"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E12046E8-FC71-B09E-914C-677F183CC656}"/>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Ensayo sobre la construcción de entendimiento mutuo</a:t>
            </a:r>
            <a:endPar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5" descr="TextBox 7">
            <a:extLst>
              <a:ext uri="{FF2B5EF4-FFF2-40B4-BE49-F238E27FC236}">
                <a16:creationId xmlns:a16="http://schemas.microsoft.com/office/drawing/2014/main" id="{DEF1943A-3D4C-701B-81A5-244AB0D15902}"/>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58370" name="Study Abroad">
            <a:extLst>
              <a:ext uri="{FF2B5EF4-FFF2-40B4-BE49-F238E27FC236}">
                <a16:creationId xmlns:a16="http://schemas.microsoft.com/office/drawing/2014/main" id="{F52FDD09-6D12-1D06-B763-79EEA9AB39BD}"/>
              </a:ext>
            </a:extLst>
          </p:cNvPr>
          <p:cNvSpPr txBox="1">
            <a:spLocks noChangeArrowheads="1"/>
          </p:cNvSpPr>
          <p:nvPr/>
        </p:nvSpPr>
        <p:spPr bwMode="auto">
          <a:xfrm>
            <a:off x="685800" y="6292850"/>
            <a:ext cx="52768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Ser un ciudadano diplomático efectivo en el extranjero.</a:t>
            </a:r>
          </a:p>
        </p:txBody>
      </p:sp>
      <p:sp>
        <p:nvSpPr>
          <p:cNvPr id="58371" name="Financial Aid">
            <a:extLst>
              <a:ext uri="{FF2B5EF4-FFF2-40B4-BE49-F238E27FC236}">
                <a16:creationId xmlns:a16="http://schemas.microsoft.com/office/drawing/2014/main" id="{9CBA5A91-2755-FC1E-A43A-C6A053802034}"/>
              </a:ext>
            </a:extLst>
          </p:cNvPr>
          <p:cNvSpPr txBox="1">
            <a:spLocks noChangeArrowheads="1"/>
          </p:cNvSpPr>
          <p:nvPr/>
        </p:nvSpPr>
        <p:spPr bwMode="auto">
          <a:xfrm>
            <a:off x="6234113" y="5954713"/>
            <a:ext cx="571976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¿Cómo contribuirá al inspirar a otros a estudiar en el extranjero?</a:t>
            </a:r>
          </a:p>
        </p:txBody>
      </p:sp>
      <p:sp>
        <p:nvSpPr>
          <p:cNvPr id="58372" name="Non-certifying">
            <a:extLst>
              <a:ext uri="{FF2B5EF4-FFF2-40B4-BE49-F238E27FC236}">
                <a16:creationId xmlns:a16="http://schemas.microsoft.com/office/drawing/2014/main" id="{CF3CCAC9-E14D-3F50-FBFB-7D6C9A022A2A}"/>
              </a:ext>
            </a:extLst>
          </p:cNvPr>
          <p:cNvSpPr txBox="1">
            <a:spLocks noChangeArrowheads="1"/>
          </p:cNvSpPr>
          <p:nvPr/>
        </p:nvSpPr>
        <p:spPr bwMode="auto">
          <a:xfrm>
            <a:off x="12657138" y="6710363"/>
            <a:ext cx="49911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En el campus o en la comunidad de origen.</a:t>
            </a:r>
          </a:p>
        </p:txBody>
      </p:sp>
      <p:sp>
        <p:nvSpPr>
          <p:cNvPr id="58373" name="Line">
            <a:extLst>
              <a:ext uri="{FF2B5EF4-FFF2-40B4-BE49-F238E27FC236}">
                <a16:creationId xmlns:a16="http://schemas.microsoft.com/office/drawing/2014/main" id="{20218532-80BE-144A-03FA-55D7884B13F9}"/>
              </a:ext>
            </a:extLst>
          </p:cNvPr>
          <p:cNvSpPr>
            <a:spLocks noChangeShapeType="1"/>
          </p:cNvSpPr>
          <p:nvPr/>
        </p:nvSpPr>
        <p:spPr bwMode="auto">
          <a:xfrm flipV="1">
            <a:off x="6208713" y="54848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8374" name="Line">
            <a:extLst>
              <a:ext uri="{FF2B5EF4-FFF2-40B4-BE49-F238E27FC236}">
                <a16:creationId xmlns:a16="http://schemas.microsoft.com/office/drawing/2014/main" id="{CD0F89B9-5C33-2CFD-107B-C98934B9D181}"/>
              </a:ext>
            </a:extLst>
          </p:cNvPr>
          <p:cNvSpPr>
            <a:spLocks noChangeShapeType="1"/>
          </p:cNvSpPr>
          <p:nvPr/>
        </p:nvSpPr>
        <p:spPr bwMode="auto">
          <a:xfrm flipV="1">
            <a:off x="12144375" y="5340350"/>
            <a:ext cx="0" cy="410210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8375" name="All invited to serve as selection panelists">
            <a:extLst>
              <a:ext uri="{FF2B5EF4-FFF2-40B4-BE49-F238E27FC236}">
                <a16:creationId xmlns:a16="http://schemas.microsoft.com/office/drawing/2014/main" id="{D8E881EA-789A-9A71-DBB3-25060EEAF1ED}"/>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Ensayo n.º 3</a:t>
            </a:r>
          </a:p>
          <a:p>
            <a:r>
              <a:rPr lang="es-419"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Obligatorio</a:t>
            </a:r>
          </a:p>
          <a:p>
            <a:r>
              <a:rPr lang="es-419"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Máx. 3000 caracteres</a:t>
            </a:r>
            <a:endPar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8376" name="Advisor Roles">
            <a:extLst>
              <a:ext uri="{FF2B5EF4-FFF2-40B4-BE49-F238E27FC236}">
                <a16:creationId xmlns:a16="http://schemas.microsoft.com/office/drawing/2014/main" id="{2F2A9D06-8654-4F58-1C77-14B6B1F7FD0A}"/>
              </a:ext>
            </a:extLst>
          </p:cNvPr>
          <p:cNvSpPr txBox="1">
            <a:spLocks noChangeArrowheads="1"/>
          </p:cNvSpPr>
          <p:nvPr/>
        </p:nvSpPr>
        <p:spPr bwMode="auto">
          <a:xfrm>
            <a:off x="2816225" y="3390900"/>
            <a:ext cx="186658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Impacto en la comunidad:</a:t>
            </a:r>
          </a:p>
          <a:p>
            <a:pPr algn="ctr"/>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Propuesta de proyecto de servicio de seguimiento</a:t>
            </a:r>
            <a:endParaRPr lang="en-US" altLang="en-US" sz="9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8377" name="Line">
            <a:extLst>
              <a:ext uri="{FF2B5EF4-FFF2-40B4-BE49-F238E27FC236}">
                <a16:creationId xmlns:a16="http://schemas.microsoft.com/office/drawing/2014/main" id="{7B6F9EED-B51B-3F72-A192-F0E158E8C81B}"/>
              </a:ext>
            </a:extLst>
          </p:cNvPr>
          <p:cNvSpPr>
            <a:spLocks noChangeShapeType="1"/>
          </p:cNvSpPr>
          <p:nvPr/>
        </p:nvSpPr>
        <p:spPr bwMode="auto">
          <a:xfrm>
            <a:off x="685800" y="54467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8378" name="Line">
            <a:extLst>
              <a:ext uri="{FF2B5EF4-FFF2-40B4-BE49-F238E27FC236}">
                <a16:creationId xmlns:a16="http://schemas.microsoft.com/office/drawing/2014/main" id="{7D11E115-5416-2BA5-C235-403EF44E86CE}"/>
              </a:ext>
            </a:extLst>
          </p:cNvPr>
          <p:cNvSpPr>
            <a:spLocks noChangeShapeType="1"/>
          </p:cNvSpPr>
          <p:nvPr/>
        </p:nvSpPr>
        <p:spPr bwMode="auto">
          <a:xfrm>
            <a:off x="685800" y="95361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8379" name="Line">
            <a:extLst>
              <a:ext uri="{FF2B5EF4-FFF2-40B4-BE49-F238E27FC236}">
                <a16:creationId xmlns:a16="http://schemas.microsoft.com/office/drawing/2014/main" id="{CB953FCE-BEA2-7595-AF7F-E886B87567AA}"/>
              </a:ext>
            </a:extLst>
          </p:cNvPr>
          <p:cNvSpPr>
            <a:spLocks noChangeShapeType="1"/>
          </p:cNvSpPr>
          <p:nvPr/>
        </p:nvSpPr>
        <p:spPr bwMode="auto">
          <a:xfrm flipV="1">
            <a:off x="18161000"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8380" name="Financial Aid">
            <a:extLst>
              <a:ext uri="{FF2B5EF4-FFF2-40B4-BE49-F238E27FC236}">
                <a16:creationId xmlns:a16="http://schemas.microsoft.com/office/drawing/2014/main" id="{356CC3A7-E9EE-10E5-AB6F-972F1A17DEEF}"/>
              </a:ext>
            </a:extLst>
          </p:cNvPr>
          <p:cNvSpPr txBox="1">
            <a:spLocks noChangeArrowheads="1"/>
          </p:cNvSpPr>
          <p:nvPr/>
        </p:nvSpPr>
        <p:spPr bwMode="auto">
          <a:xfrm>
            <a:off x="18288000" y="6854825"/>
            <a:ext cx="565626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Diseñar un plan de acción </a:t>
            </a:r>
          </a:p>
        </p:txBody>
      </p:sp>
      <p:sp>
        <p:nvSpPr>
          <p:cNvPr id="58381" name="Required to work in FA at  student’s home institution…">
            <a:extLst>
              <a:ext uri="{FF2B5EF4-FFF2-40B4-BE49-F238E27FC236}">
                <a16:creationId xmlns:a16="http://schemas.microsoft.com/office/drawing/2014/main" id="{4145ECF2-249F-BAE1-EA7C-F8CEC28E02C5}"/>
              </a:ext>
            </a:extLst>
          </p:cNvPr>
          <p:cNvSpPr txBox="1">
            <a:spLocks noChangeArrowheads="1"/>
          </p:cNvSpPr>
          <p:nvPr/>
        </p:nvSpPr>
        <p:spPr bwMode="auto">
          <a:xfrm>
            <a:off x="18288000" y="7773988"/>
            <a:ext cx="56562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80000"/>
              </a:lnSpc>
              <a:spcBef>
                <a:spcPts val="2400"/>
              </a:spcBef>
            </a:pPr>
            <a:r>
              <a:rPr lang="es-419"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(audiencia, herramientas, plazos)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5" descr="TextBox 7">
            <a:extLst>
              <a:ext uri="{FF2B5EF4-FFF2-40B4-BE49-F238E27FC236}">
                <a16:creationId xmlns:a16="http://schemas.microsoft.com/office/drawing/2014/main" id="{5C28F8B2-22B4-F74B-6B9A-7E180418696A}"/>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0418" name="Key Findings">
            <a:extLst>
              <a:ext uri="{FF2B5EF4-FFF2-40B4-BE49-F238E27FC236}">
                <a16:creationId xmlns:a16="http://schemas.microsoft.com/office/drawing/2014/main" id="{778B4692-F73C-DAAE-FAB8-DA139ED14B49}"/>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preguntas que debe hacerse</a:t>
            </a:r>
            <a:endPar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0419"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53ADAA33-6AC4-EF1F-8C31-C7761EA555B0}"/>
              </a:ext>
            </a:extLst>
          </p:cNvPr>
          <p:cNvSpPr txBox="1">
            <a:spLocks noChangeArrowheads="1"/>
          </p:cNvSpPr>
          <p:nvPr/>
        </p:nvSpPr>
        <p:spPr bwMode="auto">
          <a:xfrm>
            <a:off x="1343025" y="4037013"/>
            <a:ext cx="2271712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¿Su propuesta de proyecto de servicio de seguimiento (FOSP, por sus siglas en inglés)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aumenta el conocimiento</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de la Beca Gilman y los estudios en el extranjero?</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¿Es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factible</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su proyecto?</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¿Ofrece un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plan detallado</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para su proyecto?</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4</a:t>
            </a:r>
            <a:r>
              <a:rPr lang="es-419"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¿Incorpora su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experiencia de estudios en el extranjero</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en su proyecto?</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¿Tiene un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público objetivo</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¿Con quién colaborará para llegar a esta </a:t>
            </a:r>
            <a:r>
              <a:rPr lang="es-419"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comunidad</a:t>
            </a:r>
            <a:r>
              <a:rPr lang="es-419"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p:txBody>
      </p:sp>
      <p:sp>
        <p:nvSpPr>
          <p:cNvPr id="60420"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A7E8EDB7-127D-2C07-1082-CFF68F182859}"/>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Propuesta de proyecto de servicio de seguimiento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5" descr="TextBox 7">
            <a:extLst>
              <a:ext uri="{FF2B5EF4-FFF2-40B4-BE49-F238E27FC236}">
                <a16:creationId xmlns:a16="http://schemas.microsoft.com/office/drawing/2014/main" id="{13E41EAC-8696-485E-60FA-1941D9F08DB1}"/>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2466" name="Study Abroad">
            <a:extLst>
              <a:ext uri="{FF2B5EF4-FFF2-40B4-BE49-F238E27FC236}">
                <a16:creationId xmlns:a16="http://schemas.microsoft.com/office/drawing/2014/main" id="{E5A22F98-A715-9DF4-7437-9276CA78649E}"/>
              </a:ext>
            </a:extLst>
          </p:cNvPr>
          <p:cNvSpPr txBox="1">
            <a:spLocks noChangeArrowheads="1"/>
          </p:cNvSpPr>
          <p:nvPr/>
        </p:nvSpPr>
        <p:spPr bwMode="auto">
          <a:xfrm>
            <a:off x="685800" y="6678613"/>
            <a:ext cx="52768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 un idioma de necesidad crítica?</a:t>
            </a:r>
          </a:p>
        </p:txBody>
      </p:sp>
      <p:sp>
        <p:nvSpPr>
          <p:cNvPr id="62467" name="Financial Aid">
            <a:extLst>
              <a:ext uri="{FF2B5EF4-FFF2-40B4-BE49-F238E27FC236}">
                <a16:creationId xmlns:a16="http://schemas.microsoft.com/office/drawing/2014/main" id="{31D2990B-093D-E47F-EA32-7024C06DFA16}"/>
              </a:ext>
            </a:extLst>
          </p:cNvPr>
          <p:cNvSpPr txBox="1">
            <a:spLocks noChangeArrowheads="1"/>
          </p:cNvSpPr>
          <p:nvPr/>
        </p:nvSpPr>
        <p:spPr bwMode="auto">
          <a:xfrm>
            <a:off x="6234113" y="6340475"/>
            <a:ext cx="5719762"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 el idioma predominante en el país al que va?</a:t>
            </a:r>
          </a:p>
        </p:txBody>
      </p:sp>
      <p:sp>
        <p:nvSpPr>
          <p:cNvPr id="62468" name="Non-certifying">
            <a:extLst>
              <a:ext uri="{FF2B5EF4-FFF2-40B4-BE49-F238E27FC236}">
                <a16:creationId xmlns:a16="http://schemas.microsoft.com/office/drawing/2014/main" id="{C7D2FE5F-2C43-4E2B-A9B3-9C0B16A509A3}"/>
              </a:ext>
            </a:extLst>
          </p:cNvPr>
          <p:cNvSpPr txBox="1">
            <a:spLocks noChangeArrowheads="1"/>
          </p:cNvSpPr>
          <p:nvPr/>
        </p:nvSpPr>
        <p:spPr bwMode="auto">
          <a:xfrm>
            <a:off x="12657138" y="6324600"/>
            <a:ext cx="49911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¿Cómo se relaciona con sus metas académicas o profesionales?</a:t>
            </a:r>
          </a:p>
        </p:txBody>
      </p:sp>
      <p:sp>
        <p:nvSpPr>
          <p:cNvPr id="62469" name="Line">
            <a:extLst>
              <a:ext uri="{FF2B5EF4-FFF2-40B4-BE49-F238E27FC236}">
                <a16:creationId xmlns:a16="http://schemas.microsoft.com/office/drawing/2014/main" id="{4A5A3966-E5D5-FC2E-F110-191E9157EDA4}"/>
              </a:ext>
            </a:extLst>
          </p:cNvPr>
          <p:cNvSpPr>
            <a:spLocks noChangeShapeType="1"/>
          </p:cNvSpPr>
          <p:nvPr/>
        </p:nvSpPr>
        <p:spPr bwMode="auto">
          <a:xfrm flipV="1">
            <a:off x="6208713" y="54848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2470" name="Line">
            <a:extLst>
              <a:ext uri="{FF2B5EF4-FFF2-40B4-BE49-F238E27FC236}">
                <a16:creationId xmlns:a16="http://schemas.microsoft.com/office/drawing/2014/main" id="{48AA3E4F-C5AE-101D-4E49-5DD1EF0D228C}"/>
              </a:ext>
            </a:extLst>
          </p:cNvPr>
          <p:cNvSpPr>
            <a:spLocks noChangeShapeType="1"/>
          </p:cNvSpPr>
          <p:nvPr/>
        </p:nvSpPr>
        <p:spPr bwMode="auto">
          <a:xfrm flipV="1">
            <a:off x="12144375" y="5340350"/>
            <a:ext cx="0" cy="410210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2471" name="All invited to serve as selection panelists">
            <a:extLst>
              <a:ext uri="{FF2B5EF4-FFF2-40B4-BE49-F238E27FC236}">
                <a16:creationId xmlns:a16="http://schemas.microsoft.com/office/drawing/2014/main" id="{CEDD3F32-B313-AC11-2F48-0425D69204AC}"/>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Ensayo n.º 4</a:t>
            </a:r>
          </a:p>
          <a:p>
            <a:r>
              <a:rPr lang="es-419"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Opcional</a:t>
            </a:r>
          </a:p>
          <a:p>
            <a:r>
              <a:rPr lang="es-419"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Máx. 2000 caracteres</a:t>
            </a:r>
            <a:endPar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2472" name="Advisor Roles">
            <a:extLst>
              <a:ext uri="{FF2B5EF4-FFF2-40B4-BE49-F238E27FC236}">
                <a16:creationId xmlns:a16="http://schemas.microsoft.com/office/drawing/2014/main" id="{B583B729-AE54-32A4-66C9-7B4FD4B947E1}"/>
              </a:ext>
            </a:extLst>
          </p:cNvPr>
          <p:cNvSpPr txBox="1">
            <a:spLocks noChangeArrowheads="1"/>
          </p:cNvSpPr>
          <p:nvPr/>
        </p:nvSpPr>
        <p:spPr bwMode="auto">
          <a:xfrm>
            <a:off x="2816225" y="3852863"/>
            <a:ext cx="186658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Ensayo sobre la asignación por idioma de necesidad crítica</a:t>
            </a:r>
            <a:endParaRPr lang="en-US" altLang="en-US" sz="9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2473" name="Line">
            <a:extLst>
              <a:ext uri="{FF2B5EF4-FFF2-40B4-BE49-F238E27FC236}">
                <a16:creationId xmlns:a16="http://schemas.microsoft.com/office/drawing/2014/main" id="{FF98FA54-2EF4-F8DF-5A79-95B0C74102BF}"/>
              </a:ext>
            </a:extLst>
          </p:cNvPr>
          <p:cNvSpPr>
            <a:spLocks noChangeShapeType="1"/>
          </p:cNvSpPr>
          <p:nvPr/>
        </p:nvSpPr>
        <p:spPr bwMode="auto">
          <a:xfrm>
            <a:off x="685800" y="54467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2474" name="Line">
            <a:extLst>
              <a:ext uri="{FF2B5EF4-FFF2-40B4-BE49-F238E27FC236}">
                <a16:creationId xmlns:a16="http://schemas.microsoft.com/office/drawing/2014/main" id="{C3C2F3BC-3BB3-AC38-F400-A2454D953951}"/>
              </a:ext>
            </a:extLst>
          </p:cNvPr>
          <p:cNvSpPr>
            <a:spLocks noChangeShapeType="1"/>
          </p:cNvSpPr>
          <p:nvPr/>
        </p:nvSpPr>
        <p:spPr bwMode="auto">
          <a:xfrm>
            <a:off x="685800" y="95361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2475" name="Line">
            <a:extLst>
              <a:ext uri="{FF2B5EF4-FFF2-40B4-BE49-F238E27FC236}">
                <a16:creationId xmlns:a16="http://schemas.microsoft.com/office/drawing/2014/main" id="{3A59B61F-2857-B2BD-154D-DE9781FDAD76}"/>
              </a:ext>
            </a:extLst>
          </p:cNvPr>
          <p:cNvSpPr>
            <a:spLocks noChangeShapeType="1"/>
          </p:cNvSpPr>
          <p:nvPr/>
        </p:nvSpPr>
        <p:spPr bwMode="auto">
          <a:xfrm flipV="1">
            <a:off x="18161000"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2476" name="Financial Aid">
            <a:extLst>
              <a:ext uri="{FF2B5EF4-FFF2-40B4-BE49-F238E27FC236}">
                <a16:creationId xmlns:a16="http://schemas.microsoft.com/office/drawing/2014/main" id="{6E350655-FCE4-2924-4FF5-58410D058517}"/>
              </a:ext>
            </a:extLst>
          </p:cNvPr>
          <p:cNvSpPr txBox="1">
            <a:spLocks noChangeArrowheads="1"/>
          </p:cNvSpPr>
          <p:nvPr/>
        </p:nvSpPr>
        <p:spPr bwMode="auto">
          <a:xfrm>
            <a:off x="18167350" y="6121400"/>
            <a:ext cx="592772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Motivaciones para mejorar el dominio del idioma</a:t>
            </a:r>
            <a:br>
              <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(académica, profesional, personal)</a:t>
            </a:r>
          </a:p>
          <a:p>
            <a:endPar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Headline Goes Here">
            <a:extLst>
              <a:ext uri="{FF2B5EF4-FFF2-40B4-BE49-F238E27FC236}">
                <a16:creationId xmlns:a16="http://schemas.microsoft.com/office/drawing/2014/main" id="{A1DA764F-D570-6C30-0A9C-7D04A76A64CB}"/>
              </a:ext>
            </a:extLst>
          </p:cNvPr>
          <p:cNvSpPr txBox="1">
            <a:spLocks noChangeArrowheads="1"/>
          </p:cNvSpPr>
          <p:nvPr/>
        </p:nvSpPr>
        <p:spPr bwMode="auto">
          <a:xfrm>
            <a:off x="1358900" y="2128838"/>
            <a:ext cx="10783888"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Departamento de </a:t>
            </a:r>
            <a:b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Estado de los EE.UU</a:t>
            </a:r>
          </a:p>
        </p:txBody>
      </p:sp>
      <p:sp>
        <p:nvSpPr>
          <p:cNvPr id="28674"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610D8167-081F-BD81-FBAE-42C7798DF20F}"/>
              </a:ext>
            </a:extLst>
          </p:cNvPr>
          <p:cNvSpPr txBox="1">
            <a:spLocks noChangeArrowheads="1"/>
          </p:cNvSpPr>
          <p:nvPr/>
        </p:nvSpPr>
        <p:spPr bwMode="auto">
          <a:xfrm>
            <a:off x="1331861" y="4203981"/>
            <a:ext cx="10783888"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4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Promueve el entendimiento mutuo entre las personas de los Estados Unidos y las de otros países, y facilita oportunidades de intercambio académico, profesional, deportivo y cultural. </a:t>
            </a:r>
          </a:p>
        </p:txBody>
      </p:sp>
      <p:sp>
        <p:nvSpPr>
          <p:cNvPr id="28675" name="THIS IS SMALL CALL-OUT TEXT FOR USE IF SOMETHING NEEDS EMPHASIS.">
            <a:extLst>
              <a:ext uri="{FF2B5EF4-FFF2-40B4-BE49-F238E27FC236}">
                <a16:creationId xmlns:a16="http://schemas.microsoft.com/office/drawing/2014/main" id="{9DCBF2E2-AFF6-FD53-0ED9-E5C8E7EB5BD1}"/>
              </a:ext>
            </a:extLst>
          </p:cNvPr>
          <p:cNvSpPr txBox="1">
            <a:spLocks noChangeArrowheads="1"/>
          </p:cNvSpPr>
          <p:nvPr/>
        </p:nvSpPr>
        <p:spPr bwMode="auto">
          <a:xfrm>
            <a:off x="1358900" y="7377113"/>
            <a:ext cx="49530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3200" b="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studyabroad.state.gov</a:t>
            </a:r>
            <a:endParaRPr lang="en-US" altLang="en-US" sz="3200" b="1">
              <a:solidFill>
                <a:srgbClr val="948A63"/>
              </a:solidFill>
              <a:latin typeface="Calibri" panose="020F0502020204030204" pitchFamily="34" charset="0"/>
              <a:ea typeface="Verlag-Book" pitchFamily="2" charset="0"/>
              <a:cs typeface="Calibri" panose="020F0502020204030204" pitchFamily="34" charset="0"/>
              <a:sym typeface="Verlag-Book" pitchFamily="2" charset="0"/>
            </a:endParaRPr>
          </a:p>
          <a:p>
            <a:r>
              <a:rPr lang="es-419" altLang="en-US" sz="3200" b="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exchanges.state.gov</a:t>
            </a:r>
            <a:endParaRPr lang="en-US" altLang="en-US" sz="3200" b="1">
              <a:solidFill>
                <a:srgbClr val="948A63"/>
              </a:solidFill>
              <a:latin typeface="Calibri" panose="020F0502020204030204" pitchFamily="34" charset="0"/>
              <a:ea typeface="Verlag-Book" pitchFamily="2" charset="0"/>
              <a:cs typeface="Calibri" panose="020F0502020204030204" pitchFamily="34" charset="0"/>
              <a:sym typeface="Verlag-Book" pitchFamily="2" charset="0"/>
            </a:endParaRPr>
          </a:p>
        </p:txBody>
      </p:sp>
      <p:pic>
        <p:nvPicPr>
          <p:cNvPr id="28676" name="Picture 2" descr="Image result for bureau of educational and cultural affairs">
            <a:extLst>
              <a:ext uri="{FF2B5EF4-FFF2-40B4-BE49-F238E27FC236}">
                <a16:creationId xmlns:a16="http://schemas.microsoft.com/office/drawing/2014/main" id="{F89855CE-0073-A877-D7FC-E9E32DDE6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65" b="13451"/>
          <a:stretch>
            <a:fillRect/>
          </a:stretch>
        </p:blipFill>
        <p:spPr bwMode="auto">
          <a:xfrm>
            <a:off x="12241213" y="2579688"/>
            <a:ext cx="1088231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Logo&#10;&#10;Description automatically generated">
            <a:extLst>
              <a:ext uri="{FF2B5EF4-FFF2-40B4-BE49-F238E27FC236}">
                <a16:creationId xmlns:a16="http://schemas.microsoft.com/office/drawing/2014/main" id="{212C8F83-E819-4D37-065D-523EEDB2F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350" y="5578475"/>
            <a:ext cx="969803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5" descr="TextBox 7">
            <a:extLst>
              <a:ext uri="{FF2B5EF4-FFF2-40B4-BE49-F238E27FC236}">
                <a16:creationId xmlns:a16="http://schemas.microsoft.com/office/drawing/2014/main" id="{40D1F1C5-CF1D-329E-1880-86A496460C2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4514" name="Key Findings">
            <a:extLst>
              <a:ext uri="{FF2B5EF4-FFF2-40B4-BE49-F238E27FC236}">
                <a16:creationId xmlns:a16="http://schemas.microsoft.com/office/drawing/2014/main" id="{C312EAD9-E14C-4FA0-72FF-FCAEAAA7D408}"/>
              </a:ext>
            </a:extLst>
          </p:cNvPr>
          <p:cNvSpPr txBox="1">
            <a:spLocks noChangeArrowheads="1"/>
          </p:cNvSpPr>
          <p:nvPr/>
        </p:nvSpPr>
        <p:spPr bwMode="auto">
          <a:xfrm>
            <a:off x="1343025" y="1189038"/>
            <a:ext cx="101393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Verlag-Book" pitchFamily="2" charset="0"/>
                <a:ea typeface="Verlag-Book" pitchFamily="2" charset="0"/>
                <a:cs typeface="Verlag-Book" pitchFamily="2" charset="0"/>
                <a:sym typeface="Verlag-Book" pitchFamily="2" charset="0"/>
              </a:rPr>
              <a:t>Criterios de selección</a:t>
            </a:r>
          </a:p>
        </p:txBody>
      </p:sp>
      <p:sp>
        <p:nvSpPr>
          <p:cNvPr id="8" name="Rectangle 7">
            <a:extLst>
              <a:ext uri="{FF2B5EF4-FFF2-40B4-BE49-F238E27FC236}">
                <a16:creationId xmlns:a16="http://schemas.microsoft.com/office/drawing/2014/main" id="{D59A7F7E-76E9-0810-ECFB-1E30946A7966}"/>
              </a:ext>
            </a:extLst>
          </p:cNvPr>
          <p:cNvSpPr/>
          <p:nvPr/>
        </p:nvSpPr>
        <p:spPr>
          <a:xfrm>
            <a:off x="12901661" y="1189417"/>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4516" name="THIS IS SMALL CALL-OUT TEXT FOR USE IF SOMETHING NEEDS EMPHASIS.">
            <a:extLst>
              <a:ext uri="{FF2B5EF4-FFF2-40B4-BE49-F238E27FC236}">
                <a16:creationId xmlns:a16="http://schemas.microsoft.com/office/drawing/2014/main" id="{0C81C177-616F-1985-0472-ED3120C1B249}"/>
              </a:ext>
            </a:extLst>
          </p:cNvPr>
          <p:cNvSpPr txBox="1">
            <a:spLocks noChangeArrowheads="1"/>
          </p:cNvSpPr>
          <p:nvPr/>
        </p:nvSpPr>
        <p:spPr bwMode="auto">
          <a:xfrm>
            <a:off x="13242925" y="1463675"/>
            <a:ext cx="964247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Impacto del programa y el destino en el directorio académico y profesional del estudiante</a:t>
            </a:r>
          </a:p>
        </p:txBody>
      </p:sp>
      <p:sp>
        <p:nvSpPr>
          <p:cNvPr id="10" name="Rectangle 9">
            <a:extLst>
              <a:ext uri="{FF2B5EF4-FFF2-40B4-BE49-F238E27FC236}">
                <a16:creationId xmlns:a16="http://schemas.microsoft.com/office/drawing/2014/main" id="{18B4A475-6488-41E0-CA2E-94164C13BC3C}"/>
              </a:ext>
            </a:extLst>
          </p:cNvPr>
          <p:cNvSpPr/>
          <p:nvPr/>
        </p:nvSpPr>
        <p:spPr>
          <a:xfrm>
            <a:off x="12901661" y="3103942"/>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4518" name="THIS IS SMALL CALL-OUT TEXT FOR USE IF SOMETHING NEEDS EMPHASIS.">
            <a:extLst>
              <a:ext uri="{FF2B5EF4-FFF2-40B4-BE49-F238E27FC236}">
                <a16:creationId xmlns:a16="http://schemas.microsoft.com/office/drawing/2014/main" id="{E6629B67-7E63-7077-8514-6D55F62F3521}"/>
              </a:ext>
            </a:extLst>
          </p:cNvPr>
          <p:cNvSpPr txBox="1">
            <a:spLocks noChangeArrowheads="1"/>
          </p:cNvSpPr>
          <p:nvPr/>
        </p:nvSpPr>
        <p:spPr bwMode="auto">
          <a:xfrm>
            <a:off x="13242925" y="3378200"/>
            <a:ext cx="964247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Impacto en la comunidad en el extranjero y </a:t>
            </a:r>
          </a:p>
          <a:p>
            <a:pPr algn="ctr"/>
            <a:r>
              <a:rPr lang="es-419" altLang="en-US" sz="36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al regreso del estudiante a casa</a:t>
            </a:r>
          </a:p>
        </p:txBody>
      </p:sp>
      <p:sp>
        <p:nvSpPr>
          <p:cNvPr id="12" name="Rectangle 11">
            <a:extLst>
              <a:ext uri="{FF2B5EF4-FFF2-40B4-BE49-F238E27FC236}">
                <a16:creationId xmlns:a16="http://schemas.microsoft.com/office/drawing/2014/main" id="{0875C317-665B-E07B-81D5-D6B30E80D0D4}"/>
              </a:ext>
            </a:extLst>
          </p:cNvPr>
          <p:cNvSpPr/>
          <p:nvPr/>
        </p:nvSpPr>
        <p:spPr>
          <a:xfrm>
            <a:off x="12901661" y="4962004"/>
            <a:ext cx="10372820" cy="1872307"/>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11500" dirty="0">
              <a:solidFill>
                <a:srgbClr val="FFFFFF"/>
              </a:solidFill>
              <a:latin typeface="Helvetica Neue Medium"/>
              <a:ea typeface="Helvetica Neue Medium"/>
              <a:cs typeface="Helvetica Neue Medium"/>
              <a:sym typeface="Helvetica Neue Medium"/>
            </a:endParaRPr>
          </a:p>
        </p:txBody>
      </p:sp>
      <p:sp>
        <p:nvSpPr>
          <p:cNvPr id="64520" name="THIS IS SMALL CALL-OUT TEXT FOR USE IF SOMETHING NEEDS EMPHASIS.">
            <a:extLst>
              <a:ext uri="{FF2B5EF4-FFF2-40B4-BE49-F238E27FC236}">
                <a16:creationId xmlns:a16="http://schemas.microsoft.com/office/drawing/2014/main" id="{3C310E8F-9217-13FA-331C-9CA43B18A271}"/>
              </a:ext>
            </a:extLst>
          </p:cNvPr>
          <p:cNvSpPr txBox="1">
            <a:spLocks noChangeArrowheads="1"/>
          </p:cNvSpPr>
          <p:nvPr/>
        </p:nvSpPr>
        <p:spPr bwMode="auto">
          <a:xfrm>
            <a:off x="13242925" y="5570538"/>
            <a:ext cx="96424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Preparación académica</a:t>
            </a:r>
          </a:p>
        </p:txBody>
      </p:sp>
      <p:sp>
        <p:nvSpPr>
          <p:cNvPr id="14" name="Rectangle 13">
            <a:extLst>
              <a:ext uri="{FF2B5EF4-FFF2-40B4-BE49-F238E27FC236}">
                <a16:creationId xmlns:a16="http://schemas.microsoft.com/office/drawing/2014/main" id="{1EB58D2D-1B30-FAB6-0369-7EA0D9941173}"/>
              </a:ext>
            </a:extLst>
          </p:cNvPr>
          <p:cNvSpPr/>
          <p:nvPr/>
        </p:nvSpPr>
        <p:spPr>
          <a:xfrm>
            <a:off x="12901661" y="6932992"/>
            <a:ext cx="10372820" cy="175937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4522" name="THIS IS SMALL CALL-OUT TEXT FOR USE IF SOMETHING NEEDS EMPHASIS.">
            <a:extLst>
              <a:ext uri="{FF2B5EF4-FFF2-40B4-BE49-F238E27FC236}">
                <a16:creationId xmlns:a16="http://schemas.microsoft.com/office/drawing/2014/main" id="{4836E348-0CA5-2AF6-B13B-557B194FD033}"/>
              </a:ext>
            </a:extLst>
          </p:cNvPr>
          <p:cNvSpPr txBox="1">
            <a:spLocks noChangeArrowheads="1"/>
          </p:cNvSpPr>
          <p:nvPr/>
        </p:nvSpPr>
        <p:spPr bwMode="auto">
          <a:xfrm>
            <a:off x="13242925" y="7485063"/>
            <a:ext cx="96424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Diversidad de antecedentes y experiencia</a:t>
            </a:r>
          </a:p>
        </p:txBody>
      </p:sp>
      <p:sp>
        <p:nvSpPr>
          <p:cNvPr id="16" name="Rectangle 15">
            <a:extLst>
              <a:ext uri="{FF2B5EF4-FFF2-40B4-BE49-F238E27FC236}">
                <a16:creationId xmlns:a16="http://schemas.microsoft.com/office/drawing/2014/main" id="{C172C342-23EB-42C4-F4AC-BDD7AA0A10D0}"/>
              </a:ext>
            </a:extLst>
          </p:cNvPr>
          <p:cNvSpPr/>
          <p:nvPr/>
        </p:nvSpPr>
        <p:spPr>
          <a:xfrm>
            <a:off x="12901661" y="8818942"/>
            <a:ext cx="10372820" cy="175937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4524" name="THIS IS SMALL CALL-OUT TEXT FOR USE IF SOMETHING NEEDS EMPHASIS.">
            <a:extLst>
              <a:ext uri="{FF2B5EF4-FFF2-40B4-BE49-F238E27FC236}">
                <a16:creationId xmlns:a16="http://schemas.microsoft.com/office/drawing/2014/main" id="{0ED13F2B-9DDB-C7BD-6A4D-41CEDADAD3F4}"/>
              </a:ext>
            </a:extLst>
          </p:cNvPr>
          <p:cNvSpPr txBox="1">
            <a:spLocks noChangeArrowheads="1"/>
          </p:cNvSpPr>
          <p:nvPr/>
        </p:nvSpPr>
        <p:spPr bwMode="auto">
          <a:xfrm>
            <a:off x="13242925" y="9093200"/>
            <a:ext cx="964247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Compromiso con adquirir el dominio competente de un idioma de necesidad crítica</a:t>
            </a:r>
          </a:p>
        </p:txBody>
      </p:sp>
      <p:pic>
        <p:nvPicPr>
          <p:cNvPr id="64525" name="Picture 17" descr="A group of people posing for the camera&#10;&#10;Description automatically generated">
            <a:extLst>
              <a:ext uri="{FF2B5EF4-FFF2-40B4-BE49-F238E27FC236}">
                <a16:creationId xmlns:a16="http://schemas.microsoft.com/office/drawing/2014/main" id="{DE73616B-B506-8032-BE0C-9D848B28AD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2994025"/>
            <a:ext cx="10036175" cy="7527925"/>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5" descr="TextBox 7">
            <a:extLst>
              <a:ext uri="{FF2B5EF4-FFF2-40B4-BE49-F238E27FC236}">
                <a16:creationId xmlns:a16="http://schemas.microsoft.com/office/drawing/2014/main" id="{E9306CC1-D124-DB42-A105-8E307667D34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6562" name="Rectangle">
            <a:extLst>
              <a:ext uri="{FF2B5EF4-FFF2-40B4-BE49-F238E27FC236}">
                <a16:creationId xmlns:a16="http://schemas.microsoft.com/office/drawing/2014/main" id="{80213654-CF4A-CB98-A8B3-0BFA1CC0099E}"/>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6563" name="PRESENTATION TITLE">
            <a:extLst>
              <a:ext uri="{FF2B5EF4-FFF2-40B4-BE49-F238E27FC236}">
                <a16:creationId xmlns:a16="http://schemas.microsoft.com/office/drawing/2014/main" id="{3707686C-DEB0-ED42-A179-1B0C1CC1CB8A}"/>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Fechas límite</a:t>
            </a:r>
            <a:r>
              <a:rPr lang="es-419" altLang="en-US" sz="9700" b="1">
                <a:solidFill>
                  <a:srgbClr val="FFFFFF"/>
                </a:solidFill>
                <a:latin typeface="Verlag-Book" pitchFamily="2" charset="0"/>
                <a:ea typeface="Verlag-Book" pitchFamily="2" charset="0"/>
                <a:cs typeface="Calibri" panose="020F0502020204030204" pitchFamily="34" charset="0"/>
                <a:sym typeface="Verlag-Book" pitchFamily="2" charset="0"/>
              </a:rPr>
              <a:t> y plazos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5" descr="TextBox 7">
            <a:extLst>
              <a:ext uri="{FF2B5EF4-FFF2-40B4-BE49-F238E27FC236}">
                <a16:creationId xmlns:a16="http://schemas.microsoft.com/office/drawing/2014/main" id="{B7B9A9D0-000C-6D95-E19E-8D6ECCCCE9B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7586" name="Key Findings">
            <a:extLst>
              <a:ext uri="{FF2B5EF4-FFF2-40B4-BE49-F238E27FC236}">
                <a16:creationId xmlns:a16="http://schemas.microsoft.com/office/drawing/2014/main" id="{5220547E-E855-B830-B048-512E2269CE1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Fechas límite y plazos</a:t>
            </a:r>
          </a:p>
        </p:txBody>
      </p:sp>
      <p:sp>
        <p:nvSpPr>
          <p:cNvPr id="8" name="Arrow: Right 13">
            <a:extLst>
              <a:ext uri="{FF2B5EF4-FFF2-40B4-BE49-F238E27FC236}">
                <a16:creationId xmlns:a16="http://schemas.microsoft.com/office/drawing/2014/main" id="{130AB380-F09B-C5B9-E954-445A80244596}"/>
              </a:ext>
            </a:extLst>
          </p:cNvPr>
          <p:cNvSpPr/>
          <p:nvPr/>
        </p:nvSpPr>
        <p:spPr>
          <a:xfrm>
            <a:off x="5661025" y="7613650"/>
            <a:ext cx="17392650" cy="2614613"/>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dirty="0"/>
          </a:p>
        </p:txBody>
      </p:sp>
      <p:sp>
        <p:nvSpPr>
          <p:cNvPr id="9" name="Arrow: Right 5">
            <a:extLst>
              <a:ext uri="{FF2B5EF4-FFF2-40B4-BE49-F238E27FC236}">
                <a16:creationId xmlns:a16="http://schemas.microsoft.com/office/drawing/2014/main" id="{584254C7-86C5-F831-EE72-0496417F1465}"/>
              </a:ext>
            </a:extLst>
          </p:cNvPr>
          <p:cNvSpPr/>
          <p:nvPr/>
        </p:nvSpPr>
        <p:spPr>
          <a:xfrm>
            <a:off x="5578475" y="3400425"/>
            <a:ext cx="17475200" cy="2614613"/>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B5C2AE2C-2C05-C7A6-0904-BDCBACE071FF}"/>
              </a:ext>
            </a:extLst>
          </p:cNvPr>
          <p:cNvSpPr/>
          <p:nvPr/>
        </p:nvSpPr>
        <p:spPr>
          <a:xfrm>
            <a:off x="681561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FAEA48C9-2937-4988-F49C-AEB40BA67D2B}"/>
              </a:ext>
            </a:extLst>
          </p:cNvPr>
          <p:cNvSpPr/>
          <p:nvPr/>
        </p:nvSpPr>
        <p:spPr>
          <a:xfrm>
            <a:off x="1272191" y="3399878"/>
            <a:ext cx="4678017" cy="2614812"/>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B1EA294-E8A1-1649-05D2-ECC1C20E52DE}"/>
              </a:ext>
            </a:extLst>
          </p:cNvPr>
          <p:cNvSpPr/>
          <p:nvPr/>
        </p:nvSpPr>
        <p:spPr>
          <a:xfrm>
            <a:off x="1272191" y="7653826"/>
            <a:ext cx="4678017" cy="2614812"/>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67592" name="THIS IS SMALL CALL-OUT TEXT FOR USE IF SOMETHING NEEDS EMPHASIS.">
            <a:extLst>
              <a:ext uri="{FF2B5EF4-FFF2-40B4-BE49-F238E27FC236}">
                <a16:creationId xmlns:a16="http://schemas.microsoft.com/office/drawing/2014/main" id="{AF60A0EB-D24B-B664-E474-30B9ED53ED8C}"/>
              </a:ext>
            </a:extLst>
          </p:cNvPr>
          <p:cNvSpPr txBox="1">
            <a:spLocks noChangeArrowheads="1"/>
          </p:cNvSpPr>
          <p:nvPr/>
        </p:nvSpPr>
        <p:spPr bwMode="auto">
          <a:xfrm>
            <a:off x="7075488" y="4094163"/>
            <a:ext cx="3670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Mediados </a:t>
            </a:r>
            <a:b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de agosto</a:t>
            </a:r>
          </a:p>
        </p:txBody>
      </p:sp>
      <p:sp>
        <p:nvSpPr>
          <p:cNvPr id="14" name="Rectangle 13">
            <a:extLst>
              <a:ext uri="{FF2B5EF4-FFF2-40B4-BE49-F238E27FC236}">
                <a16:creationId xmlns:a16="http://schemas.microsoft.com/office/drawing/2014/main" id="{58867A47-AD4E-CC36-7CC6-82C6B31D04FD}"/>
              </a:ext>
            </a:extLst>
          </p:cNvPr>
          <p:cNvSpPr/>
          <p:nvPr/>
        </p:nvSpPr>
        <p:spPr>
          <a:xfrm>
            <a:off x="11665911"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7594" name="THIS IS SMALL CALL-OUT TEXT FOR USE IF SOMETHING NEEDS EMPHASIS.">
            <a:extLst>
              <a:ext uri="{FF2B5EF4-FFF2-40B4-BE49-F238E27FC236}">
                <a16:creationId xmlns:a16="http://schemas.microsoft.com/office/drawing/2014/main" id="{D3B49604-E59C-3E03-C368-952FB531987D}"/>
              </a:ext>
            </a:extLst>
          </p:cNvPr>
          <p:cNvSpPr txBox="1">
            <a:spLocks noChangeArrowheads="1"/>
          </p:cNvSpPr>
          <p:nvPr/>
        </p:nvSpPr>
        <p:spPr bwMode="auto">
          <a:xfrm>
            <a:off x="11812588" y="3541297"/>
            <a:ext cx="3897312" cy="23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5 de octubre de 2023</a:t>
            </a:r>
          </a:p>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 p. m.</a:t>
            </a:r>
            <a:b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(hora del Pacífico)</a:t>
            </a:r>
          </a:p>
        </p:txBody>
      </p:sp>
      <p:sp>
        <p:nvSpPr>
          <p:cNvPr id="16" name="Rectangle 15">
            <a:extLst>
              <a:ext uri="{FF2B5EF4-FFF2-40B4-BE49-F238E27FC236}">
                <a16:creationId xmlns:a16="http://schemas.microsoft.com/office/drawing/2014/main" id="{8B8CA4D9-6442-F85E-5324-F767059D367A}"/>
              </a:ext>
            </a:extLst>
          </p:cNvPr>
          <p:cNvSpPr/>
          <p:nvPr/>
        </p:nvSpPr>
        <p:spPr>
          <a:xfrm>
            <a:off x="1651620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7596" name="THIS IS SMALL CALL-OUT TEXT FOR USE IF SOMETHING NEEDS EMPHASIS.">
            <a:extLst>
              <a:ext uri="{FF2B5EF4-FFF2-40B4-BE49-F238E27FC236}">
                <a16:creationId xmlns:a16="http://schemas.microsoft.com/office/drawing/2014/main" id="{C4DB07C6-0CCA-42D5-8ADF-362F076266A5}"/>
              </a:ext>
            </a:extLst>
          </p:cNvPr>
          <p:cNvSpPr txBox="1">
            <a:spLocks noChangeArrowheads="1"/>
          </p:cNvSpPr>
          <p:nvPr/>
        </p:nvSpPr>
        <p:spPr bwMode="auto">
          <a:xfrm>
            <a:off x="16503650" y="4095750"/>
            <a:ext cx="42100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12 de octubre </a:t>
            </a:r>
            <a:b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de 2023</a:t>
            </a:r>
          </a:p>
        </p:txBody>
      </p:sp>
      <p:sp>
        <p:nvSpPr>
          <p:cNvPr id="18" name="Rectangle 17">
            <a:extLst>
              <a:ext uri="{FF2B5EF4-FFF2-40B4-BE49-F238E27FC236}">
                <a16:creationId xmlns:a16="http://schemas.microsoft.com/office/drawing/2014/main" id="{777F3B55-EEE6-6EC0-8CB0-434543B6BB2A}"/>
              </a:ext>
            </a:extLst>
          </p:cNvPr>
          <p:cNvSpPr/>
          <p:nvPr/>
        </p:nvSpPr>
        <p:spPr>
          <a:xfrm>
            <a:off x="6815616"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7598" name="THIS IS SMALL CALL-OUT TEXT FOR USE IF SOMETHING NEEDS EMPHASIS.">
            <a:extLst>
              <a:ext uri="{FF2B5EF4-FFF2-40B4-BE49-F238E27FC236}">
                <a16:creationId xmlns:a16="http://schemas.microsoft.com/office/drawing/2014/main" id="{DBDF8BD1-E7CF-3D43-E6A3-43A7CDED0DF9}"/>
              </a:ext>
            </a:extLst>
          </p:cNvPr>
          <p:cNvSpPr txBox="1">
            <a:spLocks noChangeArrowheads="1"/>
          </p:cNvSpPr>
          <p:nvPr/>
        </p:nvSpPr>
        <p:spPr bwMode="auto">
          <a:xfrm>
            <a:off x="7075488" y="8307725"/>
            <a:ext cx="3670300"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Mediados de enero</a:t>
            </a:r>
          </a:p>
        </p:txBody>
      </p:sp>
      <p:sp>
        <p:nvSpPr>
          <p:cNvPr id="20" name="Rectangle 19">
            <a:extLst>
              <a:ext uri="{FF2B5EF4-FFF2-40B4-BE49-F238E27FC236}">
                <a16:creationId xmlns:a16="http://schemas.microsoft.com/office/drawing/2014/main" id="{BE7FFCA5-C587-2EDB-959A-2F0C570397FE}"/>
              </a:ext>
            </a:extLst>
          </p:cNvPr>
          <p:cNvSpPr/>
          <p:nvPr/>
        </p:nvSpPr>
        <p:spPr>
          <a:xfrm>
            <a:off x="11665911"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7600" name="THIS IS SMALL CALL-OUT TEXT FOR USE IF SOMETHING NEEDS EMPHASIS.">
            <a:extLst>
              <a:ext uri="{FF2B5EF4-FFF2-40B4-BE49-F238E27FC236}">
                <a16:creationId xmlns:a16="http://schemas.microsoft.com/office/drawing/2014/main" id="{92B4B9F8-7784-9682-0618-0E413EF4B310}"/>
              </a:ext>
            </a:extLst>
          </p:cNvPr>
          <p:cNvSpPr txBox="1">
            <a:spLocks noChangeArrowheads="1"/>
          </p:cNvSpPr>
          <p:nvPr/>
        </p:nvSpPr>
        <p:spPr bwMode="auto">
          <a:xfrm>
            <a:off x="11812588" y="8032313"/>
            <a:ext cx="3897312" cy="176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7 de marzo de 2024</a:t>
            </a:r>
          </a:p>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 p.m. </a:t>
            </a:r>
          </a:p>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(hora del Pacifico)</a:t>
            </a:r>
          </a:p>
        </p:txBody>
      </p:sp>
      <p:sp>
        <p:nvSpPr>
          <p:cNvPr id="22" name="Rectangle 21">
            <a:extLst>
              <a:ext uri="{FF2B5EF4-FFF2-40B4-BE49-F238E27FC236}">
                <a16:creationId xmlns:a16="http://schemas.microsoft.com/office/drawing/2014/main" id="{764734DB-0673-B996-2FC1-6B1D4533A207}"/>
              </a:ext>
            </a:extLst>
          </p:cNvPr>
          <p:cNvSpPr/>
          <p:nvPr/>
        </p:nvSpPr>
        <p:spPr>
          <a:xfrm>
            <a:off x="16516206"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67602" name="THIS IS SMALL CALL-OUT TEXT FOR USE IF SOMETHING NEEDS EMPHASIS.">
            <a:extLst>
              <a:ext uri="{FF2B5EF4-FFF2-40B4-BE49-F238E27FC236}">
                <a16:creationId xmlns:a16="http://schemas.microsoft.com/office/drawing/2014/main" id="{F28FC2C9-9206-6FA8-EBC5-93AFB7C45332}"/>
              </a:ext>
            </a:extLst>
          </p:cNvPr>
          <p:cNvSpPr txBox="1">
            <a:spLocks noChangeArrowheads="1"/>
          </p:cNvSpPr>
          <p:nvPr/>
        </p:nvSpPr>
        <p:spPr bwMode="auto">
          <a:xfrm>
            <a:off x="16503650" y="8309312"/>
            <a:ext cx="4210050"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14 de Marzo </a:t>
            </a:r>
          </a:p>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de 2023</a:t>
            </a:r>
          </a:p>
        </p:txBody>
      </p:sp>
      <p:sp>
        <p:nvSpPr>
          <p:cNvPr id="67603" name="THIS IS SMALL CALL-OUT TEXT FOR USE IF SOMETHING NEEDS EMPHASIS.">
            <a:extLst>
              <a:ext uri="{FF2B5EF4-FFF2-40B4-BE49-F238E27FC236}">
                <a16:creationId xmlns:a16="http://schemas.microsoft.com/office/drawing/2014/main" id="{FC813A4D-CD4F-FC91-C3DC-F59325BCE9EB}"/>
              </a:ext>
            </a:extLst>
          </p:cNvPr>
          <p:cNvSpPr txBox="1">
            <a:spLocks noChangeArrowheads="1"/>
          </p:cNvSpPr>
          <p:nvPr/>
        </p:nvSpPr>
        <p:spPr bwMode="auto">
          <a:xfrm>
            <a:off x="1455738" y="3549987"/>
            <a:ext cx="4310062"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Fecha límite: octubre de 2023</a:t>
            </a:r>
          </a:p>
        </p:txBody>
      </p:sp>
      <p:sp>
        <p:nvSpPr>
          <p:cNvPr id="67604" name="THIS IS SMALL CALL-OUT TEXT FOR USE IF SOMETHING NEEDS EMPHASIS.">
            <a:extLst>
              <a:ext uri="{FF2B5EF4-FFF2-40B4-BE49-F238E27FC236}">
                <a16:creationId xmlns:a16="http://schemas.microsoft.com/office/drawing/2014/main" id="{E3192614-C798-8D55-58E3-EC1F089B2E0F}"/>
              </a:ext>
            </a:extLst>
          </p:cNvPr>
          <p:cNvSpPr txBox="1">
            <a:spLocks noChangeArrowheads="1"/>
          </p:cNvSpPr>
          <p:nvPr/>
        </p:nvSpPr>
        <p:spPr bwMode="auto">
          <a:xfrm>
            <a:off x="1395413" y="4749343"/>
            <a:ext cx="4432300"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Comienzo del programa </a:t>
            </a:r>
            <a:br>
              <a:rPr lang="es-419" altLang="en-US"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en el extranjero</a:t>
            </a:r>
          </a:p>
          <a:p>
            <a:pPr algn="ctr"/>
            <a:r>
              <a:rPr lang="es-419" altLang="en-US"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Dic 2023- Oct 2024</a:t>
            </a:r>
          </a:p>
        </p:txBody>
      </p:sp>
      <p:sp>
        <p:nvSpPr>
          <p:cNvPr id="67605" name="THIS IS SMALL CALL-OUT TEXT FOR USE IF SOMETHING NEEDS EMPHASIS.">
            <a:extLst>
              <a:ext uri="{FF2B5EF4-FFF2-40B4-BE49-F238E27FC236}">
                <a16:creationId xmlns:a16="http://schemas.microsoft.com/office/drawing/2014/main" id="{9316FFD9-F72C-9716-4661-BB5618E78EB0}"/>
              </a:ext>
            </a:extLst>
          </p:cNvPr>
          <p:cNvSpPr txBox="1">
            <a:spLocks noChangeArrowheads="1"/>
          </p:cNvSpPr>
          <p:nvPr/>
        </p:nvSpPr>
        <p:spPr bwMode="auto">
          <a:xfrm>
            <a:off x="1455738" y="7854493"/>
            <a:ext cx="4310062"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36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Fecha límite: marzo de 2024</a:t>
            </a:r>
          </a:p>
        </p:txBody>
      </p:sp>
      <p:sp>
        <p:nvSpPr>
          <p:cNvPr id="67606" name="THIS IS SMALL CALL-OUT TEXT FOR USE IF SOMETHING NEEDS EMPHASIS.">
            <a:extLst>
              <a:ext uri="{FF2B5EF4-FFF2-40B4-BE49-F238E27FC236}">
                <a16:creationId xmlns:a16="http://schemas.microsoft.com/office/drawing/2014/main" id="{10804CFA-6F1D-C946-FBF1-0BD42D7CDB6B}"/>
              </a:ext>
            </a:extLst>
          </p:cNvPr>
          <p:cNvSpPr txBox="1">
            <a:spLocks noChangeArrowheads="1"/>
          </p:cNvSpPr>
          <p:nvPr/>
        </p:nvSpPr>
        <p:spPr bwMode="auto">
          <a:xfrm>
            <a:off x="1395413" y="9053513"/>
            <a:ext cx="44323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Comienzo del programa </a:t>
            </a:r>
            <a:br>
              <a:rPr lang="es-419" altLang="en-US"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en el extranjero</a:t>
            </a:r>
          </a:p>
          <a:p>
            <a:pPr algn="ctr"/>
            <a:r>
              <a:rPr lang="es-419" altLang="en-US"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Mayo 2024 – Abr 2025</a:t>
            </a:r>
          </a:p>
        </p:txBody>
      </p:sp>
      <p:sp>
        <p:nvSpPr>
          <p:cNvPr id="67607" name="THIS IS SMALL CALL-OUT TEXT FOR USE IF SOMETHING NEEDS EMPHASIS.">
            <a:extLst>
              <a:ext uri="{FF2B5EF4-FFF2-40B4-BE49-F238E27FC236}">
                <a16:creationId xmlns:a16="http://schemas.microsoft.com/office/drawing/2014/main" id="{D76A098D-7077-A45D-D2E5-9A09FF3BCDB8}"/>
              </a:ext>
            </a:extLst>
          </p:cNvPr>
          <p:cNvSpPr txBox="1">
            <a:spLocks noChangeArrowheads="1"/>
          </p:cNvSpPr>
          <p:nvPr/>
        </p:nvSpPr>
        <p:spPr bwMode="auto">
          <a:xfrm>
            <a:off x="6543675" y="2679700"/>
            <a:ext cx="4733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28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Apertura del plazo de solicitud</a:t>
            </a:r>
          </a:p>
        </p:txBody>
      </p:sp>
      <p:sp>
        <p:nvSpPr>
          <p:cNvPr id="67608" name="THIS IS SMALL CALL-OUT TEXT FOR USE IF SOMETHING NEEDS EMPHASIS.">
            <a:extLst>
              <a:ext uri="{FF2B5EF4-FFF2-40B4-BE49-F238E27FC236}">
                <a16:creationId xmlns:a16="http://schemas.microsoft.com/office/drawing/2014/main" id="{36C05317-2C47-888E-BE87-C16325AB5004}"/>
              </a:ext>
            </a:extLst>
          </p:cNvPr>
          <p:cNvSpPr txBox="1">
            <a:spLocks noChangeArrowheads="1"/>
          </p:cNvSpPr>
          <p:nvPr/>
        </p:nvSpPr>
        <p:spPr bwMode="auto">
          <a:xfrm>
            <a:off x="11393488" y="2708275"/>
            <a:ext cx="47355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28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Fecha límite del solicitante</a:t>
            </a:r>
          </a:p>
        </p:txBody>
      </p:sp>
      <p:sp>
        <p:nvSpPr>
          <p:cNvPr id="67609" name="THIS IS SMALL CALL-OUT TEXT FOR USE IF SOMETHING NEEDS EMPHASIS.">
            <a:extLst>
              <a:ext uri="{FF2B5EF4-FFF2-40B4-BE49-F238E27FC236}">
                <a16:creationId xmlns:a16="http://schemas.microsoft.com/office/drawing/2014/main" id="{A4B32209-4678-98EE-D53D-B03705A52C5A}"/>
              </a:ext>
            </a:extLst>
          </p:cNvPr>
          <p:cNvSpPr txBox="1">
            <a:spLocks noChangeArrowheads="1"/>
          </p:cNvSpPr>
          <p:nvPr/>
        </p:nvSpPr>
        <p:spPr bwMode="auto">
          <a:xfrm>
            <a:off x="16243300" y="2708275"/>
            <a:ext cx="4735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28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Fecha límite del asesor</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5" descr="TextBox 7">
            <a:extLst>
              <a:ext uri="{FF2B5EF4-FFF2-40B4-BE49-F238E27FC236}">
                <a16:creationId xmlns:a16="http://schemas.microsoft.com/office/drawing/2014/main" id="{5DB64F77-4DD4-80DC-E125-D1B1419303BE}"/>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9634" name="Rectangle">
            <a:extLst>
              <a:ext uri="{FF2B5EF4-FFF2-40B4-BE49-F238E27FC236}">
                <a16:creationId xmlns:a16="http://schemas.microsoft.com/office/drawing/2014/main" id="{9C4693B7-F936-E372-FD62-3E3CDE01F36D}"/>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9635" name="PRESENTATION TITLE">
            <a:extLst>
              <a:ext uri="{FF2B5EF4-FFF2-40B4-BE49-F238E27FC236}">
                <a16:creationId xmlns:a16="http://schemas.microsoft.com/office/drawing/2014/main" id="{14D558A9-54E0-2A56-7327-6C9F6D6BE0B2}"/>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Consejos para la</a:t>
            </a:r>
            <a:r>
              <a:rPr lang="es-419" altLang="en-US" sz="9700" b="1">
                <a:solidFill>
                  <a:srgbClr val="FFFFFF"/>
                </a:solidFill>
                <a:latin typeface="Verlag-Book" pitchFamily="2" charset="0"/>
                <a:ea typeface="Verlag-Book" pitchFamily="2" charset="0"/>
                <a:cs typeface="Calibri" panose="020F0502020204030204" pitchFamily="34" charset="0"/>
                <a:sym typeface="Verlag-Book" pitchFamily="2" charset="0"/>
              </a:rPr>
              <a:t> solicitud</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5" descr="TextBox 7">
            <a:extLst>
              <a:ext uri="{FF2B5EF4-FFF2-40B4-BE49-F238E27FC236}">
                <a16:creationId xmlns:a16="http://schemas.microsoft.com/office/drawing/2014/main" id="{DFE44FCD-E73C-C6F2-ADB1-7D318478DCF1}"/>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70658" name="Key Findings">
            <a:extLst>
              <a:ext uri="{FF2B5EF4-FFF2-40B4-BE49-F238E27FC236}">
                <a16:creationId xmlns:a16="http://schemas.microsoft.com/office/drawing/2014/main" id="{214F77AA-E2DB-44B6-8320-21F2F61B5CD8}"/>
              </a:ext>
            </a:extLst>
          </p:cNvPr>
          <p:cNvSpPr txBox="1">
            <a:spLocks noChangeArrowheads="1"/>
          </p:cNvSpPr>
          <p:nvPr/>
        </p:nvSpPr>
        <p:spPr bwMode="auto">
          <a:xfrm>
            <a:off x="1343025" y="1438275"/>
            <a:ext cx="203311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Consejos de becarios Gilman para los solicitantes</a:t>
            </a:r>
          </a:p>
        </p:txBody>
      </p:sp>
      <p:sp>
        <p:nvSpPr>
          <p:cNvPr id="8" name="Speech Bubble: Oval 6">
            <a:extLst>
              <a:ext uri="{FF2B5EF4-FFF2-40B4-BE49-F238E27FC236}">
                <a16:creationId xmlns:a16="http://schemas.microsoft.com/office/drawing/2014/main" id="{23DBAE79-28A4-5F59-C063-5B017058F83B}"/>
              </a:ext>
            </a:extLst>
          </p:cNvPr>
          <p:cNvSpPr/>
          <p:nvPr/>
        </p:nvSpPr>
        <p:spPr>
          <a:xfrm>
            <a:off x="1746250" y="2974975"/>
            <a:ext cx="10445750" cy="7893050"/>
          </a:xfrm>
          <a:prstGeom prst="wedgeEllipseCallout">
            <a:avLst>
              <a:gd name="adj1" fmla="val -41418"/>
              <a:gd name="adj2" fmla="val 44760"/>
            </a:avLst>
          </a:prstGeom>
          <a:solidFill>
            <a:srgbClr val="998D66"/>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419" sz="5400">
                <a:latin typeface="Calibri" panose="020F0502020204030204" pitchFamily="34" charset="0"/>
                <a:cs typeface="Calibri" panose="020F0502020204030204" pitchFamily="34" charset="0"/>
              </a:rPr>
              <a:t>Cree una historia convincente que vincule su pasado, presente y futuro para resaltar el impacto que la beca tendrá en usted.</a:t>
            </a:r>
          </a:p>
        </p:txBody>
      </p:sp>
      <p:sp>
        <p:nvSpPr>
          <p:cNvPr id="9" name="Speech Bubble: Oval 9">
            <a:extLst>
              <a:ext uri="{FF2B5EF4-FFF2-40B4-BE49-F238E27FC236}">
                <a16:creationId xmlns:a16="http://schemas.microsoft.com/office/drawing/2014/main" id="{1F364A2D-0B86-54A3-2581-C40D59986302}"/>
              </a:ext>
            </a:extLst>
          </p:cNvPr>
          <p:cNvSpPr/>
          <p:nvPr/>
        </p:nvSpPr>
        <p:spPr>
          <a:xfrm>
            <a:off x="11761788" y="2974975"/>
            <a:ext cx="10074275" cy="7464425"/>
          </a:xfrm>
          <a:prstGeom prst="wedgeEllipseCallout">
            <a:avLst>
              <a:gd name="adj1" fmla="val 37876"/>
              <a:gd name="adj2" fmla="val 47802"/>
            </a:avLst>
          </a:prstGeom>
          <a:solidFill>
            <a:srgbClr val="1A3B6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419" sz="5400">
                <a:latin typeface="Calibri" panose="020F0502020204030204" pitchFamily="34" charset="0"/>
                <a:cs typeface="Calibri" panose="020F0502020204030204" pitchFamily="34" charset="0"/>
              </a:rPr>
              <a:t>Comience la solicitud temprano, sea su verdadero yo y tenga confianza en que es digno.</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5" descr="TextBox 7">
            <a:extLst>
              <a:ext uri="{FF2B5EF4-FFF2-40B4-BE49-F238E27FC236}">
                <a16:creationId xmlns:a16="http://schemas.microsoft.com/office/drawing/2014/main" id="{7A096BEB-318F-DE55-0F01-B605C862F45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72706" name="Key Findings">
            <a:extLst>
              <a:ext uri="{FF2B5EF4-FFF2-40B4-BE49-F238E27FC236}">
                <a16:creationId xmlns:a16="http://schemas.microsoft.com/office/drawing/2014/main" id="{B7E1115B-D05E-8EBA-5C6C-6EB8CEB34AC4}"/>
              </a:ext>
            </a:extLst>
          </p:cNvPr>
          <p:cNvSpPr txBox="1">
            <a:spLocks noChangeArrowheads="1"/>
          </p:cNvSpPr>
          <p:nvPr/>
        </p:nvSpPr>
        <p:spPr bwMode="auto">
          <a:xfrm>
            <a:off x="1343025" y="1438275"/>
            <a:ext cx="1813083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Consejos de becarios Gilman para los solicitantes</a:t>
            </a:r>
          </a:p>
        </p:txBody>
      </p:sp>
      <p:sp>
        <p:nvSpPr>
          <p:cNvPr id="8" name="Speech Bubble: Oval 6">
            <a:extLst>
              <a:ext uri="{FF2B5EF4-FFF2-40B4-BE49-F238E27FC236}">
                <a16:creationId xmlns:a16="http://schemas.microsoft.com/office/drawing/2014/main" id="{95DF7369-0E4B-99CE-8A20-D2A6581590D4}"/>
              </a:ext>
            </a:extLst>
          </p:cNvPr>
          <p:cNvSpPr/>
          <p:nvPr/>
        </p:nvSpPr>
        <p:spPr>
          <a:xfrm>
            <a:off x="1746250" y="2955925"/>
            <a:ext cx="12301538" cy="7893050"/>
          </a:xfrm>
          <a:prstGeom prst="wedgeEllipseCallout">
            <a:avLst>
              <a:gd name="adj1" fmla="val -40151"/>
              <a:gd name="adj2" fmla="val 46047"/>
            </a:avLst>
          </a:prstGeom>
          <a:solidFill>
            <a:srgbClr val="1A3B60"/>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419" sz="5400">
                <a:latin typeface="Calibri" panose="020F0502020204030204" pitchFamily="34" charset="0"/>
                <a:cs typeface="Calibri" panose="020F0502020204030204" pitchFamily="34" charset="0"/>
              </a:rPr>
              <a:t>Para su Proyecto de servicio de seguimiento, piense en su comunidad y en las escuelas locales. ¡Piense en cómo conoció a Gilman y cómo podría contárselo a otros!</a:t>
            </a:r>
          </a:p>
        </p:txBody>
      </p:sp>
      <p:sp>
        <p:nvSpPr>
          <p:cNvPr id="9" name="Speech Bubble: Oval 9">
            <a:extLst>
              <a:ext uri="{FF2B5EF4-FFF2-40B4-BE49-F238E27FC236}">
                <a16:creationId xmlns:a16="http://schemas.microsoft.com/office/drawing/2014/main" id="{0383177F-3244-7ABA-8725-89D8B73ADE0A}"/>
              </a:ext>
            </a:extLst>
          </p:cNvPr>
          <p:cNvSpPr/>
          <p:nvPr/>
        </p:nvSpPr>
        <p:spPr>
          <a:xfrm>
            <a:off x="13092113" y="3667125"/>
            <a:ext cx="8743950" cy="6753225"/>
          </a:xfrm>
          <a:prstGeom prst="wedgeEllipseCallout">
            <a:avLst>
              <a:gd name="adj1" fmla="val 40623"/>
              <a:gd name="adj2" fmla="val 47553"/>
            </a:avLst>
          </a:prstGeom>
          <a:solidFill>
            <a:srgbClr val="998D6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s-419" sz="5400">
                <a:latin typeface="Calibri" panose="020F0502020204030204" pitchFamily="34" charset="0"/>
                <a:cs typeface="Calibri" panose="020F0502020204030204" pitchFamily="34" charset="0"/>
              </a:rPr>
              <a:t>¡Si no aplica, nunca lo obtendrá!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5" descr="TextBox 7">
            <a:extLst>
              <a:ext uri="{FF2B5EF4-FFF2-40B4-BE49-F238E27FC236}">
                <a16:creationId xmlns:a16="http://schemas.microsoft.com/office/drawing/2014/main" id="{2D36480B-EA3F-4478-F881-968E0264829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74754" name="Key Findings">
            <a:extLst>
              <a:ext uri="{FF2B5EF4-FFF2-40B4-BE49-F238E27FC236}">
                <a16:creationId xmlns:a16="http://schemas.microsoft.com/office/drawing/2014/main" id="{94B867AC-4DB7-F6C4-A869-B4D64B4F14F9}"/>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Manténgase conectado</a:t>
            </a:r>
          </a:p>
        </p:txBody>
      </p:sp>
      <p:pic>
        <p:nvPicPr>
          <p:cNvPr id="74759" name="Picture 11" descr="A person smiling for the camera&#10;&#10;Description automatically generated">
            <a:extLst>
              <a:ext uri="{FF2B5EF4-FFF2-40B4-BE49-F238E27FC236}">
                <a16:creationId xmlns:a16="http://schemas.microsoft.com/office/drawing/2014/main" id="{A5EB6EA2-3B0D-91FB-5606-78D04308EE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8625" y="1716088"/>
            <a:ext cx="6565900" cy="8208962"/>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74760" name="Key Findings">
            <a:extLst>
              <a:ext uri="{FF2B5EF4-FFF2-40B4-BE49-F238E27FC236}">
                <a16:creationId xmlns:a16="http://schemas.microsoft.com/office/drawing/2014/main" id="{0077698F-341B-47E9-946D-8C80E9403092}"/>
              </a:ext>
            </a:extLst>
          </p:cNvPr>
          <p:cNvSpPr txBox="1">
            <a:spLocks noChangeArrowheads="1"/>
          </p:cNvSpPr>
          <p:nvPr/>
        </p:nvSpPr>
        <p:spPr bwMode="auto">
          <a:xfrm>
            <a:off x="1343025" y="8807450"/>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66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rPr>
              <a:t>#GilmanScholarship</a:t>
            </a:r>
            <a:endParaRPr lang="en-US" altLang="en-US" sz="66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endParaRPr>
          </a:p>
        </p:txBody>
      </p:sp>
      <p:pic>
        <p:nvPicPr>
          <p:cNvPr id="2" name="Picture 14">
            <a:hlinkClick r:id="rId4"/>
            <a:extLst>
              <a:ext uri="{FF2B5EF4-FFF2-40B4-BE49-F238E27FC236}">
                <a16:creationId xmlns:a16="http://schemas.microsoft.com/office/drawing/2014/main" id="{00DD2EC4-2A6D-B867-A630-3A99FC6C68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71507"/>
          <a:stretch>
            <a:fillRect/>
          </a:stretch>
        </p:blipFill>
        <p:spPr bwMode="auto">
          <a:xfrm>
            <a:off x="1497013" y="3592513"/>
            <a:ext cx="18383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a:hlinkClick r:id="rId6"/>
            <a:extLst>
              <a:ext uri="{FF2B5EF4-FFF2-40B4-BE49-F238E27FC236}">
                <a16:creationId xmlns:a16="http://schemas.microsoft.com/office/drawing/2014/main" id="{7F7FA50B-6173-A217-943A-450532A40D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70456"/>
          <a:stretch>
            <a:fillRect/>
          </a:stretch>
        </p:blipFill>
        <p:spPr bwMode="auto">
          <a:xfrm>
            <a:off x="1560513" y="5694363"/>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a:hlinkClick r:id="rId8"/>
            <a:extLst>
              <a:ext uri="{FF2B5EF4-FFF2-40B4-BE49-F238E27FC236}">
                <a16:creationId xmlns:a16="http://schemas.microsoft.com/office/drawing/2014/main" id="{1DD55706-DDE2-A2CD-20C5-1A8DC570A8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67590"/>
          <a:stretch>
            <a:fillRect/>
          </a:stretch>
        </p:blipFill>
        <p:spPr bwMode="auto">
          <a:xfrm>
            <a:off x="8851900" y="5694363"/>
            <a:ext cx="19970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a:hlinkClick r:id="rId10"/>
            <a:extLst>
              <a:ext uri="{FF2B5EF4-FFF2-40B4-BE49-F238E27FC236}">
                <a16:creationId xmlns:a16="http://schemas.microsoft.com/office/drawing/2014/main" id="{78821933-316E-E41F-44EC-B3645FC0AD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979" r="71111"/>
          <a:stretch>
            <a:fillRect/>
          </a:stretch>
        </p:blipFill>
        <p:spPr bwMode="auto">
          <a:xfrm>
            <a:off x="8953500" y="3405188"/>
            <a:ext cx="19970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Key Findings">
            <a:extLst>
              <a:ext uri="{FF2B5EF4-FFF2-40B4-BE49-F238E27FC236}">
                <a16:creationId xmlns:a16="http://schemas.microsoft.com/office/drawing/2014/main" id="{0B222591-B5D5-F4F7-307F-73AC84F8D34F}"/>
              </a:ext>
            </a:extLst>
          </p:cNvPr>
          <p:cNvSpPr txBox="1">
            <a:spLocks noChangeArrowheads="1"/>
          </p:cNvSpPr>
          <p:nvPr/>
        </p:nvSpPr>
        <p:spPr bwMode="auto">
          <a:xfrm>
            <a:off x="3411538" y="37893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Facebook</a:t>
            </a:r>
          </a:p>
        </p:txBody>
      </p:sp>
      <p:sp>
        <p:nvSpPr>
          <p:cNvPr id="7" name="Key Findings">
            <a:extLst>
              <a:ext uri="{FF2B5EF4-FFF2-40B4-BE49-F238E27FC236}">
                <a16:creationId xmlns:a16="http://schemas.microsoft.com/office/drawing/2014/main" id="{A8FA61CF-13BA-65C1-F809-D64BEB8C01EE}"/>
              </a:ext>
            </a:extLst>
          </p:cNvPr>
          <p:cNvSpPr txBox="1">
            <a:spLocks noChangeArrowheads="1"/>
          </p:cNvSpPr>
          <p:nvPr/>
        </p:nvSpPr>
        <p:spPr bwMode="auto">
          <a:xfrm>
            <a:off x="3411538" y="58975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Twitter</a:t>
            </a:r>
          </a:p>
        </p:txBody>
      </p:sp>
      <p:sp>
        <p:nvSpPr>
          <p:cNvPr id="8" name="Key Findings">
            <a:extLst>
              <a:ext uri="{FF2B5EF4-FFF2-40B4-BE49-F238E27FC236}">
                <a16:creationId xmlns:a16="http://schemas.microsoft.com/office/drawing/2014/main" id="{79EA323E-BA97-6C0C-4106-FE28605C374D}"/>
              </a:ext>
            </a:extLst>
          </p:cNvPr>
          <p:cNvSpPr txBox="1">
            <a:spLocks noChangeArrowheads="1"/>
          </p:cNvSpPr>
          <p:nvPr/>
        </p:nvSpPr>
        <p:spPr bwMode="auto">
          <a:xfrm>
            <a:off x="11056938" y="38147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Instagram</a:t>
            </a:r>
          </a:p>
        </p:txBody>
      </p:sp>
      <p:sp>
        <p:nvSpPr>
          <p:cNvPr id="9" name="Key Findings">
            <a:extLst>
              <a:ext uri="{FF2B5EF4-FFF2-40B4-BE49-F238E27FC236}">
                <a16:creationId xmlns:a16="http://schemas.microsoft.com/office/drawing/2014/main" id="{977B9F31-C9E2-210D-BB38-3685C66415D4}"/>
              </a:ext>
            </a:extLst>
          </p:cNvPr>
          <p:cNvSpPr txBox="1">
            <a:spLocks noChangeArrowheads="1"/>
          </p:cNvSpPr>
          <p:nvPr/>
        </p:nvSpPr>
        <p:spPr bwMode="auto">
          <a:xfrm>
            <a:off x="11056938" y="58721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YouTube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5" descr="TextBox 7">
            <a:extLst>
              <a:ext uri="{FF2B5EF4-FFF2-40B4-BE49-F238E27FC236}">
                <a16:creationId xmlns:a16="http://schemas.microsoft.com/office/drawing/2014/main" id="{9E320002-7844-AF04-7891-D58A54F6D951}"/>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76802" name="Key Findings">
            <a:extLst>
              <a:ext uri="{FF2B5EF4-FFF2-40B4-BE49-F238E27FC236}">
                <a16:creationId xmlns:a16="http://schemas.microsoft.com/office/drawing/2014/main" id="{7F7787AE-7357-F392-8A43-2815DA1CEE96}"/>
              </a:ext>
            </a:extLst>
          </p:cNvPr>
          <p:cNvSpPr txBox="1">
            <a:spLocks noChangeArrowheads="1"/>
          </p:cNvSpPr>
          <p:nvPr/>
        </p:nvSpPr>
        <p:spPr bwMode="auto">
          <a:xfrm>
            <a:off x="1343025" y="930275"/>
            <a:ext cx="145907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Recursos para el </a:t>
            </a:r>
            <a:b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intercambio internacional</a:t>
            </a:r>
          </a:p>
        </p:txBody>
      </p:sp>
      <p:pic>
        <p:nvPicPr>
          <p:cNvPr id="76803" name="Picture 7" descr="A person that is standing in the rain&#10;&#10;Description automatically generated">
            <a:extLst>
              <a:ext uri="{FF2B5EF4-FFF2-40B4-BE49-F238E27FC236}">
                <a16:creationId xmlns:a16="http://schemas.microsoft.com/office/drawing/2014/main" id="{7118C844-967C-25ED-697C-887347E475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82763" y="2555875"/>
            <a:ext cx="8558212" cy="6846888"/>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9"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04A21B23-7B2D-5157-256E-49FD53E45E90}"/>
              </a:ext>
            </a:extLst>
          </p:cNvPr>
          <p:cNvSpPr txBox="1"/>
          <p:nvPr/>
        </p:nvSpPr>
        <p:spPr>
          <a:xfrm>
            <a:off x="1343025" y="3773488"/>
            <a:ext cx="12169775" cy="3519487"/>
          </a:xfrm>
          <a:prstGeom prst="rect">
            <a:avLst/>
          </a:prstGeom>
          <a:ln w="12700">
            <a:miter lim="400000"/>
          </a:ln>
        </p:spPr>
        <p:txBody>
          <a:bodyPr lIns="50800" tIns="50800" rIns="50800" bIns="50800">
            <a:spAutoFit/>
          </a:bodyPr>
          <a:lstStyle/>
          <a:p>
            <a:pPr>
              <a:spcAft>
                <a:spcPts val="1200"/>
              </a:spcAft>
              <a:buClr>
                <a:srgbClr val="988C65"/>
              </a:buClr>
              <a:defRPr sz="3200">
                <a:solidFill>
                  <a:srgbClr val="707372"/>
                </a:solidFill>
                <a:latin typeface="Verlag-Book"/>
                <a:ea typeface="Verlag-Book"/>
                <a:cs typeface="Verlag-Book"/>
                <a:sym typeface="Verlag-Book"/>
              </a:defRPr>
            </a:pPr>
            <a:r>
              <a:rPr lang="es-419" sz="4800" b="1">
                <a:solidFill>
                  <a:srgbClr val="1A3B60"/>
                </a:solidFill>
                <a:latin typeface="Calibri" panose="020F0502020204030204" pitchFamily="34" charset="0"/>
                <a:ea typeface="Verlag-Book"/>
                <a:cs typeface="Calibri" panose="020F0502020204030204" pitchFamily="34" charset="0"/>
                <a:sym typeface="Verlag-Book"/>
              </a:rPr>
              <a:t>Otros recursos gubernamentales de los EE. UU.:</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Programa de Becas de Idioma Crítico</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Programa Fulbright para estudiantes en EE. UU.</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Becas y becas de investigación Boren</a:t>
            </a:r>
          </a:p>
        </p:txBody>
      </p:sp>
      <p:sp>
        <p:nvSpPr>
          <p:cNvPr id="76805" name="Key Findings">
            <a:extLst>
              <a:ext uri="{FF2B5EF4-FFF2-40B4-BE49-F238E27FC236}">
                <a16:creationId xmlns:a16="http://schemas.microsoft.com/office/drawing/2014/main" id="{FE0A9817-B31F-A56F-33D0-31E9D77AEE9B}"/>
              </a:ext>
            </a:extLst>
          </p:cNvPr>
          <p:cNvSpPr txBox="1">
            <a:spLocks noChangeArrowheads="1"/>
          </p:cNvSpPr>
          <p:nvPr/>
        </p:nvSpPr>
        <p:spPr bwMode="auto">
          <a:xfrm>
            <a:off x="1724025" y="7669213"/>
            <a:ext cx="113061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8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rPr>
              <a:t>studyabroad.state.gov</a:t>
            </a:r>
            <a:endParaRPr lang="en-US" altLang="en-US" sz="48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5" descr="TextBox 7">
            <a:extLst>
              <a:ext uri="{FF2B5EF4-FFF2-40B4-BE49-F238E27FC236}">
                <a16:creationId xmlns:a16="http://schemas.microsoft.com/office/drawing/2014/main" id="{E34E1A18-0B75-0690-F582-876D95785F85}"/>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78850" name="Key Findings">
            <a:extLst>
              <a:ext uri="{FF2B5EF4-FFF2-40B4-BE49-F238E27FC236}">
                <a16:creationId xmlns:a16="http://schemas.microsoft.com/office/drawing/2014/main" id="{18FE51BE-7BB9-9072-A914-10F379509A66}"/>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Verlag-Book" pitchFamily="2" charset="0"/>
                <a:ea typeface="Verlag-Book" pitchFamily="2" charset="0"/>
                <a:cs typeface="Verlag-Book" pitchFamily="2" charset="0"/>
                <a:sym typeface="Verlag-Book" pitchFamily="2" charset="0"/>
              </a:rPr>
              <a:t>Folletos informativos</a:t>
            </a:r>
          </a:p>
        </p:txBody>
      </p:sp>
      <p:sp>
        <p:nvSpPr>
          <p:cNvPr id="78851" name="Financial Aid">
            <a:extLst>
              <a:ext uri="{FF2B5EF4-FFF2-40B4-BE49-F238E27FC236}">
                <a16:creationId xmlns:a16="http://schemas.microsoft.com/office/drawing/2014/main" id="{C72814D4-4648-D08C-5E2E-F78B4ED6B03F}"/>
              </a:ext>
            </a:extLst>
          </p:cNvPr>
          <p:cNvSpPr txBox="1">
            <a:spLocks noChangeArrowheads="1"/>
          </p:cNvSpPr>
          <p:nvPr/>
        </p:nvSpPr>
        <p:spPr bwMode="auto">
          <a:xfrm>
            <a:off x="4387850" y="7597775"/>
            <a:ext cx="56578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Guía resumida </a:t>
            </a:r>
            <a:b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de Gilman</a:t>
            </a:r>
          </a:p>
        </p:txBody>
      </p:sp>
      <p:sp>
        <p:nvSpPr>
          <p:cNvPr id="78852" name="Financial Aid">
            <a:extLst>
              <a:ext uri="{FF2B5EF4-FFF2-40B4-BE49-F238E27FC236}">
                <a16:creationId xmlns:a16="http://schemas.microsoft.com/office/drawing/2014/main" id="{E644CABC-DE10-E013-89CB-8EE4CCF7E9C6}"/>
              </a:ext>
            </a:extLst>
          </p:cNvPr>
          <p:cNvSpPr txBox="1">
            <a:spLocks noChangeArrowheads="1"/>
          </p:cNvSpPr>
          <p:nvPr/>
        </p:nvSpPr>
        <p:spPr bwMode="auto">
          <a:xfrm>
            <a:off x="13196888" y="7597775"/>
            <a:ext cx="7469187"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Guía resumida de </a:t>
            </a:r>
            <a:b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Gilman-McCain</a:t>
            </a:r>
          </a:p>
        </p:txBody>
      </p:sp>
      <p:pic>
        <p:nvPicPr>
          <p:cNvPr id="78853" name="Picture 9">
            <a:extLst>
              <a:ext uri="{FF2B5EF4-FFF2-40B4-BE49-F238E27FC236}">
                <a16:creationId xmlns:a16="http://schemas.microsoft.com/office/drawing/2014/main" id="{3B38E81F-6A94-2AA3-F7B4-E0604A60CECC}"/>
              </a:ext>
            </a:extLst>
          </p:cNvPr>
          <p:cNvPicPr>
            <a:picLocks noChangeAspect="1" noChangeArrowheads="1"/>
          </p:cNvPicPr>
          <p:nvPr/>
        </p:nvPicPr>
        <p:blipFill>
          <a:blip r:embed="rId3"/>
          <a:srcRect/>
          <a:stretch/>
        </p:blipFill>
        <p:spPr bwMode="auto">
          <a:xfrm>
            <a:off x="4839493" y="2892425"/>
            <a:ext cx="47545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10">
            <a:extLst>
              <a:ext uri="{FF2B5EF4-FFF2-40B4-BE49-F238E27FC236}">
                <a16:creationId xmlns:a16="http://schemas.microsoft.com/office/drawing/2014/main" id="{4E8BCAB9-3957-C5C5-6AB5-25766C0DC501}"/>
              </a:ext>
            </a:extLst>
          </p:cNvPr>
          <p:cNvPicPr>
            <a:picLocks noChangeAspect="1" noChangeArrowheads="1"/>
          </p:cNvPicPr>
          <p:nvPr/>
        </p:nvPicPr>
        <p:blipFill>
          <a:blip r:embed="rId4"/>
          <a:srcRect/>
          <a:stretch/>
        </p:blipFill>
        <p:spPr bwMode="auto">
          <a:xfrm>
            <a:off x="14515306" y="2892425"/>
            <a:ext cx="47545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5" descr="TextBox 7">
            <a:extLst>
              <a:ext uri="{FF2B5EF4-FFF2-40B4-BE49-F238E27FC236}">
                <a16:creationId xmlns:a16="http://schemas.microsoft.com/office/drawing/2014/main" id="{02E177FE-0108-306C-FE3B-BA2176D29049}"/>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80898" name="Key Findings">
            <a:extLst>
              <a:ext uri="{FF2B5EF4-FFF2-40B4-BE49-F238E27FC236}">
                <a16:creationId xmlns:a16="http://schemas.microsoft.com/office/drawing/2014/main" id="{534537D5-F7F9-A68A-DB63-6A34AAD997F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Datos de contacto de Gilman</a:t>
            </a:r>
          </a:p>
        </p:txBody>
      </p:sp>
      <p:sp>
        <p:nvSpPr>
          <p:cNvPr id="80899"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F448B46F-D850-947A-4875-7DA7B604ACD8}"/>
              </a:ext>
            </a:extLst>
          </p:cNvPr>
          <p:cNvSpPr txBox="1">
            <a:spLocks noChangeArrowheads="1"/>
          </p:cNvSpPr>
          <p:nvPr/>
        </p:nvSpPr>
        <p:spPr bwMode="auto">
          <a:xfrm>
            <a:off x="1343025" y="4564063"/>
            <a:ext cx="121697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pPr>
            <a:r>
              <a:rPr lang="es-419"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Gilman@iie.org</a:t>
            </a:r>
            <a:endParaRPr lang="en-US"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pPr>
              <a:spcAft>
                <a:spcPts val="1200"/>
              </a:spcAft>
              <a:buClr>
                <a:srgbClr val="988C65"/>
              </a:buClr>
            </a:pPr>
            <a:r>
              <a:rPr lang="es-419"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800.852.2141 Ext. 1</a:t>
            </a:r>
          </a:p>
          <a:p>
            <a:pPr>
              <a:spcAft>
                <a:spcPts val="1200"/>
              </a:spcAft>
              <a:buClr>
                <a:srgbClr val="988C65"/>
              </a:buClr>
            </a:pPr>
            <a:r>
              <a:rPr lang="es-419"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Gilmanscholarship.org</a:t>
            </a:r>
            <a:endPar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pic>
        <p:nvPicPr>
          <p:cNvPr id="80900" name="Picture 8">
            <a:extLst>
              <a:ext uri="{FF2B5EF4-FFF2-40B4-BE49-F238E27FC236}">
                <a16:creationId xmlns:a16="http://schemas.microsoft.com/office/drawing/2014/main" id="{FD2D3375-D79C-CE83-904E-EAE6642005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4388" y="2555875"/>
            <a:ext cx="9526587" cy="7015163"/>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7969675-1C62-75FB-9D5C-023DD0BD3119}"/>
              </a:ext>
            </a:extLst>
          </p:cNvPr>
          <p:cNvSpPr/>
          <p:nvPr/>
        </p:nvSpPr>
        <p:spPr>
          <a:xfrm>
            <a:off x="19281077" y="5717668"/>
            <a:ext cx="4071722" cy="3954716"/>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9BB56891-255B-528D-BC01-05EECE0E7441}"/>
              </a:ext>
            </a:extLst>
          </p:cNvPr>
          <p:cNvSpPr/>
          <p:nvPr/>
        </p:nvSpPr>
        <p:spPr>
          <a:xfrm>
            <a:off x="17756230" y="2300288"/>
            <a:ext cx="4071721" cy="4147630"/>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30723" name="Headline Goes Here">
            <a:extLst>
              <a:ext uri="{FF2B5EF4-FFF2-40B4-BE49-F238E27FC236}">
                <a16:creationId xmlns:a16="http://schemas.microsoft.com/office/drawing/2014/main" id="{B8121D87-D230-C99F-BB40-689F463AD348}"/>
              </a:ext>
            </a:extLst>
          </p:cNvPr>
          <p:cNvSpPr txBox="1">
            <a:spLocks noChangeArrowheads="1"/>
          </p:cNvSpPr>
          <p:nvPr/>
        </p:nvSpPr>
        <p:spPr bwMode="auto">
          <a:xfrm>
            <a:off x="1297448" y="762000"/>
            <a:ext cx="14675055"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Impacto del Programa Gilman</a:t>
            </a:r>
          </a:p>
        </p:txBody>
      </p:sp>
      <p:pic>
        <p:nvPicPr>
          <p:cNvPr id="8" name="Picture 7">
            <a:extLst>
              <a:ext uri="{FF2B5EF4-FFF2-40B4-BE49-F238E27FC236}">
                <a16:creationId xmlns:a16="http://schemas.microsoft.com/office/drawing/2014/main" id="{F2DA089B-8C7A-9B06-954F-3EC59EBD80EC}"/>
              </a:ext>
            </a:extLst>
          </p:cNvPr>
          <p:cNvPicPr>
            <a:picLocks noChangeAspect="1"/>
          </p:cNvPicPr>
          <p:nvPr/>
        </p:nvPicPr>
        <p:blipFill rotWithShape="1">
          <a:blip r:embed="rId2"/>
          <a:srcRect l="12011" t="12516" r="38670" b="14929"/>
          <a:stretch/>
        </p:blipFill>
        <p:spPr>
          <a:xfrm>
            <a:off x="18103098" y="2492694"/>
            <a:ext cx="3403754" cy="3374970"/>
          </a:xfrm>
          <a:prstGeom prst="ellipse">
            <a:avLst/>
          </a:prstGeom>
        </p:spPr>
      </p:pic>
      <p:pic>
        <p:nvPicPr>
          <p:cNvPr id="9" name="Picture 8">
            <a:extLst>
              <a:ext uri="{FF2B5EF4-FFF2-40B4-BE49-F238E27FC236}">
                <a16:creationId xmlns:a16="http://schemas.microsoft.com/office/drawing/2014/main" id="{D3994A33-DCB0-7100-91AC-F546B830EFBE}"/>
              </a:ext>
            </a:extLst>
          </p:cNvPr>
          <p:cNvPicPr>
            <a:picLocks noChangeAspect="1"/>
          </p:cNvPicPr>
          <p:nvPr/>
        </p:nvPicPr>
        <p:blipFill rotWithShape="1">
          <a:blip r:embed="rId3"/>
          <a:srcRect l="13526" t="6757" b="6769"/>
          <a:stretch/>
        </p:blipFill>
        <p:spPr>
          <a:xfrm flipH="1">
            <a:off x="19627942" y="5947530"/>
            <a:ext cx="3403754" cy="3403754"/>
          </a:xfrm>
          <a:prstGeom prst="ellipse">
            <a:avLst/>
          </a:prstGeom>
        </p:spPr>
      </p:pic>
      <p:sp>
        <p:nvSpPr>
          <p:cNvPr id="30726" name="47% were first-generation college students…">
            <a:extLst>
              <a:ext uri="{FF2B5EF4-FFF2-40B4-BE49-F238E27FC236}">
                <a16:creationId xmlns:a16="http://schemas.microsoft.com/office/drawing/2014/main" id="{F2AE666A-6E96-D9A5-A716-97462DCFA7F2}"/>
              </a:ext>
            </a:extLst>
          </p:cNvPr>
          <p:cNvSpPr txBox="1">
            <a:spLocks noChangeArrowheads="1"/>
          </p:cNvSpPr>
          <p:nvPr/>
        </p:nvSpPr>
        <p:spPr bwMode="auto">
          <a:xfrm>
            <a:off x="1297448" y="1880255"/>
            <a:ext cx="15868896" cy="919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Bef>
                <a:spcPts val="700"/>
              </a:spcBef>
            </a:pP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El </a:t>
            </a:r>
            <a:r>
              <a:rPr lang="en-US" altLang="en-US" sz="5000" b="1" dirty="0">
                <a:solidFill>
                  <a:srgbClr val="707372"/>
                </a:solidFill>
                <a:latin typeface="Verlag-Book" pitchFamily="2" charset="0"/>
                <a:ea typeface="Verlag-Book" pitchFamily="2" charset="0"/>
                <a:cs typeface="Calibri" panose="020F0502020204030204" pitchFamily="34" charset="0"/>
                <a:sym typeface="Verlag-Book" pitchFamily="2" charset="0"/>
              </a:rPr>
              <a:t>100</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 de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Gilmans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tienen</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necesidades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financieras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a:t>
            </a:r>
          </a:p>
          <a:p>
            <a:pPr>
              <a:spcBef>
                <a:spcPts val="700"/>
              </a:spcBef>
            </a:pP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Cerca de el </a:t>
            </a:r>
            <a:r>
              <a:rPr lang="en-US" altLang="en-US" sz="5000" b="1" dirty="0">
                <a:solidFill>
                  <a:srgbClr val="707372"/>
                </a:solidFill>
                <a:latin typeface="Verlag-Book" pitchFamily="2" charset="0"/>
                <a:ea typeface="Verlag-Book" pitchFamily="2" charset="0"/>
                <a:cs typeface="Calibri" panose="020F0502020204030204" pitchFamily="34" charset="0"/>
                <a:sym typeface="Verlag-Book" pitchFamily="2" charset="0"/>
              </a:rPr>
              <a:t>70</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identifican</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como</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estudiantes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de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grupos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minoritarios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raciales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o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étnicos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a:t>
            </a:r>
          </a:p>
          <a:p>
            <a:pPr>
              <a:spcBef>
                <a:spcPts val="700"/>
              </a:spcBef>
            </a:pP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Cerca de el </a:t>
            </a:r>
            <a:r>
              <a:rPr lang="en-US" altLang="en-US" sz="5000" b="1" dirty="0">
                <a:solidFill>
                  <a:srgbClr val="707372"/>
                </a:solidFill>
                <a:latin typeface="Verlag-Book" pitchFamily="2" charset="0"/>
                <a:ea typeface="Verlag-Book" pitchFamily="2" charset="0"/>
                <a:cs typeface="Calibri" panose="020F0502020204030204" pitchFamily="34" charset="0"/>
                <a:sym typeface="Verlag-Book" pitchFamily="2" charset="0"/>
              </a:rPr>
              <a:t>60</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procedian</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de zonas rurales.</a:t>
            </a:r>
          </a:p>
          <a:p>
            <a:pPr>
              <a:spcBef>
                <a:spcPts val="700"/>
              </a:spcBef>
            </a:pP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Cerca de al </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50 % son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estudiantes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universitarios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de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primera</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generación</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a:t>
            </a:r>
          </a:p>
          <a:p>
            <a:pPr>
              <a:spcBef>
                <a:spcPts val="700"/>
              </a:spcBef>
            </a:pPr>
            <a:endPar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Más de </a:t>
            </a:r>
            <a:r>
              <a:rPr lang="en-US" altLang="en-US" sz="5000" b="1" dirty="0">
                <a:solidFill>
                  <a:srgbClr val="707372"/>
                </a:solidFill>
                <a:latin typeface="Verlag-Book" pitchFamily="2" charset="0"/>
                <a:ea typeface="Verlag-Book" pitchFamily="2" charset="0"/>
                <a:cs typeface="Calibri" panose="020F0502020204030204" pitchFamily="34" charset="0"/>
                <a:sym typeface="Verlag-Book" pitchFamily="2" charset="0"/>
              </a:rPr>
              <a:t>41</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000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estudiantes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universitarios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de EE. UU. </a:t>
            </a:r>
            <a:b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b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con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alta</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necesidad</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financiera</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a:t>
            </a:r>
          </a:p>
          <a:p>
            <a:pPr>
              <a:spcBef>
                <a:spcPts val="700"/>
              </a:spcBef>
            </a:pP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Mas de 160</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países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a:t>
            </a:r>
          </a:p>
          <a:p>
            <a:pPr>
              <a:spcBef>
                <a:spcPts val="700"/>
              </a:spcBef>
            </a:pPr>
            <a:r>
              <a:rPr lang="es-419"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Más de </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1300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instituciones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estadounidenses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 </a:t>
            </a:r>
            <a:r>
              <a:rPr lang="en-US" altLang="en-US" sz="5000" dirty="0" err="1">
                <a:solidFill>
                  <a:srgbClr val="707372"/>
                </a:solidFill>
                <a:latin typeface="Verlag-Book" pitchFamily="2" charset="0"/>
                <a:ea typeface="Verlag-Book" pitchFamily="2" charset="0"/>
                <a:cs typeface="Calibri" panose="020F0502020204030204" pitchFamily="34" charset="0"/>
                <a:sym typeface="Verlag-Book" pitchFamily="2" charset="0"/>
              </a:rPr>
              <a:t>representadas</a:t>
            </a:r>
            <a:r>
              <a:rPr lang="en-US" altLang="en-US" sz="5000" dirty="0">
                <a:solidFill>
                  <a:srgbClr val="707372"/>
                </a:solidFill>
                <a:latin typeface="Verlag-Book" pitchFamily="2" charset="0"/>
                <a:ea typeface="Verlag-Book" pitchFamily="2" charset="0"/>
                <a:cs typeface="Calibri" panose="020F0502020204030204" pitchFamily="34" charset="0"/>
                <a:sym typeface="Verlag-Book" pitchFamily="2" charset="0"/>
              </a:rPr>
              <a:t>.</a:t>
            </a:r>
          </a:p>
        </p:txBody>
      </p:sp>
      <p:sp>
        <p:nvSpPr>
          <p:cNvPr id="30728" name="Headline Goes Here">
            <a:extLst>
              <a:ext uri="{FF2B5EF4-FFF2-40B4-BE49-F238E27FC236}">
                <a16:creationId xmlns:a16="http://schemas.microsoft.com/office/drawing/2014/main" id="{F0816D8E-1060-60C5-C03A-6D06BA946B94}"/>
              </a:ext>
            </a:extLst>
          </p:cNvPr>
          <p:cNvSpPr txBox="1">
            <a:spLocks noChangeArrowheads="1"/>
          </p:cNvSpPr>
          <p:nvPr/>
        </p:nvSpPr>
        <p:spPr bwMode="auto">
          <a:xfrm>
            <a:off x="1297448" y="6621749"/>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Desde el inicio</a:t>
            </a:r>
          </a:p>
        </p:txBody>
      </p:sp>
      <p:sp>
        <p:nvSpPr>
          <p:cNvPr id="2" name="TextBox 1">
            <a:extLst>
              <a:ext uri="{FF2B5EF4-FFF2-40B4-BE49-F238E27FC236}">
                <a16:creationId xmlns:a16="http://schemas.microsoft.com/office/drawing/2014/main" id="{39E311C8-CACF-184A-B072-37DB829B99BF}"/>
              </a:ext>
            </a:extLst>
          </p:cNvPr>
          <p:cNvSpPr txBox="1"/>
          <p:nvPr/>
        </p:nvSpPr>
        <p:spPr>
          <a:xfrm>
            <a:off x="4438294" y="6246835"/>
            <a:ext cx="8173713" cy="461665"/>
          </a:xfrm>
          <a:prstGeom prst="rect">
            <a:avLst/>
          </a:prstGeom>
          <a:noFill/>
        </p:spPr>
        <p:txBody>
          <a:bodyPr wrap="square" rtlCol="0">
            <a:spAutoFit/>
          </a:bodyPr>
          <a:lstStyle/>
          <a:p>
            <a:r>
              <a:rPr lang="en-US" altLang="en-US" sz="24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(Citation: The Gilman Program 20-year Impact Report</a:t>
            </a:r>
            <a:r>
              <a:rPr lang="en-US" altLang="en-US" sz="2400" b="1" i="1" dirty="0">
                <a:solidFill>
                  <a:srgbClr val="978D65"/>
                </a:solidFill>
                <a:latin typeface="Verlag Bold" pitchFamily="2" charset="0"/>
                <a:ea typeface="Verlag-Book" pitchFamily="2" charset="0"/>
                <a:cs typeface="Calibri" panose="020F0502020204030204" pitchFamily="34" charset="0"/>
                <a:sym typeface="Verlag-Book" pitchFamily="2" charset="0"/>
              </a:rPr>
              <a:t>)</a:t>
            </a:r>
            <a:endParaRPr lang="en-US" b="1" i="1" dirty="0">
              <a:latin typeface="Verlag Bold" pitchFamily="2"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5" descr="TextBox 7">
            <a:extLst>
              <a:ext uri="{FF2B5EF4-FFF2-40B4-BE49-F238E27FC236}">
                <a16:creationId xmlns:a16="http://schemas.microsoft.com/office/drawing/2014/main" id="{C3FE7DE8-2D34-4A71-AFEF-1B55C179AE3E}"/>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82946" name="Key Findings">
            <a:extLst>
              <a:ext uri="{FF2B5EF4-FFF2-40B4-BE49-F238E27FC236}">
                <a16:creationId xmlns:a16="http://schemas.microsoft.com/office/drawing/2014/main" id="{1348EFD7-2A3B-FFFA-7A8D-2D325E6A2952}"/>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Información de contacto [de su oficina]</a:t>
            </a:r>
          </a:p>
        </p:txBody>
      </p:sp>
      <p:sp>
        <p:nvSpPr>
          <p:cNvPr id="8" name="Rectangle 7">
            <a:extLst>
              <a:ext uri="{FF2B5EF4-FFF2-40B4-BE49-F238E27FC236}">
                <a16:creationId xmlns:a16="http://schemas.microsoft.com/office/drawing/2014/main" id="{193C96C3-9957-E9B4-93ED-89CBEEE98F59}"/>
              </a:ext>
            </a:extLst>
          </p:cNvPr>
          <p:cNvSpPr/>
          <p:nvPr/>
        </p:nvSpPr>
        <p:spPr>
          <a:xfrm>
            <a:off x="16524288" y="989013"/>
            <a:ext cx="6761162" cy="2016125"/>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419" sz="3600">
                <a:solidFill>
                  <a:srgbClr val="998D66"/>
                </a:solidFill>
                <a:latin typeface="Calibri" panose="020F0502020204030204" pitchFamily="34" charset="0"/>
                <a:cs typeface="Calibri" panose="020F0502020204030204" pitchFamily="34" charset="0"/>
              </a:rPr>
              <a:t>Coloque el logo de </a:t>
            </a:r>
            <a:br>
              <a:rPr lang="es-419" sz="3600">
                <a:solidFill>
                  <a:srgbClr val="998D66"/>
                </a:solidFill>
                <a:latin typeface="Calibri" panose="020F0502020204030204" pitchFamily="34" charset="0"/>
                <a:cs typeface="Calibri" panose="020F0502020204030204" pitchFamily="34" charset="0"/>
              </a:rPr>
            </a:br>
            <a:r>
              <a:rPr lang="es-419" sz="3600">
                <a:solidFill>
                  <a:srgbClr val="998D66"/>
                </a:solidFill>
                <a:latin typeface="Calibri" panose="020F0502020204030204" pitchFamily="34" charset="0"/>
                <a:cs typeface="Calibri" panose="020F0502020204030204" pitchFamily="34" charset="0"/>
              </a:rPr>
              <a:t>su institución aquí</a:t>
            </a:r>
          </a:p>
        </p:txBody>
      </p:sp>
      <p:sp>
        <p:nvSpPr>
          <p:cNvPr id="82948" name="TextBox 8">
            <a:extLst>
              <a:ext uri="{FF2B5EF4-FFF2-40B4-BE49-F238E27FC236}">
                <a16:creationId xmlns:a16="http://schemas.microsoft.com/office/drawing/2014/main" id="{3F0FFBBD-C4D7-72EA-2CCB-4CB17734B1BC}"/>
              </a:ext>
            </a:extLst>
          </p:cNvPr>
          <p:cNvSpPr txBox="1">
            <a:spLocks noChangeArrowheads="1"/>
          </p:cNvSpPr>
          <p:nvPr/>
        </p:nvSpPr>
        <p:spPr bwMode="auto">
          <a:xfrm>
            <a:off x="2185988" y="4814888"/>
            <a:ext cx="10006012"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pPr>
            <a:r>
              <a:rPr lang="es-419" altLang="en-US" sz="6000">
                <a:solidFill>
                  <a:srgbClr val="707372"/>
                </a:solidFill>
                <a:latin typeface="Calibri" panose="020F0502020204030204" pitchFamily="34" charset="0"/>
                <a:cs typeface="Calibri" panose="020F0502020204030204" pitchFamily="34" charset="0"/>
              </a:rPr>
              <a:t>Dirección de correo electrónico</a:t>
            </a:r>
          </a:p>
          <a:p>
            <a:pPr>
              <a:lnSpc>
                <a:spcPct val="150000"/>
              </a:lnSpc>
            </a:pPr>
            <a:r>
              <a:rPr lang="es-419" altLang="en-US" sz="6000">
                <a:solidFill>
                  <a:srgbClr val="707372"/>
                </a:solidFill>
                <a:latin typeface="Calibri" panose="020F0502020204030204" pitchFamily="34" charset="0"/>
                <a:cs typeface="Calibri" panose="020F0502020204030204" pitchFamily="34" charset="0"/>
              </a:rPr>
              <a:t>Teléfono</a:t>
            </a:r>
          </a:p>
          <a:p>
            <a:pPr>
              <a:lnSpc>
                <a:spcPct val="150000"/>
              </a:lnSpc>
            </a:pPr>
            <a:r>
              <a:rPr lang="es-419" altLang="en-US" sz="6000">
                <a:solidFill>
                  <a:srgbClr val="002F6C"/>
                </a:solidFill>
                <a:latin typeface="Calibri" panose="020F0502020204030204" pitchFamily="34" charset="0"/>
                <a:cs typeface="Calibri" panose="020F0502020204030204" pitchFamily="34" charset="0"/>
              </a:rPr>
              <a:t>Sitio web</a:t>
            </a:r>
          </a:p>
        </p:txBody>
      </p:sp>
      <p:sp>
        <p:nvSpPr>
          <p:cNvPr id="10" name="Rectangle 9">
            <a:extLst>
              <a:ext uri="{FF2B5EF4-FFF2-40B4-BE49-F238E27FC236}">
                <a16:creationId xmlns:a16="http://schemas.microsoft.com/office/drawing/2014/main" id="{CCDF7AA8-5F08-D2E5-62CC-460FDFC84331}"/>
              </a:ext>
            </a:extLst>
          </p:cNvPr>
          <p:cNvSpPr/>
          <p:nvPr/>
        </p:nvSpPr>
        <p:spPr>
          <a:xfrm>
            <a:off x="13506450" y="3860800"/>
            <a:ext cx="9779000" cy="5994400"/>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419" sz="3600">
                <a:solidFill>
                  <a:srgbClr val="998D66"/>
                </a:solidFill>
                <a:latin typeface="Calibri" panose="020F0502020204030204" pitchFamily="34" charset="0"/>
                <a:cs typeface="Calibri" panose="020F0502020204030204" pitchFamily="34" charset="0"/>
              </a:rPr>
              <a:t>Coloque una de sus fotos aquí</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Key Findings">
            <a:extLst>
              <a:ext uri="{FF2B5EF4-FFF2-40B4-BE49-F238E27FC236}">
                <a16:creationId xmlns:a16="http://schemas.microsoft.com/office/drawing/2014/main" id="{C3C1AAC4-B5BB-66C9-E417-9A98AC6618A9}"/>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Becas de hasta USD 5000</a:t>
            </a:r>
          </a:p>
        </p:txBody>
      </p:sp>
      <p:sp>
        <p:nvSpPr>
          <p:cNvPr id="3174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0810B9CC-B8B5-3EE9-5840-A02EB1E75879}"/>
              </a:ext>
            </a:extLst>
          </p:cNvPr>
          <p:cNvSpPr txBox="1">
            <a:spLocks noChangeArrowheads="1"/>
          </p:cNvSpPr>
          <p:nvPr/>
        </p:nvSpPr>
        <p:spPr bwMode="auto">
          <a:xfrm>
            <a:off x="1343025" y="2913063"/>
            <a:ext cx="14909800" cy="754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buClr>
                <a:srgbClr val="988C65"/>
              </a:buClr>
              <a:buFont typeface="Arial" panose="020B0604020202020204" pitchFamily="34" charset="0"/>
              <a:buChar char="•"/>
            </a:pPr>
            <a:r>
              <a:rPr lang="es-419"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Otoño</a:t>
            </a:r>
          </a:p>
          <a:p>
            <a:pPr>
              <a:lnSpc>
                <a:spcPct val="150000"/>
              </a:lnSpc>
              <a:buClr>
                <a:srgbClr val="988C65"/>
              </a:buClr>
              <a:buFont typeface="Arial" panose="020B0604020202020204" pitchFamily="34" charset="0"/>
              <a:buChar char="•"/>
            </a:pPr>
            <a:r>
              <a:rPr lang="es-419"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Primavera</a:t>
            </a:r>
          </a:p>
          <a:p>
            <a:pPr>
              <a:lnSpc>
                <a:spcPct val="150000"/>
              </a:lnSpc>
              <a:buClr>
                <a:srgbClr val="988C65"/>
              </a:buClr>
              <a:buFont typeface="Arial" panose="020B0604020202020204" pitchFamily="34" charset="0"/>
              <a:buChar char="•"/>
            </a:pPr>
            <a:r>
              <a:rPr lang="es-419"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Verano</a:t>
            </a:r>
          </a:p>
          <a:p>
            <a:pPr>
              <a:lnSpc>
                <a:spcPct val="150000"/>
              </a:lnSpc>
              <a:buClr>
                <a:srgbClr val="988C65"/>
              </a:buClr>
              <a:buFont typeface="Arial" panose="020B0604020202020204" pitchFamily="34" charset="0"/>
              <a:buChar char="•"/>
            </a:pPr>
            <a:r>
              <a:rPr lang="es-419"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Invierno</a:t>
            </a:r>
          </a:p>
          <a:p>
            <a:pPr>
              <a:lnSpc>
                <a:spcPct val="150000"/>
              </a:lnSpc>
              <a:buClr>
                <a:srgbClr val="988C65"/>
              </a:buClr>
              <a:buFont typeface="Arial" panose="020B0604020202020204" pitchFamily="34" charset="0"/>
              <a:buChar char="•"/>
            </a:pPr>
            <a:r>
              <a:rPr lang="es-419"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Año académico</a:t>
            </a:r>
          </a:p>
        </p:txBody>
      </p:sp>
      <p:pic>
        <p:nvPicPr>
          <p:cNvPr id="31747" name="Picture 5" descr="A person standing in front of a building&#10;&#10;Description automatically generated">
            <a:extLst>
              <a:ext uri="{FF2B5EF4-FFF2-40B4-BE49-F238E27FC236}">
                <a16:creationId xmlns:a16="http://schemas.microsoft.com/office/drawing/2014/main" id="{8F764587-18AA-02AB-AFC9-BD2939845F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2297113"/>
            <a:ext cx="11317288" cy="7427912"/>
          </a:xfrm>
          <a:prstGeom prst="rect">
            <a:avLst/>
          </a:prstGeom>
          <a:noFill/>
          <a:ln w="76200">
            <a:solidFill>
              <a:srgbClr val="002F6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Key Findings">
            <a:extLst>
              <a:ext uri="{FF2B5EF4-FFF2-40B4-BE49-F238E27FC236}">
                <a16:creationId xmlns:a16="http://schemas.microsoft.com/office/drawing/2014/main" id="{33D28501-28AB-8AF1-D9B1-ABAF0777AEE1}"/>
              </a:ext>
            </a:extLst>
          </p:cNvPr>
          <p:cNvSpPr txBox="1">
            <a:spLocks noChangeArrowheads="1"/>
          </p:cNvSpPr>
          <p:nvPr/>
        </p:nvSpPr>
        <p:spPr bwMode="auto">
          <a:xfrm>
            <a:off x="1343025" y="930275"/>
            <a:ext cx="145907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Asignación por idioma </a:t>
            </a:r>
            <a:b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 necesidad crítica</a:t>
            </a:r>
          </a:p>
        </p:txBody>
      </p:sp>
      <p:sp>
        <p:nvSpPr>
          <p:cNvPr id="1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B0013A81-B151-EC5C-D4CA-6D7F8AA05529}"/>
              </a:ext>
            </a:extLst>
          </p:cNvPr>
          <p:cNvSpPr txBox="1"/>
          <p:nvPr/>
        </p:nvSpPr>
        <p:spPr>
          <a:xfrm>
            <a:off x="1342601" y="3690144"/>
            <a:ext cx="14252999" cy="5967713"/>
          </a:xfrm>
          <a:prstGeom prst="rect">
            <a:avLst/>
          </a:prstGeom>
          <a:ln w="12700">
            <a:miter lim="400000"/>
          </a:ln>
        </p:spPr>
        <p:txBody>
          <a:bodyPr lIns="50800" tIns="50800" rIns="50800" bIns="50800" numCol="2">
            <a:spAutoFit/>
          </a:bodyPr>
          <a:lstStyle/>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Árabe</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Azerbaiyano</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Indonesio</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Bengalí</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Chino (Mandarín)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a:ea typeface="Verlag-Book"/>
                <a:cs typeface="Calibri"/>
                <a:sym typeface="Verlag-Book"/>
              </a:rPr>
              <a:t>Hebreo*</a:t>
            </a:r>
            <a:endParaRPr lang="en-US" sz="4800" dirty="0">
              <a:solidFill>
                <a:srgbClr val="1A3B60"/>
              </a:solidFill>
              <a:latin typeface="Calibri" panose="020F0502020204030204" pitchFamily="34" charset="0"/>
              <a:ea typeface="Verlag-Book"/>
              <a:cs typeface="Calibri" panose="020F0502020204030204" pitchFamily="34" charset="0"/>
              <a:sym typeface="Verlag-Book"/>
            </a:endParaRP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Hindi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Japonés</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Coreano</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Persa</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Portugués</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Punjabi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Ruso</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Suajili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Turco</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419" sz="4800">
                <a:solidFill>
                  <a:srgbClr val="1A3B60"/>
                </a:solidFill>
                <a:latin typeface="Calibri" panose="020F0502020204030204" pitchFamily="34" charset="0"/>
                <a:ea typeface="Verlag-Book"/>
                <a:cs typeface="Calibri" panose="020F0502020204030204" pitchFamily="34" charset="0"/>
                <a:sym typeface="Verlag-Book"/>
              </a:rPr>
              <a:t>Urdu</a:t>
            </a:r>
          </a:p>
        </p:txBody>
      </p:sp>
      <p:sp>
        <p:nvSpPr>
          <p:cNvPr id="33795"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5D99C0E3-1332-619F-90E6-2BCCF73B3966}"/>
              </a:ext>
            </a:extLst>
          </p:cNvPr>
          <p:cNvSpPr txBox="1">
            <a:spLocks noChangeArrowheads="1"/>
          </p:cNvSpPr>
          <p:nvPr/>
        </p:nvSpPr>
        <p:spPr bwMode="auto">
          <a:xfrm>
            <a:off x="1358900" y="2716213"/>
            <a:ext cx="222631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Hasta USD 3000 adicionales + acceso a pruebas de competencia</a:t>
            </a:r>
          </a:p>
        </p:txBody>
      </p:sp>
      <p:sp>
        <p:nvSpPr>
          <p:cNvPr id="33796"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6004FEC5-527B-EC4F-5514-222A7D7E051B}"/>
              </a:ext>
            </a:extLst>
          </p:cNvPr>
          <p:cNvSpPr txBox="1">
            <a:spLocks noChangeArrowheads="1"/>
          </p:cNvSpPr>
          <p:nvPr/>
        </p:nvSpPr>
        <p:spPr bwMode="auto">
          <a:xfrm>
            <a:off x="1358900" y="10117138"/>
            <a:ext cx="136747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32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Estudiar cualquiera de estos idiomas en lenguaje de señas también es elegible para el Premio de Idioma de Necesidad Crítica (CNLA, por sus siglas en inglés).</a:t>
            </a:r>
          </a:p>
        </p:txBody>
      </p:sp>
      <p:sp>
        <p:nvSpPr>
          <p:cNvPr id="33797"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E7C58F42-47D7-A3A3-0A56-B2CBECC175D9}"/>
              </a:ext>
            </a:extLst>
          </p:cNvPr>
          <p:cNvSpPr txBox="1">
            <a:spLocks noChangeArrowheads="1"/>
          </p:cNvSpPr>
          <p:nvPr/>
        </p:nvSpPr>
        <p:spPr bwMode="auto">
          <a:xfrm>
            <a:off x="16316325" y="10117138"/>
            <a:ext cx="76692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Requiere un ensayo adicional para ser considerado.</a:t>
            </a:r>
          </a:p>
        </p:txBody>
      </p:sp>
      <p:pic>
        <p:nvPicPr>
          <p:cNvPr id="33798" name="Picture 18" descr="A person standing next to a statue&#10;&#10;Description automatically generated with low confidence">
            <a:extLst>
              <a:ext uri="{FF2B5EF4-FFF2-40B4-BE49-F238E27FC236}">
                <a16:creationId xmlns:a16="http://schemas.microsoft.com/office/drawing/2014/main" id="{E2E975E4-436A-E36E-D552-0BF796E95308}"/>
              </a:ext>
            </a:extLst>
          </p:cNvPr>
          <p:cNvPicPr>
            <a:picLocks noChangeAspect="1"/>
          </p:cNvPicPr>
          <p:nvPr/>
        </p:nvPicPr>
        <p:blipFill>
          <a:blip r:embed="rId3">
            <a:extLst>
              <a:ext uri="{28A0092B-C50C-407E-A947-70E740481C1C}">
                <a14:useLocalDpi xmlns:a14="http://schemas.microsoft.com/office/drawing/2010/main" val="0"/>
              </a:ext>
            </a:extLst>
          </a:blip>
          <a:srcRect l="8167" t="5331" r="8435" b="18755"/>
          <a:stretch>
            <a:fillRect/>
          </a:stretch>
        </p:blipFill>
        <p:spPr bwMode="auto">
          <a:xfrm>
            <a:off x="16679863" y="1416050"/>
            <a:ext cx="6942137" cy="8428038"/>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5" descr="TextBox 7">
            <a:extLst>
              <a:ext uri="{FF2B5EF4-FFF2-40B4-BE49-F238E27FC236}">
                <a16:creationId xmlns:a16="http://schemas.microsoft.com/office/drawing/2014/main" id="{65169407-F88D-1D82-802A-8690F665F675}"/>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35842" name="Key Findings">
            <a:extLst>
              <a:ext uri="{FF2B5EF4-FFF2-40B4-BE49-F238E27FC236}">
                <a16:creationId xmlns:a16="http://schemas.microsoft.com/office/drawing/2014/main" id="{C22D8E0B-B296-EC3C-1423-5AF89050D5B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Beneficios para los exalumnos de Gilman</a:t>
            </a:r>
          </a:p>
        </p:txBody>
      </p:sp>
      <p:sp>
        <p:nvSpPr>
          <p:cNvPr id="35843"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0AB1D693-366A-A69B-FCAC-BA6B7D87B6D7}"/>
              </a:ext>
            </a:extLst>
          </p:cNvPr>
          <p:cNvSpPr txBox="1">
            <a:spLocks noChangeArrowheads="1"/>
          </p:cNvSpPr>
          <p:nvPr/>
        </p:nvSpPr>
        <p:spPr bwMode="auto">
          <a:xfrm>
            <a:off x="1343025" y="2913063"/>
            <a:ext cx="10142538" cy="758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buClr>
                <a:srgbClr val="988C65"/>
              </a:buClr>
              <a:buFont typeface="Arial" panose="020B0604020202020204" pitchFamily="34" charset="0"/>
              <a:buChar char="•"/>
            </a:pPr>
            <a:r>
              <a:rPr lang="es-419"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Elegibilidad no competitiva </a:t>
            </a:r>
            <a:br>
              <a:rPr lang="es-419"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br>
            <a:r>
              <a:rPr lang="es-419"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(NCE, por sus siglas en inglés)</a:t>
            </a:r>
          </a:p>
          <a:p>
            <a:pPr>
              <a:buClr>
                <a:srgbClr val="988C65"/>
              </a:buClr>
              <a:buFont typeface="Arial" panose="020B0604020202020204" pitchFamily="34" charset="0"/>
              <a:buChar char="•"/>
            </a:pPr>
            <a:r>
              <a:rPr lang="es-419"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Red de becarios Gilman</a:t>
            </a:r>
          </a:p>
          <a:p>
            <a:pPr>
              <a:buClr>
                <a:srgbClr val="988C65"/>
              </a:buClr>
              <a:buFont typeface="Arial" panose="020B0604020202020204" pitchFamily="34" charset="0"/>
              <a:buChar char="•"/>
            </a:pPr>
            <a:r>
              <a:rPr lang="es-419"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Programa de Embajadores de Exalumnos</a:t>
            </a:r>
          </a:p>
          <a:p>
            <a:pPr>
              <a:buClr>
                <a:srgbClr val="988C65"/>
              </a:buClr>
              <a:buFont typeface="Arial" panose="020B0604020202020204" pitchFamily="34" charset="0"/>
              <a:buChar char="•"/>
            </a:pPr>
            <a:r>
              <a:rPr lang="es-419"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Seminarios y talleres de carrera</a:t>
            </a:r>
          </a:p>
          <a:p>
            <a:pPr>
              <a:buClr>
                <a:srgbClr val="988C65"/>
              </a:buClr>
              <a:buFont typeface="Arial" panose="020B0604020202020204" pitchFamily="34" charset="0"/>
              <a:buChar char="•"/>
            </a:pPr>
            <a:r>
              <a:rPr lang="es-419"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Oportunidades de establecer contactos</a:t>
            </a:r>
          </a:p>
          <a:p>
            <a:pPr>
              <a:buClr>
                <a:srgbClr val="988C65"/>
              </a:buClr>
              <a:buFont typeface="Arial" panose="020B0604020202020204" pitchFamily="34" charset="0"/>
              <a:buChar char="•"/>
            </a:pPr>
            <a:r>
              <a:rPr lang="es-419"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Desarrollo de habilidades</a:t>
            </a:r>
          </a:p>
        </p:txBody>
      </p:sp>
      <p:pic>
        <p:nvPicPr>
          <p:cNvPr id="35844" name="Picture 8">
            <a:extLst>
              <a:ext uri="{FF2B5EF4-FFF2-40B4-BE49-F238E27FC236}">
                <a16:creationId xmlns:a16="http://schemas.microsoft.com/office/drawing/2014/main" id="{99145A92-5863-F3D9-FB62-E1361D7560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1622425"/>
            <a:ext cx="11542713" cy="8658225"/>
          </a:xfrm>
          <a:prstGeom prst="rect">
            <a:avLst/>
          </a:prstGeom>
          <a:noFill/>
          <a:ln w="76200">
            <a:solidFill>
              <a:srgbClr val="002F6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5" descr="TextBox 7">
            <a:extLst>
              <a:ext uri="{FF2B5EF4-FFF2-40B4-BE49-F238E27FC236}">
                <a16:creationId xmlns:a16="http://schemas.microsoft.com/office/drawing/2014/main" id="{50D273CC-B7A2-1638-3E1C-81543BCF211E}"/>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37890" name="Rectangle">
            <a:extLst>
              <a:ext uri="{FF2B5EF4-FFF2-40B4-BE49-F238E27FC236}">
                <a16:creationId xmlns:a16="http://schemas.microsoft.com/office/drawing/2014/main" id="{D44A657F-2C53-A5AA-7E4D-BE2AE8208AFB}"/>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7891" name="PRESENTATION TITLE">
            <a:extLst>
              <a:ext uri="{FF2B5EF4-FFF2-40B4-BE49-F238E27FC236}">
                <a16:creationId xmlns:a16="http://schemas.microsoft.com/office/drawing/2014/main" id="{5974C4F7-1065-A938-FB46-4C314A70F1DB}"/>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Elegibilidad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A person standing in front of a building&#10;&#10;Description automatically generated">
            <a:extLst>
              <a:ext uri="{FF2B5EF4-FFF2-40B4-BE49-F238E27FC236}">
                <a16:creationId xmlns:a16="http://schemas.microsoft.com/office/drawing/2014/main" id="{37CDF831-8B8E-A1C2-0F69-30F759A7D58F}"/>
              </a:ext>
            </a:extLst>
          </p:cNvPr>
          <p:cNvPicPr>
            <a:picLocks noChangeAspect="1"/>
          </p:cNvPicPr>
          <p:nvPr/>
        </p:nvPicPr>
        <p:blipFill>
          <a:blip r:embed="rId3">
            <a:extLst>
              <a:ext uri="{28A0092B-C50C-407E-A947-70E740481C1C}">
                <a14:useLocalDpi xmlns:a14="http://schemas.microsoft.com/office/drawing/2010/main" val="0"/>
              </a:ext>
            </a:extLst>
          </a:blip>
          <a:srcRect l="10191" t="12682" r="5930" b="5026"/>
          <a:stretch>
            <a:fillRect/>
          </a:stretch>
        </p:blipFill>
        <p:spPr bwMode="auto">
          <a:xfrm>
            <a:off x="12192000" y="1438275"/>
            <a:ext cx="11349038" cy="8350250"/>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38914" name="Key Findings">
            <a:extLst>
              <a:ext uri="{FF2B5EF4-FFF2-40B4-BE49-F238E27FC236}">
                <a16:creationId xmlns:a16="http://schemas.microsoft.com/office/drawing/2014/main" id="{19B71810-5F32-1882-40E9-19761C67C2E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419"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Elegibilidad de Gilman</a:t>
            </a:r>
          </a:p>
        </p:txBody>
      </p:sp>
      <p:sp>
        <p:nvSpPr>
          <p:cNvPr id="3891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D3B73E7-1C18-2EE0-7F9D-60668081AAB6}"/>
              </a:ext>
            </a:extLst>
          </p:cNvPr>
          <p:cNvSpPr txBox="1">
            <a:spLocks noChangeArrowheads="1"/>
          </p:cNvSpPr>
          <p:nvPr/>
        </p:nvSpPr>
        <p:spPr bwMode="auto">
          <a:xfrm>
            <a:off x="1343025" y="2913063"/>
            <a:ext cx="10848975" cy="779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s-419" altLang="en-US" sz="50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Ciudadano o nacional estadounidense.</a:t>
            </a:r>
          </a:p>
          <a:p>
            <a:pPr>
              <a:spcAft>
                <a:spcPts val="1200"/>
              </a:spcAft>
              <a:buClr>
                <a:srgbClr val="988C65"/>
              </a:buClr>
              <a:buFont typeface="Arial" panose="020B0604020202020204" pitchFamily="34" charset="0"/>
              <a:buChar char="•"/>
            </a:pPr>
            <a:r>
              <a:rPr lang="es-419" altLang="en-US" sz="50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Estudiante de pregrado.</a:t>
            </a:r>
          </a:p>
          <a:p>
            <a:pPr>
              <a:spcAft>
                <a:spcPts val="1200"/>
              </a:spcAft>
              <a:buClr>
                <a:srgbClr val="988C65"/>
              </a:buClr>
              <a:buFont typeface="Arial" panose="020B0604020202020204" pitchFamily="34" charset="0"/>
              <a:buChar char="•"/>
            </a:pPr>
            <a:r>
              <a:rPr lang="es-419" altLang="en-US" sz="50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Beneficiario de la Beca Federal Pell.</a:t>
            </a:r>
          </a:p>
          <a:p>
            <a:pPr>
              <a:spcAft>
                <a:spcPts val="1200"/>
              </a:spcAft>
              <a:buClr>
                <a:srgbClr val="988C65"/>
              </a:buClr>
              <a:buFont typeface="Arial" panose="020B0604020202020204" pitchFamily="34" charset="0"/>
              <a:buChar char="•"/>
            </a:pPr>
            <a:r>
              <a:rPr lang="es-419" altLang="en-US" sz="50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Programa de crédito.</a:t>
            </a:r>
          </a:p>
          <a:p>
            <a:pPr>
              <a:spcAft>
                <a:spcPts val="1200"/>
              </a:spcAft>
              <a:buClr>
                <a:srgbClr val="988C65"/>
              </a:buClr>
              <a:buFont typeface="Arial" panose="020B0604020202020204" pitchFamily="34" charset="0"/>
              <a:buChar char="•"/>
            </a:pPr>
            <a:r>
              <a:rPr lang="es-419" altLang="en-US" sz="50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En un país o un área con una advertencia de viaje general de nivel 1 o 2, o una ubicación de excepción aprobada de nivel 3.</a:t>
            </a:r>
          </a:p>
          <a:p>
            <a:pPr>
              <a:spcAft>
                <a:spcPts val="1200"/>
              </a:spcAft>
              <a:buClr>
                <a:srgbClr val="988C65"/>
              </a:buClr>
              <a:buFont typeface="Arial" panose="020B0604020202020204" pitchFamily="34" charset="0"/>
              <a:buChar char="•"/>
            </a:pPr>
            <a:r>
              <a:rPr lang="es-419" altLang="en-US" sz="50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¡Sin requisito de duración mínima!</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5" descr="TextBox 7">
            <a:extLst>
              <a:ext uri="{FF2B5EF4-FFF2-40B4-BE49-F238E27FC236}">
                <a16:creationId xmlns:a16="http://schemas.microsoft.com/office/drawing/2014/main" id="{7035EA04-6544-CFB8-5BEB-4713F06445AD}"/>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40962" name="Key Findings">
            <a:extLst>
              <a:ext uri="{FF2B5EF4-FFF2-40B4-BE49-F238E27FC236}">
                <a16:creationId xmlns:a16="http://schemas.microsoft.com/office/drawing/2014/main" id="{C430FD9E-0EDB-7785-9AD4-EC9912691C50}"/>
              </a:ext>
            </a:extLst>
          </p:cNvPr>
          <p:cNvSpPr txBox="1">
            <a:spLocks noChangeArrowheads="1"/>
          </p:cNvSpPr>
          <p:nvPr/>
        </p:nvSpPr>
        <p:spPr bwMode="auto">
          <a:xfrm>
            <a:off x="2293937" y="2286000"/>
            <a:ext cx="1979612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s-ES" altLang="en-US" sz="62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Se puede permitir que los beneficiarios viajen al extranjero como becarios </a:t>
            </a:r>
            <a:r>
              <a:rPr lang="es-ES" altLang="en-US" sz="6200" b="1" dirty="0" err="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a:t>
            </a:r>
            <a:r>
              <a:rPr lang="es-ES" altLang="en-US" sz="62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 si el país/área de su programa cumple con los siguientes criterios:</a:t>
            </a:r>
            <a:endParaRPr lang="es-419" altLang="en-US" sz="62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8"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BA995166-C082-9BD4-837A-C983D3C7431B}"/>
              </a:ext>
            </a:extLst>
          </p:cNvPr>
          <p:cNvSpPr txBox="1"/>
          <p:nvPr/>
        </p:nvSpPr>
        <p:spPr>
          <a:xfrm>
            <a:off x="2293937" y="4838700"/>
            <a:ext cx="19796125" cy="5088573"/>
          </a:xfrm>
          <a:prstGeom prst="rect">
            <a:avLst/>
          </a:prstGeom>
          <a:ln w="12700">
            <a:miter lim="400000"/>
          </a:ln>
        </p:spPr>
        <p:txBody>
          <a:bodyPr lIns="50800" tIns="50800" rIns="50800" bIns="50800">
            <a:spAutoFit/>
          </a:bodyPr>
          <a:lstStyle/>
          <a:p>
            <a:pPr>
              <a:buClr>
                <a:srgbClr val="988C65"/>
              </a:buClr>
              <a:defRPr sz="3200">
                <a:solidFill>
                  <a:srgbClr val="707372"/>
                </a:solidFill>
                <a:latin typeface="Verlag-Book"/>
                <a:ea typeface="Verlag-Book"/>
                <a:cs typeface="Verlag-Book"/>
                <a:sym typeface="Verlag-Book"/>
              </a:defRPr>
            </a:pPr>
            <a:endParaRPr lang="es-419" sz="5400" b="1" dirty="0">
              <a:solidFill>
                <a:srgbClr val="1A3B60"/>
              </a:solidFill>
              <a:latin typeface="Calibri" panose="020F0502020204030204" pitchFamily="34" charset="0"/>
              <a:ea typeface="Verlag-Book"/>
              <a:cs typeface="Calibri" panose="020F0502020204030204" pitchFamily="34" charset="0"/>
              <a:sym typeface="Verlag-Book"/>
            </a:endParaRPr>
          </a:p>
          <a:p>
            <a:pPr>
              <a:buClr>
                <a:srgbClr val="988C65"/>
              </a:buClr>
              <a:defRPr sz="3200">
                <a:solidFill>
                  <a:srgbClr val="707372"/>
                </a:solidFill>
                <a:latin typeface="Verlag-Book"/>
                <a:ea typeface="Verlag-Book"/>
                <a:cs typeface="Verlag-Book"/>
                <a:sym typeface="Verlag-Book"/>
              </a:defRPr>
            </a:pPr>
            <a:endParaRPr lang="es-419" sz="5400" dirty="0">
              <a:solidFill>
                <a:srgbClr val="1A3B60"/>
              </a:solidFill>
              <a:latin typeface="Calibri" panose="020F0502020204030204" pitchFamily="34" charset="0"/>
              <a:ea typeface="Verlag-Book"/>
              <a:cs typeface="Calibri" panose="020F0502020204030204" pitchFamily="34" charset="0"/>
              <a:sym typeface="Verlag-Book"/>
            </a:endParaRP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s-ES" sz="5400" dirty="0">
                <a:solidFill>
                  <a:srgbClr val="1A3B60"/>
                </a:solidFill>
                <a:latin typeface="Calibri" panose="020F0502020204030204" pitchFamily="34" charset="0"/>
                <a:ea typeface="Verlag-Book"/>
                <a:cs typeface="Calibri" panose="020F0502020204030204" pitchFamily="34" charset="0"/>
                <a:sym typeface="Verlag-Book"/>
              </a:rPr>
              <a:t>Aviso de Viaje de Niveles 1 o 2, según los EE.UU. Sistema de Avisos de Viajes del Departamento de Estado o</a:t>
            </a:r>
          </a:p>
          <a:p>
            <a:pPr>
              <a:buClr>
                <a:srgbClr val="988C65"/>
              </a:buClr>
              <a:defRPr sz="3200">
                <a:solidFill>
                  <a:srgbClr val="707372"/>
                </a:solidFill>
                <a:latin typeface="Verlag-Book"/>
                <a:ea typeface="Verlag-Book"/>
                <a:cs typeface="Verlag-Book"/>
                <a:sym typeface="Verlag-Book"/>
              </a:defRPr>
            </a:pPr>
            <a:endParaRPr lang="es-419" sz="5400" dirty="0">
              <a:solidFill>
                <a:srgbClr val="1A3B60"/>
              </a:solidFill>
              <a:latin typeface="Calibri" panose="020F0502020204030204" pitchFamily="34" charset="0"/>
              <a:ea typeface="Verlag-Book"/>
              <a:cs typeface="Calibri" panose="020F0502020204030204" pitchFamily="34" charset="0"/>
              <a:sym typeface="Verlag-Book"/>
            </a:endParaRPr>
          </a:p>
          <a:p>
            <a:pPr>
              <a:buClr>
                <a:srgbClr val="988C65"/>
              </a:buClr>
              <a:defRPr sz="3200">
                <a:solidFill>
                  <a:srgbClr val="707372"/>
                </a:solidFill>
                <a:latin typeface="Verlag-Book"/>
                <a:ea typeface="Verlag-Book"/>
                <a:cs typeface="Verlag-Book"/>
                <a:sym typeface="Verlag-Book"/>
              </a:defRPr>
            </a:pPr>
            <a:endParaRPr lang="en-US" sz="5400" dirty="0">
              <a:solidFill>
                <a:srgbClr val="1A3B60"/>
              </a:solidFill>
              <a:latin typeface="Calibri" panose="020F0502020204030204" pitchFamily="34" charset="0"/>
              <a:ea typeface="Verlag-Book"/>
              <a:cs typeface="Calibri" panose="020F0502020204030204" pitchFamily="34" charset="0"/>
              <a:sym typeface="Verlag-Book"/>
            </a:endParaRPr>
          </a:p>
        </p:txBody>
      </p:sp>
    </p:spTree>
  </p:cSld>
  <p:clrMapOvr>
    <a:masterClrMapping/>
  </p:clrMapOvr>
  <p:transition spd="med"/>
</p:sld>
</file>

<file path=ppt/theme/theme1.xml><?xml version="1.0" encoding="utf-8"?>
<a:theme xmlns:a="http://schemas.openxmlformats.org/drawingml/2006/main" name="21_BasicWhit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 Titl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21_BasicWhite - Title">
      <a:majorFont>
        <a:latin typeface="Helvetica Neue"/>
        <a:ea typeface="Helvetica Neue"/>
        <a:cs typeface="Helvetica Neue"/>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39061</TotalTime>
  <Words>8004</Words>
  <Application>Microsoft Macintosh PowerPoint</Application>
  <PresentationFormat>Custom</PresentationFormat>
  <Paragraphs>435</Paragraphs>
  <Slides>30</Slides>
  <Notes>24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Calibri</vt:lpstr>
      <vt:lpstr>Helvetica Neue</vt:lpstr>
      <vt:lpstr>Helvetica Neue Medium</vt:lpstr>
      <vt:lpstr>Segoe UI</vt:lpstr>
      <vt:lpstr>Times New Roman</vt:lpstr>
      <vt:lpstr>Verlag A</vt:lpstr>
      <vt:lpstr>Verlag Bold</vt:lpstr>
      <vt:lpstr>Verlag Book</vt:lpstr>
      <vt:lpstr>Verlag-Book</vt:lpstr>
      <vt:lpstr>WordVisi_MSFontService</vt:lpstr>
      <vt:lpstr>21_BasicWhite</vt:lpstr>
      <vt:lpstr>21_BasicWhite -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Zarazua, Javier</cp:lastModifiedBy>
  <cp:revision>37</cp:revision>
  <dcterms:modified xsi:type="dcterms:W3CDTF">2023-07-10T19:04:09Z</dcterms:modified>
</cp:coreProperties>
</file>