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93" r:id="rId4"/>
    <p:sldId id="262" r:id="rId5"/>
    <p:sldId id="263" r:id="rId6"/>
    <p:sldId id="264" r:id="rId7"/>
    <p:sldId id="265" r:id="rId8"/>
    <p:sldId id="266" r:id="rId9"/>
    <p:sldId id="267" r:id="rId10"/>
    <p:sldId id="268" r:id="rId11"/>
    <p:sldId id="269" r:id="rId12"/>
    <p:sldId id="270" r:id="rId13"/>
    <p:sldId id="271" r:id="rId14"/>
    <p:sldId id="286" r:id="rId15"/>
    <p:sldId id="283" r:id="rId16"/>
    <p:sldId id="290" r:id="rId17"/>
    <p:sldId id="285" r:id="rId18"/>
    <p:sldId id="291" r:id="rId19"/>
    <p:sldId id="284" r:id="rId20"/>
    <p:sldId id="292" r:id="rId21"/>
    <p:sldId id="282" r:id="rId22"/>
    <p:sldId id="272" r:id="rId23"/>
    <p:sldId id="281" r:id="rId24"/>
    <p:sldId id="273" r:id="rId25"/>
    <p:sldId id="274" r:id="rId26"/>
    <p:sldId id="275" r:id="rId27"/>
    <p:sldId id="276" r:id="rId28"/>
    <p:sldId id="277" r:id="rId29"/>
    <p:sldId id="278" r:id="rId30"/>
    <p:sldId id="279" r:id="rId31"/>
    <p:sldId id="280" r:id="rId3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lang="es-419"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lomski, Alison" initials="GA" lastIdx="2" clrIdx="0">
    <p:extLst>
      <p:ext uri="{19B8F6BF-5375-455C-9EA6-DF929625EA0E}">
        <p15:presenceInfo xmlns:p15="http://schemas.microsoft.com/office/powerpoint/2012/main" userId="S::aglomski@iie.org::074a8318-3c91-4614-8764-39ee7539a4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7372"/>
    <a:srgbClr val="E2EDFF"/>
    <a:srgbClr val="998D66"/>
    <a:srgbClr val="1A3B60"/>
    <a:srgbClr val="002F6C"/>
    <a:srgbClr val="C81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37"/>
    <p:restoredTop sz="74422"/>
  </p:normalViewPr>
  <p:slideViewPr>
    <p:cSldViewPr snapToGrid="0" snapToObjects="1">
      <p:cViewPr varScale="1">
        <p:scale>
          <a:sx n="26" d="100"/>
          <a:sy n="26" d="100"/>
        </p:scale>
        <p:origin x="178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1143000" y="685800"/>
            <a:ext cx="4572000" cy="3429000"/>
          </a:xfrm>
          <a:prstGeom prst="rect">
            <a:avLst/>
          </a:prstGeom>
        </p:spPr>
        <p:txBody>
          <a:bodyPr rtlCol="0"/>
          <a:lstStyle/>
          <a:p>
            <a:pPr rtl="0"/>
            <a:endParaRPr/>
          </a:p>
        </p:txBody>
      </p:sp>
      <p:sp>
        <p:nvSpPr>
          <p:cNvPr id="47" name="Shape 47"/>
          <p:cNvSpPr>
            <a:spLocks noGrp="1"/>
          </p:cNvSpPr>
          <p:nvPr>
            <p:ph type="body" sz="quarter" idx="1"/>
          </p:nvPr>
        </p:nvSpPr>
        <p:spPr>
          <a:xfrm>
            <a:off x="914400" y="4343400"/>
            <a:ext cx="5029200" cy="4114800"/>
          </a:xfrm>
          <a:prstGeom prst="rect">
            <a:avLst/>
          </a:prstGeom>
        </p:spPr>
        <p:txBody>
          <a:bodyPr rtlCol="0"/>
          <a:lstStyle/>
          <a:p>
            <a:pPr rtl="0"/>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gilmanscholarship.org/applicants/selection-criteria/#1550782388271-05395dcf-7dd9"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gilmanscholarship.org/applicants/selection-criteria/#1550782388271-05395dcf-7dd9"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gilmanscholarship.org/applicants/essays#cnla"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defTabSz="924916" rtl="0">
              <a:defRPr/>
            </a:pPr>
            <a:r>
              <a:rPr lang="es-419" sz="2800" b="1"/>
              <a:t>[ATENCIÓN ASESORES: Para obtener información de marca compartida, copien y peguen los siguientes enlaces en su navegador: </a:t>
            </a:r>
          </a:p>
          <a:p>
            <a:pPr defTabSz="924916" rtl="0">
              <a:defRPr/>
            </a:pPr>
            <a:r>
              <a:rPr lang="es-419" sz="2800" b="1"/>
              <a:t>Mac: https://www.gilmanscholarship.org/wp-content/uploads/2021/07/Mac-Gilman-Outreach-20th-PowerPoint-Guide.pdf </a:t>
            </a:r>
          </a:p>
          <a:p>
            <a:pPr defTabSz="924916" rtl="0">
              <a:defRPr/>
            </a:pPr>
            <a:r>
              <a:rPr lang="es-419" sz="2800" b="1"/>
              <a:t>PC: https://www.gilmanscholarship.org/wp-content/uploads/2021/07/PC-Gilman-Outreach-20th-PowerPoint-Guide.pdf ]]</a:t>
            </a:r>
          </a:p>
          <a:p>
            <a:pPr defTabSz="924916" rtl="0">
              <a:defRPr/>
            </a:pPr>
            <a:endParaRPr lang="en-US" dirty="0"/>
          </a:p>
          <a:p>
            <a:pPr defTabSz="924916" rtl="0">
              <a:defRPr/>
            </a:pPr>
            <a:r>
              <a:rPr lang="es-419"/>
              <a:t>La beca Benjamin A. Gilman es</a:t>
            </a:r>
            <a:r>
              <a:rPr lang="es-419" b="1"/>
              <a:t> un programa del Departamento de Estado de los EE. UU. con fondos proporcionados por el gobierno de los EE. UU </a:t>
            </a:r>
            <a:r>
              <a:rPr lang="es-419"/>
              <a:t>y ha sido administrado por el Instituto de Educación Internacional (IIE, por sus siglas en inglés) desde el inicio del programa en 2001.  </a:t>
            </a:r>
          </a:p>
          <a:p>
            <a:pPr defTabSz="924916" rtl="0">
              <a:defRPr/>
            </a:pPr>
            <a:endParaRPr lang="en-US" dirty="0"/>
          </a:p>
          <a:p>
            <a:pPr defTabSz="924916" rtl="0">
              <a:defRPr/>
            </a:pPr>
            <a:r>
              <a:rPr lang="es-419">
                <a:ea typeface="ＭＳ Ｐゴシック" pitchFamily="34" charset="-128"/>
              </a:rPr>
              <a:t>El Programa de Becas Gilman se ha </a:t>
            </a:r>
            <a:r>
              <a:rPr lang="es-419" b="1">
                <a:ea typeface="ＭＳ Ｐゴシック" pitchFamily="34" charset="-128"/>
              </a:rPr>
              <a:t>convertido en el programa de becas de pregrado más grande de los EE. UU. que apoya a los estudiantes estadounidenses con grandes necesidades financieras para participar en programas de estudios en el extranjero y pasantías internacionales.  </a:t>
            </a:r>
            <a:endParaRPr lang="en-US" b="1" dirty="0"/>
          </a:p>
          <a:p>
            <a:pPr rtl="0"/>
            <a:endParaRPr lang="en-US" dirty="0"/>
          </a:p>
          <a:p>
            <a:pPr defTabSz="924916" rtl="0">
              <a:defRPr/>
            </a:pPr>
            <a:r>
              <a:rPr lang="es-419"/>
              <a:t>Gilman es una de las muchas formas de ayudar a los estudiantes a ir al extranjero a través de becas. Sin embargo, es mucho más que una beca y se ha convertido en un programa: es el acceso a una experiencia que cambia la vida, a una oportunidad para que los estudiantes contribuyan con sus compañeros de estudios a través de proyectos de servicio de seguimiento a estudiantes como usted, y se conviertan en parte de un legado que continuará para devolverle oportunidades disponibles.</a:t>
            </a:r>
          </a:p>
          <a:p>
            <a:pPr rtl="0"/>
            <a:endParaRPr lang="en-US" dirty="0"/>
          </a:p>
          <a:p>
            <a:pPr rtl="0"/>
            <a:endParaRPr lang="en-US" dirty="0"/>
          </a:p>
        </p:txBody>
      </p:sp>
    </p:spTree>
    <p:extLst>
      <p:ext uri="{BB962C8B-B14F-4D97-AF65-F5344CB8AC3E}">
        <p14:creationId xmlns:p14="http://schemas.microsoft.com/office/powerpoint/2010/main" val="907713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r>
              <a:rPr lang="es-419"/>
              <a:t>https://www.gilmanscholarship.org/applicants/virtual-programs/</a:t>
            </a:r>
          </a:p>
          <a:p>
            <a:pPr rtl="0"/>
            <a:endParaRPr lang="en-US" sz="1200" b="0" i="0" kern="1200" dirty="0">
              <a:solidFill>
                <a:schemeClr val="tx1"/>
              </a:solidFill>
              <a:effectLst/>
              <a:latin typeface="+mn-lt"/>
              <a:ea typeface="+mn-ea"/>
              <a:cs typeface="+mn-cs"/>
            </a:endParaRPr>
          </a:p>
          <a:p>
            <a:pPr rtl="0"/>
            <a:r>
              <a:rPr lang="es-419" sz="1200" b="0" i="0" kern="1200">
                <a:solidFill>
                  <a:schemeClr val="tx1"/>
                </a:solidFill>
                <a:effectLst/>
                <a:latin typeface="+mn-lt"/>
                <a:ea typeface="+mn-ea"/>
                <a:cs typeface="+mn-cs"/>
              </a:rPr>
              <a:t>Las siguientes opciones se consideran programas virtuales elegibles en el extranjero, todos los cuales deben otorgar créditos:</a:t>
            </a:r>
          </a:p>
          <a:p>
            <a:pPr lvl="1" rtl="0"/>
            <a:r>
              <a:rPr lang="es-419" sz="1200" b="0" i="0" kern="1200">
                <a:solidFill>
                  <a:schemeClr val="tx1"/>
                </a:solidFill>
                <a:effectLst/>
                <a:latin typeface="+mn-lt"/>
                <a:ea typeface="+mn-ea"/>
                <a:cs typeface="+mn-cs"/>
              </a:rPr>
              <a:t>Cursos en línea en una institución con sede fuera de los Estados Unidos. </a:t>
            </a:r>
          </a:p>
          <a:p>
            <a:pPr lvl="1" rtl="0"/>
            <a:r>
              <a:rPr lang="es-419" sz="1200" b="0" i="0" kern="1200">
                <a:solidFill>
                  <a:schemeClr val="tx1"/>
                </a:solidFill>
                <a:effectLst/>
                <a:latin typeface="+mn-lt"/>
                <a:ea typeface="+mn-ea"/>
                <a:cs typeface="+mn-cs"/>
              </a:rPr>
              <a:t>Mediante inscripción directa, un programa de intercambio o un proveedor de programas. </a:t>
            </a:r>
          </a:p>
          <a:p>
            <a:pPr lvl="1" rtl="0"/>
            <a:r>
              <a:rPr lang="es-419" sz="1200" b="0" i="0" kern="1200">
                <a:solidFill>
                  <a:schemeClr val="tx1"/>
                </a:solidFill>
                <a:effectLst/>
                <a:latin typeface="+mn-lt"/>
                <a:ea typeface="+mn-ea"/>
                <a:cs typeface="+mn-cs"/>
              </a:rPr>
              <a:t>Programas virtuales de estudio en el extranjero dirigidos por profesores. </a:t>
            </a:r>
          </a:p>
          <a:p>
            <a:pPr lvl="1" rtl="0"/>
            <a:r>
              <a:rPr lang="es-419" sz="1200" b="0" i="0" kern="1200">
                <a:solidFill>
                  <a:schemeClr val="tx1"/>
                </a:solidFill>
                <a:effectLst/>
                <a:latin typeface="+mn-lt"/>
                <a:ea typeface="+mn-ea"/>
                <a:cs typeface="+mn-cs"/>
              </a:rPr>
              <a:t>Prácticas internacionales virtuales. </a:t>
            </a:r>
          </a:p>
          <a:p>
            <a:pPr lvl="1" rtl="0"/>
            <a:r>
              <a:rPr lang="es-419" sz="1200" b="0" i="0" kern="1200">
                <a:solidFill>
                  <a:schemeClr val="tx1"/>
                </a:solidFill>
                <a:effectLst/>
                <a:latin typeface="+mn-lt"/>
                <a:ea typeface="+mn-ea"/>
                <a:cs typeface="+mn-cs"/>
              </a:rPr>
              <a:t>Programas de idiomas intensivos virtuales en una institución con sede fuera de los Estados Unidos. </a:t>
            </a:r>
          </a:p>
          <a:p>
            <a:pPr lvl="1" rtl="0"/>
            <a:r>
              <a:rPr lang="es-419" sz="1200" b="0" i="0" kern="1200">
                <a:solidFill>
                  <a:schemeClr val="tx1"/>
                </a:solidFill>
                <a:effectLst/>
                <a:latin typeface="+mn-lt"/>
                <a:ea typeface="+mn-ea"/>
                <a:cs typeface="+mn-cs"/>
              </a:rPr>
              <a:t>Los estudiantes también pueden proponer programas virtuales con enfoque internacional para que los revise el personal del Programa Gilman. </a:t>
            </a:r>
          </a:p>
          <a:p>
            <a:pPr lvl="1" rtl="0"/>
            <a:r>
              <a:rPr lang="es-419" sz="1200" b="0" i="0" kern="1200">
                <a:solidFill>
                  <a:schemeClr val="tx1"/>
                </a:solidFill>
                <a:effectLst/>
                <a:latin typeface="+mn-lt"/>
                <a:ea typeface="+mn-ea"/>
                <a:cs typeface="+mn-cs"/>
              </a:rPr>
              <a:t>Los programas virtuales serán elegibles hasta el 30 de abril de 2023.</a:t>
            </a:r>
          </a:p>
          <a:p>
            <a:pPr rtl="0"/>
            <a:endParaRPr lang="en-US" dirty="0"/>
          </a:p>
        </p:txBody>
      </p:sp>
    </p:spTree>
    <p:extLst>
      <p:ext uri="{BB962C8B-B14F-4D97-AF65-F5344CB8AC3E}">
        <p14:creationId xmlns:p14="http://schemas.microsoft.com/office/powerpoint/2010/main" val="218573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r>
              <a:rPr lang="es-419" sz="2400" b="0" i="0" kern="1200">
                <a:solidFill>
                  <a:schemeClr val="tx1"/>
                </a:solidFill>
                <a:effectLst/>
                <a:latin typeface="+mn-lt"/>
                <a:ea typeface="+mn-ea"/>
                <a:cs typeface="+mn-cs"/>
              </a:rPr>
              <a:t>La Beca Gilman-McCain del Departamento de Estado de los EE. UU. otorga asignaciones de USD 5000 para que los hijos dependientes de los miembros del servicio activo estudien o realicen una pasantía en el extranjero en programas que otorgan créditos.  La Beca Internacional John McCain para Hijos de Familias Militares (Beca Gilman-McCain), desarrollada bajo el marco del Programa de Becas Internacionales Benjamin A. Gilman del Departamento de Estado, está abierta a estudiantes elegibles inscritos en universidades e institutos superiores estadounidenses acreditados que reciben </a:t>
            </a:r>
            <a:r>
              <a:rPr lang="es-419" sz="2400" b="1" i="0" kern="1200">
                <a:solidFill>
                  <a:schemeClr val="tx1"/>
                </a:solidFill>
                <a:effectLst/>
                <a:latin typeface="+mn-lt"/>
                <a:ea typeface="+mn-ea"/>
                <a:cs typeface="+mn-cs"/>
              </a:rPr>
              <a:t>cualquier tipo</a:t>
            </a:r>
            <a:r>
              <a:rPr lang="es-419" sz="2400" b="0" i="0" kern="1200">
                <a:solidFill>
                  <a:schemeClr val="tx1"/>
                </a:solidFill>
                <a:effectLst/>
                <a:latin typeface="+mn-lt"/>
                <a:ea typeface="+mn-ea"/>
                <a:cs typeface="+mn-cs"/>
              </a:rPr>
              <a:t> de Ayuda financiera federal del Título IV.</a:t>
            </a:r>
          </a:p>
          <a:p>
            <a:pPr rtl="0"/>
            <a:endParaRPr lang="en-US" sz="2400" b="0" i="0" kern="1200" dirty="0">
              <a:solidFill>
                <a:schemeClr val="tx1"/>
              </a:solidFill>
              <a:effectLst/>
              <a:latin typeface="+mn-lt"/>
              <a:ea typeface="+mn-ea"/>
              <a:cs typeface="+mn-cs"/>
            </a:endParaRPr>
          </a:p>
          <a:p>
            <a:pPr rtl="0"/>
            <a:r>
              <a:rPr lang="es-419" sz="2400" b="0" i="0" kern="1200">
                <a:solidFill>
                  <a:schemeClr val="tx1"/>
                </a:solidFill>
                <a:effectLst/>
                <a:latin typeface="+mn-lt"/>
                <a:ea typeface="+mn-ea"/>
                <a:cs typeface="+mn-cs"/>
              </a:rPr>
              <a:t>Para presentar una solicitud, utilizará la solicitud Gilman-McCain en línea y se le pedirá que cargue una copia de su identificación de dependiente militar. </a:t>
            </a:r>
          </a:p>
          <a:p>
            <a:pPr rtl="0"/>
            <a:endParaRPr lang="en-US" sz="2400" b="0" i="0" kern="1200" dirty="0">
              <a:solidFill>
                <a:schemeClr val="tx1"/>
              </a:solidFill>
              <a:effectLst/>
              <a:latin typeface="+mn-lt"/>
              <a:ea typeface="+mn-ea"/>
              <a:cs typeface="+mn-cs"/>
            </a:endParaRPr>
          </a:p>
          <a:p>
            <a:pPr rtl="0"/>
            <a:r>
              <a:rPr lang="es-419" sz="2400" b="0" i="0" kern="1200">
                <a:solidFill>
                  <a:schemeClr val="tx1"/>
                </a:solidFill>
                <a:effectLst/>
                <a:latin typeface="+mn-lt"/>
                <a:ea typeface="+mn-ea"/>
                <a:cs typeface="+mn-cs"/>
              </a:rPr>
              <a:t>Además de ser un hijo dependiente de un miembro del servicio activo y tener algún tipo de ayuda financiera federal del Título IV, todos los demás requisitos de elegibilidad son los mismos que para la Beca Gilman.</a:t>
            </a:r>
          </a:p>
          <a:p>
            <a:pPr rtl="0"/>
            <a:endParaRPr lang="en-US" sz="2400" b="0" i="0" kern="1200" dirty="0">
              <a:solidFill>
                <a:schemeClr val="tx1"/>
              </a:solidFill>
              <a:effectLst/>
              <a:latin typeface="+mn-lt"/>
              <a:ea typeface="+mn-ea"/>
              <a:cs typeface="+mn-cs"/>
            </a:endParaRPr>
          </a:p>
          <a:p>
            <a:pPr rtl="0"/>
            <a:r>
              <a:rPr lang="es-419" sz="2400" b="0" i="0" kern="1200">
                <a:solidFill>
                  <a:schemeClr val="tx1"/>
                </a:solidFill>
                <a:effectLst/>
                <a:latin typeface="+mn-lt"/>
                <a:ea typeface="+mn-ea"/>
                <a:cs typeface="+mn-cs"/>
              </a:rPr>
              <a:t>Para obtener más información, visite la página web de la Beca Gilman-McCain. https://www.gilmanscholarship.org/program/gilman-mccain-scholarships/</a:t>
            </a:r>
            <a:endParaRPr lang="en-US" dirty="0"/>
          </a:p>
        </p:txBody>
      </p:sp>
    </p:spTree>
    <p:extLst>
      <p:ext uri="{BB962C8B-B14F-4D97-AF65-F5344CB8AC3E}">
        <p14:creationId xmlns:p14="http://schemas.microsoft.com/office/powerpoint/2010/main" val="2562654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dirty="0"/>
          </a:p>
        </p:txBody>
      </p:sp>
    </p:spTree>
    <p:extLst>
      <p:ext uri="{BB962C8B-B14F-4D97-AF65-F5344CB8AC3E}">
        <p14:creationId xmlns:p14="http://schemas.microsoft.com/office/powerpoint/2010/main" val="3213433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fontAlgn="base"/>
            <a:r>
              <a:rPr lang="es-419"/>
              <a:t>Todo el proceso de solicitud se realiza en línea y consta de dos pasos. </a:t>
            </a:r>
          </a:p>
          <a:p>
            <a:pPr rtl="0" fontAlgn="base"/>
            <a:endParaRPr lang="en-US" dirty="0"/>
          </a:p>
          <a:p>
            <a:pPr rtl="0" fontAlgn="base"/>
            <a:r>
              <a:rPr lang="es-419"/>
              <a:t>Paso 1:  la solicitud en línea solicita detalles del programa de pasantías/estudios en el extranjero, tres ensayos (o un cuarto </a:t>
            </a:r>
            <a:r>
              <a:rPr lang="es-419" baseline="30000"/>
              <a:t>ensayo adicional si está solicitando la CNLA) y un expediente académico de pregrado.</a:t>
            </a:r>
            <a:r>
              <a:rPr lang="es-419"/>
              <a:t>.</a:t>
            </a:r>
            <a:r>
              <a:rPr lang="es-419" b="0"/>
              <a:t> El Programa Gilman requiere expedientes académicos de la institución actual de los solicitantes y de cualquier institución a la que hayan asistido anteriormente. ​​Estos expedientes académicos pueden ser oficiales o no oficiales. Hablaré sobre los ensayos en las próximas diapositivas.</a:t>
            </a:r>
          </a:p>
          <a:p>
            <a:pPr rtl="0" fontAlgn="base"/>
            <a:endParaRPr lang="en-US" b="0" dirty="0"/>
          </a:p>
          <a:p>
            <a:pPr rtl="0" fontAlgn="base"/>
            <a:r>
              <a:rPr lang="es-419" b="0"/>
              <a:t>La solicitud también requiere que los solicitantes seleccionen un asesor de estudios en el extranjero y un asesor de ayuda financiera dentro de la solicitud</a:t>
            </a:r>
            <a:r>
              <a:rPr lang="es-419"/>
              <a:t>. </a:t>
            </a:r>
          </a:p>
          <a:p>
            <a:pPr rtl="0" fontAlgn="base"/>
            <a:endParaRPr lang="en-US" dirty="0"/>
          </a:p>
          <a:p>
            <a:pPr marL="0" marR="0" lvl="0" indent="0" algn="l" defTabSz="457200" rtl="0" eaLnBrk="1" fontAlgn="base" latinLnBrk="0" hangingPunct="1">
              <a:lnSpc>
                <a:spcPct val="100000"/>
              </a:lnSpc>
              <a:spcBef>
                <a:spcPts val="0"/>
              </a:spcBef>
              <a:spcAft>
                <a:spcPts val="0"/>
              </a:spcAft>
              <a:buClrTx/>
              <a:buSzTx/>
              <a:buFontTx/>
              <a:buNone/>
              <a:tabLst/>
              <a:defRPr/>
            </a:pPr>
            <a:r>
              <a:rPr lang="es-419"/>
              <a:t>Paso 2:  una vez que el estudiante haya presentado la solicitud, un asesor de estudios en el extranjero y uno de ayuda financiera deben certificarla. La fecha límite para las certificaciones de los asesores es una semana después de la fecha límite para los estudiantes.</a:t>
            </a:r>
          </a:p>
        </p:txBody>
      </p:sp>
    </p:spTree>
    <p:extLst>
      <p:ext uri="{BB962C8B-B14F-4D97-AF65-F5344CB8AC3E}">
        <p14:creationId xmlns:p14="http://schemas.microsoft.com/office/powerpoint/2010/main" val="3637291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fontAlgn="base"/>
            <a:r>
              <a:rPr lang="es-419"/>
              <a:t>En su solicitud, debe presentar tres ensayos (cuatro si está solicitando la CNLA). </a:t>
            </a:r>
          </a:p>
          <a:p>
            <a:pPr rtl="0" fontAlgn="base"/>
            <a:endParaRPr lang="en-US" dirty="0"/>
          </a:p>
          <a:p>
            <a:pPr rtl="0" fontAlgn="base"/>
            <a:r>
              <a:rPr lang="es-419"/>
              <a:t>La Declaración de propósito tiene un máximo de 7000 caracteres, que es aproximadamente una página y media. Los ensayos son importantes porque los panelistas de selección, los asesores y los administradores de los campus de EE. UU. revisan estas solicitudes y esta es su </a:t>
            </a:r>
            <a:r>
              <a:rPr lang="es-419" b="1"/>
              <a:t>única forma de saber quién es usted y cuáles son sus razones para estudiar en el extranjero</a:t>
            </a:r>
            <a:r>
              <a:rPr lang="es-419"/>
              <a:t>. En la solicitud, el Programa Gilman proporciona indicaciones para cada ensayo (preguntas que debe considerar responder en sus ensayos).</a:t>
            </a:r>
          </a:p>
          <a:p>
            <a:pPr rtl="0" fontAlgn="base"/>
            <a:r>
              <a:rPr lang="es-419"/>
              <a:t>​​</a:t>
            </a:r>
          </a:p>
          <a:p>
            <a:pPr marL="0" marR="0" lvl="0" indent="0" algn="l" defTabSz="457200" rtl="0" eaLnBrk="1" fontAlgn="base" latinLnBrk="0" hangingPunct="1">
              <a:lnSpc>
                <a:spcPct val="100000"/>
              </a:lnSpc>
              <a:spcBef>
                <a:spcPts val="0"/>
              </a:spcBef>
              <a:spcAft>
                <a:spcPts val="0"/>
              </a:spcAft>
              <a:buClrTx/>
              <a:buSzTx/>
              <a:buFontTx/>
              <a:buNone/>
              <a:tabLst/>
              <a:defRPr/>
            </a:pPr>
            <a:r>
              <a:rPr lang="es-419" b="0"/>
              <a:t>El ensayo de Declaración de propósito es esencialmente una entrevista personal en papel.  Debe hablar sobre el impacto de estudiar en el extranjero en sus metas académicas, sus metas profesionales y su crecimiento personal y también sobre cómo la Beca Gilman puede ayudarlo a lograr estas metas.  También debe mencionar lo que lo inspiró a estudiar en el extranjero y los desafíos que ha enfrentado al estudiar en el extranjero, para </a:t>
            </a:r>
            <a:r>
              <a:rPr lang="es-419" sz="2400" b="0" kern="1200">
                <a:solidFill>
                  <a:schemeClr val="tx1"/>
                </a:solidFill>
                <a:effectLst/>
                <a:latin typeface="+mn-lt"/>
                <a:ea typeface="+mn-ea"/>
                <a:cs typeface="+mn-cs"/>
              </a:rPr>
              <a:t>que puedan describir el conocimiento, las habilidades y las experiencias que se pueden aprovechar para enfrentar los desafíos experimentados en el extranjero.</a:t>
            </a:r>
          </a:p>
          <a:p>
            <a:pPr marL="0" marR="0" lvl="0" indent="0" algn="l" defTabSz="457200" rtl="0" eaLnBrk="1" fontAlgn="base" latinLnBrk="0" hangingPunct="1">
              <a:lnSpc>
                <a:spcPct val="100000"/>
              </a:lnSpc>
              <a:spcBef>
                <a:spcPts val="0"/>
              </a:spcBef>
              <a:spcAft>
                <a:spcPts val="0"/>
              </a:spcAft>
              <a:buClrTx/>
              <a:buSzTx/>
              <a:buFontTx/>
              <a:buNone/>
              <a:tabLst/>
              <a:defRPr/>
            </a:pPr>
            <a:endParaRPr lang="en-US" sz="2400" kern="1200" dirty="0">
              <a:solidFill>
                <a:schemeClr val="tx1"/>
              </a:solidFill>
              <a:effectLst/>
              <a:latin typeface="+mn-lt"/>
              <a:ea typeface="+mn-ea"/>
              <a:cs typeface="+mn-cs"/>
            </a:endParaRPr>
          </a:p>
          <a:p>
            <a:pPr rtl="0" fontAlgn="base"/>
            <a:r>
              <a:rPr lang="es-419"/>
              <a:t>Todos los estudiantes que solicitan el Programa Gilman tienen necesidades financieras, por lo que puede hablar de esto, pero explique otros desafíos que pueda enfrentar además de eso.</a:t>
            </a:r>
          </a:p>
          <a:p>
            <a:pPr rtl="0"/>
            <a:endParaRPr lang="en-US" dirty="0"/>
          </a:p>
        </p:txBody>
      </p:sp>
    </p:spTree>
    <p:extLst>
      <p:ext uri="{BB962C8B-B14F-4D97-AF65-F5344CB8AC3E}">
        <p14:creationId xmlns:p14="http://schemas.microsoft.com/office/powerpoint/2010/main" val="3326125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fontAlgn="base"/>
            <a:r>
              <a:rPr lang="es-419"/>
              <a:t>Aquí hay algunas preguntas para reflexionar mientras escribe su declaración de propósito. </a:t>
            </a:r>
          </a:p>
          <a:p>
            <a:pPr marL="171450" indent="-171450" rtl="0" fontAlgn="base">
              <a:buFont typeface="Arial" panose="020B0604020202020204" pitchFamily="34" charset="0"/>
              <a:buChar char="•"/>
            </a:pPr>
            <a:r>
              <a:rPr lang="es-419"/>
              <a:t>¿Hace una conexión entre su </a:t>
            </a:r>
            <a:r>
              <a:rPr lang="es-419" b="1"/>
              <a:t>programa</a:t>
            </a:r>
            <a:r>
              <a:rPr lang="es-419"/>
              <a:t> y sus metas?</a:t>
            </a:r>
          </a:p>
          <a:p>
            <a:pPr marL="171450" indent="-171450" rtl="0" fontAlgn="base">
              <a:buFont typeface="Arial" panose="020B0604020202020204" pitchFamily="34" charset="0"/>
              <a:buChar char="•"/>
            </a:pPr>
            <a:r>
              <a:rPr lang="es-419"/>
              <a:t>¿Hace una conexión entre su </a:t>
            </a:r>
            <a:r>
              <a:rPr lang="es-419" b="1"/>
              <a:t>país</a:t>
            </a:r>
            <a:r>
              <a:rPr lang="es-419"/>
              <a:t> y sus objetivos?</a:t>
            </a:r>
          </a:p>
          <a:p>
            <a:pPr marL="171450" indent="-171450" rtl="0" fontAlgn="base">
              <a:buFont typeface="Arial" panose="020B0604020202020204" pitchFamily="34" charset="0"/>
              <a:buChar char="•"/>
            </a:pPr>
            <a:r>
              <a:rPr lang="es-419"/>
              <a:t>¿Comparte cómo tendrá </a:t>
            </a:r>
            <a:r>
              <a:rPr lang="es-419" b="1"/>
              <a:t>éxito académico</a:t>
            </a:r>
            <a:r>
              <a:rPr lang="es-419"/>
              <a:t> en su programa?</a:t>
            </a:r>
          </a:p>
          <a:p>
            <a:pPr marL="171450" indent="-171450" rtl="0" fontAlgn="base">
              <a:buFont typeface="Arial" panose="020B0604020202020204" pitchFamily="34" charset="0"/>
              <a:buChar char="•"/>
            </a:pPr>
            <a:r>
              <a:rPr lang="es-419"/>
              <a:t>¿Da </a:t>
            </a:r>
            <a:r>
              <a:rPr lang="es-419" b="1"/>
              <a:t>ejemplos</a:t>
            </a:r>
            <a:r>
              <a:rPr lang="es-419"/>
              <a:t> de sus experiencias, sus habilidades y los conocimientos que utilizará para enfrentar los desafíos del programa?</a:t>
            </a:r>
          </a:p>
          <a:p>
            <a:pPr marL="171450" indent="-171450" rtl="0" fontAlgn="base">
              <a:buFont typeface="Arial" panose="020B0604020202020204" pitchFamily="34" charset="0"/>
              <a:buChar char="•"/>
            </a:pPr>
            <a:r>
              <a:rPr lang="es-419"/>
              <a:t>¿Aborda cómo esta experiencia en el extranjero </a:t>
            </a:r>
            <a:r>
              <a:rPr lang="es-419" b="1"/>
              <a:t>afectará</a:t>
            </a:r>
            <a:r>
              <a:rPr lang="es-419"/>
              <a:t> su futuro?</a:t>
            </a:r>
          </a:p>
          <a:p>
            <a:pPr rtl="0"/>
            <a:endParaRPr lang="en-US" dirty="0"/>
          </a:p>
          <a:p>
            <a:pPr rtl="0" fontAlgn="base"/>
            <a:endParaRPr lang="en-US" dirty="0"/>
          </a:p>
        </p:txBody>
      </p:sp>
    </p:spTree>
    <p:extLst>
      <p:ext uri="{BB962C8B-B14F-4D97-AF65-F5344CB8AC3E}">
        <p14:creationId xmlns:p14="http://schemas.microsoft.com/office/powerpoint/2010/main" val="2604778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fontAlgn="base"/>
            <a:r>
              <a:rPr lang="es-419" b="0"/>
              <a:t>Hay dos ensayos sobre el impacto en la comunidad que son obligatorios y</a:t>
            </a:r>
            <a:r>
              <a:rPr lang="es-419" sz="2400" b="0" i="0" kern="1200">
                <a:solidFill>
                  <a:schemeClr val="tx1"/>
                </a:solidFill>
                <a:effectLst/>
                <a:latin typeface="+mn-lt"/>
                <a:ea typeface="+mn-ea"/>
                <a:cs typeface="+mn-cs"/>
              </a:rPr>
              <a:t> son igualmente importantes. Le recomendamos encarecidamente que lea el </a:t>
            </a:r>
            <a:r>
              <a:rPr lang="es-419" sz="2400" b="0" i="0" u="sng" kern="1200">
                <a:solidFill>
                  <a:schemeClr val="tx1"/>
                </a:solidFill>
                <a:effectLst/>
                <a:latin typeface="+mn-lt"/>
                <a:ea typeface="+mn-ea"/>
                <a:cs typeface="+mn-cs"/>
                <a:hlinkClick r:id="rId3"/>
              </a:rPr>
              <a:t>Criterio de selección Impacto en la comunidad en el extranjero y el regreso del estudiante a casa</a:t>
            </a:r>
            <a:r>
              <a:rPr lang="es-419" sz="2400" b="0" i="0" u="sng" kern="1200">
                <a:solidFill>
                  <a:schemeClr val="tx1"/>
                </a:solidFill>
                <a:effectLst/>
                <a:latin typeface="+mn-lt"/>
                <a:ea typeface="+mn-ea"/>
                <a:cs typeface="+mn-cs"/>
              </a:rPr>
              <a:t>. </a:t>
            </a:r>
            <a:endParaRPr lang="en-US" b="0" dirty="0"/>
          </a:p>
          <a:p>
            <a:pPr rtl="0" fontAlgn="base"/>
            <a:endParaRPr lang="en-US" b="0" dirty="0"/>
          </a:p>
          <a:p>
            <a:pPr rtl="0" fontAlgn="base"/>
            <a:r>
              <a:rPr lang="es-419" b="0"/>
              <a:t>Impacto en la comunidad: ensayo sobre la construcción de entendimiento mutuo requiere que responda cómo será un diplomático ciudadano de los EE. UU. como becario de Gilman mientras esté en el extranjero</a:t>
            </a:r>
          </a:p>
          <a:p>
            <a:pPr rtl="0" fontAlgn="base"/>
            <a:r>
              <a:rPr lang="es-419"/>
              <a:t>​​</a:t>
            </a:r>
          </a:p>
          <a:p>
            <a:pPr rtl="0" fontAlgn="base"/>
            <a:r>
              <a:rPr lang="es-419"/>
              <a:t>Los aspectos clave de este ensayo se centran en cómo será un representante de EE. UU. en el extranjero y cómo buscará oportunidades para involucrarse más culturalmente y tener interacciones significativas con personas de diferentes culturas en su programa en el extranjero. </a:t>
            </a:r>
          </a:p>
          <a:p>
            <a:pPr rtl="0" fontAlgn="base"/>
            <a:endParaRPr lang="en-US" dirty="0"/>
          </a:p>
          <a:p>
            <a:pPr rtl="0" fontAlgn="base"/>
            <a:r>
              <a:rPr lang="es-419"/>
              <a:t>Este ensayo tiene un máximo de 3000 caracteres.</a:t>
            </a:r>
          </a:p>
        </p:txBody>
      </p:sp>
    </p:spTree>
    <p:extLst>
      <p:ext uri="{BB962C8B-B14F-4D97-AF65-F5344CB8AC3E}">
        <p14:creationId xmlns:p14="http://schemas.microsoft.com/office/powerpoint/2010/main" val="1394050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marL="0" marR="0" lvl="0" indent="0" algn="l" defTabSz="457200" rtl="0" eaLnBrk="1" fontAlgn="auto" latinLnBrk="0" hangingPunct="1">
              <a:lnSpc>
                <a:spcPct val="100000"/>
              </a:lnSpc>
              <a:spcBef>
                <a:spcPts val="0"/>
              </a:spcBef>
              <a:spcAft>
                <a:spcPts val="0"/>
              </a:spcAft>
              <a:buClrTx/>
              <a:buSzTx/>
              <a:buFontTx/>
              <a:buNone/>
              <a:tabLst/>
              <a:defRPr/>
            </a:pPr>
            <a:r>
              <a:rPr lang="es-419"/>
              <a:t>Aquí hay algunas preguntas para reflexionar mientras escribe el ensayo sobre la construcción de un entendimiento mutuo:</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a:t>¿Explica cómo </a:t>
            </a:r>
            <a:r>
              <a:rPr lang="es-419" b="1"/>
              <a:t>representará</a:t>
            </a:r>
            <a:r>
              <a:rPr lang="es-419"/>
              <a:t> a los EE. UU. como ciudadano diplomático en el extranjero?</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a:t>¿Explica cómo </a:t>
            </a:r>
            <a:r>
              <a:rPr lang="es-419" b="1"/>
              <a:t>contribuirá</a:t>
            </a:r>
            <a:r>
              <a:rPr lang="es-419"/>
              <a:t> al objetivo de construir un entendimiento mutuo?</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a:t>¿Habla sobre cómo buscará oportunidades para construir </a:t>
            </a:r>
            <a:r>
              <a:rPr lang="es-419" b="1"/>
              <a:t>relaciones significativas</a:t>
            </a:r>
            <a:r>
              <a:rPr lang="es-419"/>
              <a:t> y </a:t>
            </a:r>
            <a:r>
              <a:rPr lang="es-419" b="1"/>
              <a:t>participar más culturalmente</a:t>
            </a:r>
            <a:r>
              <a:rPr lang="es-419"/>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rtl="0" fontAlgn="base"/>
            <a:endParaRPr lang="en-US" dirty="0"/>
          </a:p>
        </p:txBody>
      </p:sp>
    </p:spTree>
    <p:extLst>
      <p:ext uri="{BB962C8B-B14F-4D97-AF65-F5344CB8AC3E}">
        <p14:creationId xmlns:p14="http://schemas.microsoft.com/office/powerpoint/2010/main" val="2477834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fontAlgn="base"/>
            <a:r>
              <a:rPr lang="es-419" b="0"/>
              <a:t>Hay dos ensayos sobre el impacto en la comunidad que son obligatorios y</a:t>
            </a:r>
            <a:r>
              <a:rPr lang="es-419" sz="2400" b="0" i="0" kern="1200">
                <a:solidFill>
                  <a:schemeClr val="tx1"/>
                </a:solidFill>
                <a:effectLst/>
                <a:latin typeface="+mn-lt"/>
                <a:ea typeface="+mn-ea"/>
                <a:cs typeface="+mn-cs"/>
              </a:rPr>
              <a:t> son igualmente importantes. Le recomendamos encarecidamente que lea el </a:t>
            </a:r>
            <a:r>
              <a:rPr lang="es-419" sz="2400" b="0" i="0" u="sng" kern="1200">
                <a:solidFill>
                  <a:schemeClr val="tx1"/>
                </a:solidFill>
                <a:effectLst/>
                <a:latin typeface="+mn-lt"/>
                <a:ea typeface="+mn-ea"/>
                <a:cs typeface="+mn-cs"/>
                <a:hlinkClick r:id="rId3"/>
              </a:rPr>
              <a:t>Criterio de selección Impacto en la comunidad en el extranjero y el regreso del estudiante a casa</a:t>
            </a:r>
            <a:r>
              <a:rPr lang="es-419" sz="2400" b="0" i="0" u="sng" kern="1200">
                <a:solidFill>
                  <a:schemeClr val="tx1"/>
                </a:solidFill>
                <a:effectLst/>
                <a:latin typeface="+mn-lt"/>
                <a:ea typeface="+mn-ea"/>
                <a:cs typeface="+mn-cs"/>
              </a:rPr>
              <a:t>. </a:t>
            </a:r>
            <a:endParaRPr lang="en-US" b="0" dirty="0"/>
          </a:p>
          <a:p>
            <a:pPr rtl="0" fontAlgn="base"/>
            <a:endParaRPr lang="en-US" b="0" dirty="0"/>
          </a:p>
          <a:p>
            <a:pPr rtl="0" fontAlgn="base"/>
            <a:r>
              <a:rPr lang="es-419" b="0"/>
              <a:t>El ensayo “Impacto en la comunidad: construcción de entendimiento mutuo” requiere que responda cómo será un diplomático ciudadano de los EE. UU. como becario de Gilman mientras esté en el extranjero</a:t>
            </a:r>
          </a:p>
          <a:p>
            <a:pPr rtl="0" fontAlgn="base"/>
            <a:r>
              <a:rPr lang="es-419"/>
              <a:t>​​</a:t>
            </a:r>
          </a:p>
          <a:p>
            <a:pPr rtl="0" fontAlgn="base"/>
            <a:r>
              <a:rPr lang="es-419"/>
              <a:t>Los aspectos clave de este ensayo se centran en cómo será un representante de EE. UU. en el extranjero y cómo buscará oportunidades para involucrarse más culturalmente y tener interacciones significativas con personas de diferentes culturas en su programa en el extranjero. </a:t>
            </a:r>
          </a:p>
          <a:p>
            <a:pPr rtl="0" fontAlgn="base"/>
            <a:endParaRPr lang="en-US" dirty="0"/>
          </a:p>
          <a:p>
            <a:pPr rtl="0" fontAlgn="base"/>
            <a:r>
              <a:rPr lang="es-419"/>
              <a:t>Este ensayo tiene un máximo de 3000 caracteres.</a:t>
            </a:r>
          </a:p>
        </p:txBody>
      </p:sp>
    </p:spTree>
    <p:extLst>
      <p:ext uri="{BB962C8B-B14F-4D97-AF65-F5344CB8AC3E}">
        <p14:creationId xmlns:p14="http://schemas.microsoft.com/office/powerpoint/2010/main" val="1556973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marL="0" marR="0" lvl="0" indent="0" algn="l" defTabSz="457200" rtl="0" eaLnBrk="1" fontAlgn="auto" latinLnBrk="0" hangingPunct="1">
              <a:lnSpc>
                <a:spcPct val="100000"/>
              </a:lnSpc>
              <a:spcBef>
                <a:spcPts val="0"/>
              </a:spcBef>
              <a:spcAft>
                <a:spcPts val="0"/>
              </a:spcAft>
              <a:buClrTx/>
              <a:buSzTx/>
              <a:buFontTx/>
              <a:buNone/>
              <a:tabLst/>
              <a:defRPr/>
            </a:pPr>
            <a:r>
              <a:rPr lang="es-419"/>
              <a:t>Aquí hay algunas preguntas para reflexionar al escribir su propuesta de Proyecto de servicio de seguimiento:</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a:t>¿Su propuesta de proyecto de servicio de seguimiento (FOSP, por sus siglas en inglés) </a:t>
            </a:r>
            <a:r>
              <a:rPr lang="es-419" b="1"/>
              <a:t>aumenta el conocimiento</a:t>
            </a:r>
            <a:r>
              <a:rPr lang="es-419"/>
              <a:t> de la Beca Gilman y los estudios en el extranjero?</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a:t>¿Es </a:t>
            </a:r>
            <a:r>
              <a:rPr lang="es-419" b="1"/>
              <a:t>factible</a:t>
            </a:r>
            <a:r>
              <a:rPr lang="es-419"/>
              <a:t> su proyecto?</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a:t>¿Ofrece un </a:t>
            </a:r>
            <a:r>
              <a:rPr lang="es-419" b="1"/>
              <a:t>plan detallado</a:t>
            </a:r>
            <a:r>
              <a:rPr lang="es-419"/>
              <a:t> para su proyecto?</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a:t>¿Incluye su </a:t>
            </a:r>
            <a:r>
              <a:rPr lang="es-419" b="1"/>
              <a:t>experiencia de estudios en el extranjero</a:t>
            </a:r>
            <a:r>
              <a:rPr lang="es-419"/>
              <a:t> en su proyecto?</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a:t>¿Tiene un </a:t>
            </a:r>
            <a:r>
              <a:rPr lang="es-419" b="1"/>
              <a:t>público objetivo</a:t>
            </a:r>
            <a:r>
              <a:rPr lang="es-419"/>
              <a:t>? ¿Con quién colaborará para llegar a esta </a:t>
            </a:r>
            <a:r>
              <a:rPr lang="es-419" b="1"/>
              <a:t>comunidad</a:t>
            </a:r>
            <a:r>
              <a:rPr lang="es-419"/>
              <a:t>?</a:t>
            </a:r>
          </a:p>
        </p:txBody>
      </p:sp>
    </p:spTree>
    <p:extLst>
      <p:ext uri="{BB962C8B-B14F-4D97-AF65-F5344CB8AC3E}">
        <p14:creationId xmlns:p14="http://schemas.microsoft.com/office/powerpoint/2010/main" val="33407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r>
              <a:rPr lang="es-419"/>
              <a:t>La Beca Gilman está patrocinada por la Oficina de Asuntos Educativos y Culturales, o ECA, por sus siglas en inglés, en el Departamento de Estado de los EE. UU.</a:t>
            </a:r>
          </a:p>
          <a:p>
            <a:pPr rtl="0"/>
            <a:endParaRPr lang="en-US" baseline="0" dirty="0"/>
          </a:p>
          <a:p>
            <a:pPr rtl="0"/>
            <a:r>
              <a:rPr lang="es-419" b="0"/>
              <a:t>La ECA lidera una amplia gama de intercambios académicos, profesionales y culturales con el objetivo de aumentar la comprensión y el respeto mutuos entre las personas de los Estados Unidos y las de otros países. </a:t>
            </a:r>
          </a:p>
          <a:p>
            <a:pPr rtl="0"/>
            <a:r>
              <a:rPr lang="es-419" b="0"/>
              <a:t> </a:t>
            </a:r>
          </a:p>
          <a:p>
            <a:pPr rtl="0"/>
            <a:r>
              <a:rPr lang="es-419" b="0"/>
              <a:t>La Beca Gilman es solo uno de los muchos programas patrocinados por la ECA, y se convierte en parte de una red de unas 40 000 personas que participan en los programas de la ECA cada año. </a:t>
            </a:r>
          </a:p>
          <a:p>
            <a:pPr rtl="0"/>
            <a:r>
              <a:rPr lang="es-419" b="0"/>
              <a:t> </a:t>
            </a:r>
          </a:p>
          <a:p>
            <a:pPr rtl="0"/>
            <a:r>
              <a:rPr lang="es-419"/>
              <a:t>El programa Gilman pertenece a la oficina de USA Study Abroad, que se compromete a dar forma y mantener un mundo más pacífico, próspero y justo aumentando y diversificando la participación en los estudios en el extranjero. Visite sus sitios web para obtener más información.</a:t>
            </a:r>
          </a:p>
          <a:p>
            <a:pPr rtl="0"/>
            <a:endParaRPr lang="en-US" dirty="0"/>
          </a:p>
          <a:p>
            <a:pPr rtl="0"/>
            <a:endParaRPr lang="en-US" dirty="0"/>
          </a:p>
        </p:txBody>
      </p:sp>
    </p:spTree>
    <p:extLst>
      <p:ext uri="{BB962C8B-B14F-4D97-AF65-F5344CB8AC3E}">
        <p14:creationId xmlns:p14="http://schemas.microsoft.com/office/powerpoint/2010/main" val="2113655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fontAlgn="base"/>
            <a:r>
              <a:rPr lang="es-419"/>
              <a:t>Como se explicó anteriormente, los solicitantes que están estudiando un idioma de necesidad crítica mientras están en el extranjero en un país en el que se habla predominantemente el idioma tienen la opción de ser considerados para la Asignación por idioma de necesidad crítica, por una asignación adicional de hasta USD 3000. Esta asignación es competitiva y se ofrece a un número limitado de estudiantes cada año. Para ser considerado para la Asignación por idioma de necesidad crítica, se requiere un breve ensayo adicional y se puede enviar en la misma solicitud de Gilman. </a:t>
            </a:r>
          </a:p>
          <a:p>
            <a:pPr rtl="0" fontAlgn="base"/>
            <a:endParaRPr lang="en-US" dirty="0"/>
          </a:p>
          <a:p>
            <a:pPr rtl="0" fontAlgn="base"/>
            <a:r>
              <a:rPr lang="es-419"/>
              <a:t>Algunos puntos clave a tener en cuenta son:</a:t>
            </a:r>
          </a:p>
          <a:p>
            <a:pPr marL="173422" indent="-173422" rtl="0" fontAlgn="base">
              <a:buFont typeface="Arial" panose="020B0604020202020204" pitchFamily="34" charset="0"/>
              <a:buChar char="•"/>
            </a:pPr>
            <a:r>
              <a:rPr lang="es-419"/>
              <a:t>Asegúrese de que el idioma que está estudiando en el extranjero sea considerado un idioma de necesidad crítica por el Departamento de Estado de los EE. UU. Puedes ver la lista de idiomas con necesidades críticas en gilmanscholarship.org. El estudio de cualquier otro idioma no es elegible para la Asignación por idioma de necesidad crítica.</a:t>
            </a:r>
          </a:p>
          <a:p>
            <a:pPr marL="173422" indent="-173422" rtl="0" fontAlgn="base">
              <a:buFont typeface="Arial" panose="020B0604020202020204" pitchFamily="34" charset="0"/>
              <a:buChar char="•"/>
            </a:pPr>
            <a:r>
              <a:rPr lang="es-419"/>
              <a:t>Asegúrese de estar estudiando el idioma de necesidad crítica en un país donde se hable predominantemente. ​</a:t>
            </a:r>
          </a:p>
          <a:p>
            <a:pPr marL="173422" indent="-173422" rtl="0" fontAlgn="base">
              <a:buFont typeface="Arial" panose="020B0604020202020204" pitchFamily="34" charset="0"/>
              <a:buChar char="•"/>
            </a:pPr>
            <a:r>
              <a:rPr lang="es-419"/>
              <a:t>Explique el nivel de intensidad de su estudio de idioma de necesidad crítica mientras está en el extranjero, cómo estudiar este idioma promoverá sus objetivos académicos y profesionales, cuáles son sus motivaciones para aprender o mejorar su dominio del idioma y cómo pretende mejorar sus habilidades lingüísticas mientras estudia en el extranjero. </a:t>
            </a:r>
          </a:p>
          <a:p>
            <a:pPr marL="173422" indent="-173422" rtl="0" fontAlgn="base">
              <a:buFont typeface="Arial" panose="020B0604020202020204" pitchFamily="34" charset="0"/>
              <a:buChar char="•"/>
            </a:pPr>
            <a:endParaRPr lang="en-US" dirty="0"/>
          </a:p>
          <a:p>
            <a:pPr rtl="0" fontAlgn="base"/>
            <a:r>
              <a:rPr lang="es-419"/>
              <a:t>Este ensayo tiene un máximo de 2000 caracteres.</a:t>
            </a:r>
          </a:p>
        </p:txBody>
      </p:sp>
    </p:spTree>
    <p:extLst>
      <p:ext uri="{BB962C8B-B14F-4D97-AF65-F5344CB8AC3E}">
        <p14:creationId xmlns:p14="http://schemas.microsoft.com/office/powerpoint/2010/main" val="3795428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fontAlgn="base"/>
            <a:r>
              <a:rPr lang="es-419" b="1"/>
              <a:t>Impacto del programa y el destino en la trayectoria académica y profesional del estudiante: </a:t>
            </a:r>
          </a:p>
          <a:p>
            <a:pPr rtl="0"/>
            <a:r>
              <a:rPr lang="es-419" sz="2400" b="0" i="0" kern="1200">
                <a:solidFill>
                  <a:schemeClr val="tx1"/>
                </a:solidFill>
                <a:effectLst/>
                <a:latin typeface="+mn-lt"/>
                <a:ea typeface="+mn-ea"/>
                <a:cs typeface="+mn-cs"/>
              </a:rPr>
              <a:t>Un solicitante exitoso demostrará un vínculo coherente entre las actividades del programa propuesto en el extranjero y sus futuros planes académicos o profesionales, así como sus objetivos de desarrollo personal. Los estudiantes deben detallar los diferentes aspectos de su programa y articular cómo su participación y recepción de la Beca Gilman apoyaría el logro de sus metas. </a:t>
            </a:r>
          </a:p>
          <a:p>
            <a:pPr rtl="0"/>
            <a:endParaRPr lang="en-US" dirty="0"/>
          </a:p>
          <a:p>
            <a:pPr rtl="0"/>
            <a:endParaRPr lang="en-US" sz="2400" b="0" i="0" kern="1200" dirty="0">
              <a:solidFill>
                <a:schemeClr val="tx1"/>
              </a:solidFill>
              <a:effectLst/>
              <a:latin typeface="+mn-lt"/>
              <a:ea typeface="+mn-ea"/>
              <a:cs typeface="+mn-cs"/>
            </a:endParaRPr>
          </a:p>
          <a:p>
            <a:pPr rtl="0" fontAlgn="base"/>
            <a:r>
              <a:rPr lang="es-419" b="1"/>
              <a:t>Impacto en la comunidad en el extranjero y al regreso del estudiante a casa</a:t>
            </a:r>
          </a:p>
          <a:p>
            <a:pPr rtl="0"/>
            <a:r>
              <a:rPr lang="es-419" sz="2400" b="0" i="0" kern="1200">
                <a:solidFill>
                  <a:schemeClr val="tx1"/>
                </a:solidFill>
                <a:effectLst/>
                <a:latin typeface="+mn-lt"/>
                <a:ea typeface="+mn-ea"/>
                <a:cs typeface="+mn-cs"/>
              </a:rPr>
              <a:t>La misión de la Oficina de Asuntos Educativos y Culturales del Departamento de Estado de los EE.UU. es aumentar el entendimiento mutuo entre las personas de los Estados Unidos y las de otros países por medio del intercambio educativo y cultural. El Programa Gilman juega un papel esencial en el logro de esta misión, porque estudiar en el extranjero ES una forma de diplomacia. Los becarios Gilman representan a los Estados Unidos como ciudadanos diplomáticos en sus comunidades anfitrionas: reflejan una diversidad de valores, creencias y opiniones que es fundamental para brindar una representación equilibrada de los Estados Unidos en el exterior. Se espera que los becarios Gilman contribuyan a la meta de construir un entendimiento mutuo compartiendo lo que significa ser estadounidense, aprendiendo sobre la cultura anfitriona y construyendo relaciones significativas.</a:t>
            </a:r>
          </a:p>
          <a:p>
            <a:pPr rtl="0"/>
            <a:endParaRPr lang="en-US" sz="2400" b="0" i="0" kern="1200" dirty="0">
              <a:solidFill>
                <a:schemeClr val="tx1"/>
              </a:solidFill>
              <a:effectLst/>
              <a:latin typeface="+mn-lt"/>
              <a:ea typeface="+mn-ea"/>
              <a:cs typeface="+mn-cs"/>
            </a:endParaRPr>
          </a:p>
          <a:p>
            <a:pPr rtl="0"/>
            <a:r>
              <a:rPr lang="es-419" sz="2400" b="0" i="0" kern="1200">
                <a:solidFill>
                  <a:schemeClr val="tx1"/>
                </a:solidFill>
                <a:effectLst/>
                <a:latin typeface="+mn-lt"/>
                <a:ea typeface="+mn-ea"/>
                <a:cs typeface="+mn-cs"/>
              </a:rPr>
              <a:t>Al regresar a los Estados Unidos, los becarios Gilman tienen la oportunidad de inspirar a la próxima ola de estudiantes a estudiar o hacer una pasantía en el extranjero a través del Proyecto de servicio de seguimiento obligatorio. El objetivo del Proyecto de servicio de seguimiento es que los becarios Gilman aumenten la conciencia sobre los estudios en el extranjero y la Beca Gilman entre sus pares en sus comunidades de origen y campus. Una propuesta exitosa de Proyecto de servicio de seguimiento será factible, utilizará la experiencia personal propia en el extranjero y se conectará con diversos grupos de estadounidenses.</a:t>
            </a:r>
          </a:p>
          <a:p>
            <a:pPr rtl="0" fontAlgn="base"/>
            <a:r>
              <a:rPr lang="es-419" sz="2400" b="0" i="0" kern="1200">
                <a:solidFill>
                  <a:schemeClr val="tx1"/>
                </a:solidFill>
                <a:effectLst/>
                <a:latin typeface="+mn-lt"/>
                <a:ea typeface="+mn-ea"/>
                <a:cs typeface="+mn-cs"/>
              </a:rPr>
              <a:t> </a:t>
            </a:r>
          </a:p>
          <a:p>
            <a:pPr rtl="0" fontAlgn="base"/>
            <a:r>
              <a:rPr lang="es-419" sz="2400" b="1" i="0" kern="1200">
                <a:solidFill>
                  <a:schemeClr val="tx1"/>
                </a:solidFill>
                <a:effectLst/>
                <a:latin typeface="+mn-lt"/>
                <a:ea typeface="+mn-ea"/>
                <a:cs typeface="+mn-cs"/>
              </a:rPr>
              <a:t>Preparación académica (actualizado)</a:t>
            </a:r>
            <a:endParaRPr lang="en-US" sz="2400" b="0" i="0" kern="1200" dirty="0">
              <a:solidFill>
                <a:schemeClr val="tx1"/>
              </a:solidFill>
              <a:effectLst/>
              <a:latin typeface="+mn-lt"/>
              <a:ea typeface="+mn-ea"/>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r>
              <a:rPr lang="es-419" sz="2400" b="0" i="0" kern="1200">
                <a:solidFill>
                  <a:schemeClr val="tx1"/>
                </a:solidFill>
                <a:effectLst/>
                <a:latin typeface="+mn-lt"/>
                <a:ea typeface="+mn-ea"/>
                <a:cs typeface="+mn-cs"/>
              </a:rPr>
              <a:t>El Departamento de Estado de los EE. UU. se compromete a garantizar que los becarios Gilman tengan éxito en sus programas en el extranjero. Un solicitante competitivo debe demostrar la preparación académica necesaria para beneficiarse de un programa de estudios en el extranjero o una pasantía internacional. Debe revelar cualquier desafío importante que haya enfrentado en su carrera académica y analizar cómo tendrán éxito académico en su programa en el extranjero. El desempeño académico, particularmente en la especialización del solicitante, es importante, aunque no existe un promedio mínimo de calificaciones para participar en el Programa Gilman.</a:t>
            </a:r>
          </a:p>
          <a:p>
            <a:pPr rtl="0" fontAlgn="base"/>
            <a:endParaRPr lang="en-US" sz="2400" b="0" i="0" kern="1200" dirty="0">
              <a:solidFill>
                <a:schemeClr val="tx1"/>
              </a:solidFill>
              <a:effectLst/>
              <a:latin typeface="+mn-lt"/>
              <a:ea typeface="+mn-ea"/>
              <a:cs typeface="+mn-cs"/>
            </a:endParaRPr>
          </a:p>
          <a:p>
            <a:pPr rtl="0"/>
            <a:r>
              <a:rPr lang="es-419" b="1"/>
              <a:t>Diversidad de antecedentes y experiencia (actualizado)</a:t>
            </a:r>
          </a:p>
          <a:p>
            <a:pPr rtl="0"/>
            <a:r>
              <a:rPr lang="es-419" sz="2400" b="0" i="0" kern="1200">
                <a:solidFill>
                  <a:schemeClr val="tx1"/>
                </a:solidFill>
                <a:effectLst/>
                <a:latin typeface="+mn-lt"/>
                <a:ea typeface="+mn-ea"/>
                <a:cs typeface="+mn-cs"/>
              </a:rPr>
              <a:t>El Programa Gilman del Departamento de Estado de los EE. UU. busca la participación del grupo más amplio de estudiantes universitarios estadounidenses con necesidades financieras que se beneficiarán de los conocimientos, las habilidades y las experiencias que adquieran al estudiar en el extranjero. Al apoyar a los estudiantes que tienen una gran necesidad financiera, el programa ha tenido éxito en apoyar a los estudiantes que históricamente han estado subrepresentados* en la educación en el extranjero. El conocimiento, las habilidades y las experiencias personales de los estudiantes se consideran en el contexto del impacto general que tendrá en ellos el programa propuesto en el extranjero, cómo superarán los desafíos anticipados durante el programa y su capacidad para ser un representante de los Estados Unidos y el Programa Gilman.</a:t>
            </a:r>
          </a:p>
          <a:p>
            <a:pPr rtl="0"/>
            <a:r>
              <a:rPr lang="es-419" sz="2400" b="0" i="0" kern="1200">
                <a:solidFill>
                  <a:schemeClr val="tx1"/>
                </a:solidFill>
                <a:effectLst/>
                <a:latin typeface="+mn-lt"/>
                <a:ea typeface="+mn-ea"/>
                <a:cs typeface="+mn-cs"/>
              </a:rPr>
              <a:t>Nota: Se debe dar preferencia a aquellos que no hayan estudiado en el extranjero antes y a los veteranos que sirvieron en servicio activo en las Fuerzas Armadas (Ejército, Infantería de Marina, Marina, Fuerza Aérea o Guardacostas) de los EE. UU., siempre que sus calificaciones sean aproximadamente equivalentes a las de otros candidatos.</a:t>
            </a:r>
          </a:p>
          <a:p>
            <a:pPr rtl="0"/>
            <a:r>
              <a:rPr lang="es-419" sz="2400" b="0" i="0" kern="1200">
                <a:solidFill>
                  <a:schemeClr val="tx1"/>
                </a:solidFill>
                <a:effectLst/>
                <a:latin typeface="+mn-lt"/>
                <a:ea typeface="+mn-ea"/>
                <a:cs typeface="+mn-cs"/>
              </a:rPr>
              <a:t>*Incluyendo, pero sin limitarse a estudiantes universitarios de primera generación, estudiantes en campos STEM, estudiantes de minorías raciales y étnicas, estudiantes con discapacidades, estudiantes que asisten a instituciones que sirven a minorías y colegios comunitarios, y estudiantes de estados e instituciones de EE. UU. con menor participación en estudios en el extranjero, entre otros.</a:t>
            </a:r>
          </a:p>
          <a:p>
            <a:pPr rtl="0"/>
            <a:endParaRPr lang="en-US" sz="2400" b="0" i="0" kern="1200" dirty="0">
              <a:solidFill>
                <a:schemeClr val="tx1"/>
              </a:solidFill>
              <a:effectLst/>
              <a:latin typeface="+mn-lt"/>
              <a:ea typeface="+mn-ea"/>
              <a:cs typeface="+mn-cs"/>
            </a:endParaRPr>
          </a:p>
          <a:p>
            <a:pPr rtl="0"/>
            <a:endParaRPr lang="en-US" sz="2400" b="0" i="0" kern="1200" dirty="0">
              <a:solidFill>
                <a:schemeClr val="tx1"/>
              </a:solidFill>
              <a:effectLst/>
              <a:latin typeface="+mn-lt"/>
              <a:ea typeface="+mn-ea"/>
              <a:cs typeface="+mn-cs"/>
            </a:endParaRPr>
          </a:p>
          <a:p>
            <a:pPr rtl="0"/>
            <a:endParaRPr lang="en-US" sz="2400" b="1" i="0" kern="1200" cap="small" dirty="0">
              <a:solidFill>
                <a:schemeClr val="tx1"/>
              </a:solidFill>
              <a:effectLst/>
              <a:latin typeface="+mn-lt"/>
              <a:ea typeface="+mn-ea"/>
              <a:cs typeface="+mn-cs"/>
            </a:endParaRPr>
          </a:p>
          <a:p>
            <a:pPr rtl="0" fontAlgn="base"/>
            <a:r>
              <a:rPr lang="es-419" sz="2400" b="1" i="0" kern="1200" cap="small">
                <a:solidFill>
                  <a:schemeClr val="tx1"/>
                </a:solidFill>
                <a:effectLst/>
                <a:latin typeface="+mn-lt"/>
                <a:ea typeface="+mn-ea"/>
                <a:cs typeface="+mn-cs"/>
              </a:rPr>
              <a:t>Criterios de revisión adicionales para los estudiantes que solicitan la Asignación por idioma de necesidad crítica:</a:t>
            </a:r>
            <a:r>
              <a:rPr lang="es-419" sz="2400" b="1" i="0" kern="1200">
                <a:solidFill>
                  <a:schemeClr val="tx1"/>
                </a:solidFill>
                <a:effectLst/>
                <a:latin typeface="+mn-lt"/>
                <a:ea typeface="+mn-ea"/>
                <a:cs typeface="+mn-cs"/>
              </a:rPr>
              <a:t> </a:t>
            </a:r>
          </a:p>
          <a:p>
            <a:pPr rtl="0" fontAlgn="base"/>
            <a:r>
              <a:rPr lang="es-419" sz="2400" b="0" i="0" kern="1200">
                <a:solidFill>
                  <a:schemeClr val="tx1"/>
                </a:solidFill>
                <a:effectLst/>
                <a:latin typeface="+mn-lt"/>
                <a:ea typeface="+mn-ea"/>
                <a:cs typeface="+mn-cs"/>
              </a:rPr>
              <a:t>El ensayo complementario completado por los estudiantes que solicitan la </a:t>
            </a:r>
            <a:r>
              <a:rPr lang="es-419" sz="2400" b="0" i="0" u="sng" kern="1200">
                <a:solidFill>
                  <a:schemeClr val="tx1"/>
                </a:solidFill>
                <a:effectLst/>
                <a:latin typeface="+mn-lt"/>
                <a:ea typeface="+mn-ea"/>
                <a:cs typeface="+mn-cs"/>
                <a:hlinkClick r:id="rId3"/>
              </a:rPr>
              <a:t>Asignación por idioma de necesidad crítica</a:t>
            </a:r>
            <a:r>
              <a:rPr lang="es-419" sz="2400" b="0" i="0" kern="1200">
                <a:solidFill>
                  <a:schemeClr val="tx1"/>
                </a:solidFill>
                <a:effectLst/>
                <a:latin typeface="+mn-lt"/>
                <a:ea typeface="+mn-ea"/>
                <a:cs typeface="+mn-cs"/>
              </a:rPr>
              <a:t> se calificará utilizando los siguientes criterios adicionales:</a:t>
            </a:r>
            <a:br>
              <a:rPr lang="en-US" dirty="0"/>
            </a:br>
            <a:r>
              <a:rPr lang="es-419" sz="2400" b="0" i="0" kern="1200">
                <a:solidFill>
                  <a:schemeClr val="tx1"/>
                </a:solidFill>
                <a:effectLst/>
                <a:latin typeface="+mn-lt"/>
                <a:ea typeface="+mn-ea"/>
                <a:cs typeface="+mn-cs"/>
              </a:rPr>
              <a:t>El Departamento de Estado de los EE. UU. se dedica a apoyar a los estudiantes que están estudiando un idioma de necesidad crítica (aquellos que se consideran importantes para la seguridad nacional). Los solicitantes son considerados para esta categoría si mientras están en el extranjero están tomando un curso impartido en un idioma de necesidad crítica, estudiando un idioma de necesidad crítica, o ambos, en un país o un área donde predomina el idioma. Un solicitante exitoso debe demostrar una fuerte motivación para lograr el dominio del idioma que se extienda más allá de su experiencia de estudio en el extranjero y hacia sus futuras metas académicas y profesionales.</a:t>
            </a:r>
            <a:endParaRPr lang="en-US" dirty="0"/>
          </a:p>
        </p:txBody>
      </p:sp>
    </p:spTree>
    <p:extLst>
      <p:ext uri="{BB962C8B-B14F-4D97-AF65-F5344CB8AC3E}">
        <p14:creationId xmlns:p14="http://schemas.microsoft.com/office/powerpoint/2010/main" val="4127505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dirty="0"/>
          </a:p>
        </p:txBody>
      </p:sp>
    </p:spTree>
    <p:extLst>
      <p:ext uri="{BB962C8B-B14F-4D97-AF65-F5344CB8AC3E}">
        <p14:creationId xmlns:p14="http://schemas.microsoft.com/office/powerpoint/2010/main" val="1529643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defTabSz="924806" rtl="0">
              <a:defRPr/>
            </a:pPr>
            <a:r>
              <a:rPr lang="es-419"/>
              <a:t>Hay dos fechas límite a tener en cuenta: la fecha límite del solicitante (que es la fecha límite para que los estudiantes hayan presentado su solicitud) y la fecha límite del asesor (que es la fecha límite para que ambos asesores hayan completado sus certificaciones de la solicitud del estudiante).    </a:t>
            </a:r>
          </a:p>
          <a:p>
            <a:pPr defTabSz="924806" rtl="0">
              <a:defRPr/>
            </a:pPr>
            <a:endParaRPr lang="en-US" dirty="0"/>
          </a:p>
          <a:p>
            <a:pPr defTabSz="924806" rtl="0">
              <a:defRPr/>
            </a:pPr>
            <a:r>
              <a:rPr lang="es-419"/>
              <a:t>El ciclo de fecha límite de marzo de 2022 puede abarcar </a:t>
            </a:r>
            <a:r>
              <a:rPr lang="es-419" b="0" i="0">
                <a:solidFill>
                  <a:srgbClr val="4A4A4A"/>
                </a:solidFill>
                <a:effectLst/>
                <a:latin typeface="Verlag A"/>
              </a:rPr>
              <a:t>los programas de verano de 2022, otoño de 2022, año académico 2022-2023 y primavera de 2023. </a:t>
            </a:r>
            <a:r>
              <a:rPr lang="es-419"/>
              <a:t>Esta solicitud se abrirá en marzo y la fecha límite para estudiantes es el 1 de marzo de 2022 a las 11:59 p. m., hora del Pacífico. La fecha límite para la certificación de Asesor es el 8 de marzo. Los asesores no pueden certificar su solicitud hasta que usted haya presentado su solicitud antes del día 1</a:t>
            </a:r>
            <a:r>
              <a:rPr lang="es-419" baseline="30000"/>
              <a:t>.</a:t>
            </a:r>
          </a:p>
          <a:p>
            <a:pPr defTabSz="924806" rtl="0">
              <a:defRPr/>
            </a:pPr>
            <a:endParaRPr lang="en-US" dirty="0"/>
          </a:p>
          <a:p>
            <a:pPr defTabSz="924806" rtl="0">
              <a:defRPr/>
            </a:pPr>
            <a:r>
              <a:rPr lang="es-419" b="1"/>
              <a:t>Tenga en cuenta nuevamente que el horario límite es a las 11:59 p. m., hora del Pacífico.</a:t>
            </a:r>
            <a:endParaRPr lang="en-US" dirty="0"/>
          </a:p>
        </p:txBody>
      </p:sp>
    </p:spTree>
    <p:extLst>
      <p:ext uri="{BB962C8B-B14F-4D97-AF65-F5344CB8AC3E}">
        <p14:creationId xmlns:p14="http://schemas.microsoft.com/office/powerpoint/2010/main" val="1468138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dirty="0"/>
          </a:p>
        </p:txBody>
      </p:sp>
    </p:spTree>
    <p:extLst>
      <p:ext uri="{BB962C8B-B14F-4D97-AF65-F5344CB8AC3E}">
        <p14:creationId xmlns:p14="http://schemas.microsoft.com/office/powerpoint/2010/main" val="639389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r>
              <a:rPr lang="es-419" b="0"/>
              <a:t>Entonces, ha decidido que quiere estudiar o realizar una pasantía en el extranjero, ha determinado que es elegible para la Beca Gilman, pero sabe que es competitiva. Quizás se pregunte qué hace que una aplicación sea sólida. </a:t>
            </a:r>
          </a:p>
          <a:p>
            <a:pPr rtl="0"/>
            <a:r>
              <a:rPr lang="es-419" b="0"/>
              <a:t> </a:t>
            </a:r>
          </a:p>
          <a:p>
            <a:pPr rtl="0"/>
            <a:r>
              <a:rPr lang="es-419" b="0"/>
              <a:t>El mejor consejo es comenzar a planificar temprano. Deberá coordinar mucha información relacionada con su programa en el extranjero, sus estudios académicos en casa, sus recursos financieros y logísticos, así como dedicar tiempo a trabajar en sus ensayos y completar la solicitud. También debe obtener su expediente académico, lo que a menudo demora algunos días.</a:t>
            </a:r>
          </a:p>
          <a:p>
            <a:pPr rtl="0"/>
            <a:r>
              <a:rPr lang="es-419" b="0"/>
              <a:t> </a:t>
            </a:r>
          </a:p>
          <a:p>
            <a:pPr rtl="0"/>
            <a:r>
              <a:rPr lang="es-419" b="0"/>
              <a:t>Una encuesta de solicitantes anteriores indicó que se tarda un promedio de cinco a diez horas en completar la solicitud de la Beca Gilman, por lo que si comienza a planificar con anticipación, se asegurará de tener una solicitud de calidad mucho antes del último minuto.</a:t>
            </a:r>
          </a:p>
          <a:p>
            <a:pPr rtl="0"/>
            <a:r>
              <a:rPr lang="es-419" b="0"/>
              <a:t> </a:t>
            </a:r>
          </a:p>
          <a:p>
            <a:pPr rtl="0"/>
            <a:r>
              <a:rPr lang="es-419" b="0"/>
              <a:t>Hable con sus asesores. Esto va de la mano con la planificación temprana. Hablar con sus asesores garantizará que siempre tenga información actualizada sobre su programa y que sus asesores siempre tengan información actualizada sobre su Solicitud Gilman. </a:t>
            </a:r>
          </a:p>
          <a:p>
            <a:pPr rtl="0"/>
            <a:r>
              <a:rPr lang="es-419" b="0"/>
              <a:t> </a:t>
            </a:r>
          </a:p>
          <a:p>
            <a:pPr rtl="0"/>
            <a:r>
              <a:rPr lang="es-419" b="0"/>
              <a:t>Dedique tiempo de calidad a sus ensayos. Sus ensayos son la parte de su Solicitud Gilman que podrá usar para presentarse completamente ante el Panel de Selección. Debido a que no conocerá a los panelistas en persona, y debido a que el panel de revisión no hace suposiciones sobre un solicitante, debe usar sus ensayos como una oportunidad para que los panelistas lo conozcan. </a:t>
            </a:r>
          </a:p>
          <a:p>
            <a:pPr rtl="0"/>
            <a:r>
              <a:rPr lang="es-419" b="0"/>
              <a:t>  </a:t>
            </a:r>
          </a:p>
          <a:p>
            <a:pPr defTabSz="943969" rtl="0">
              <a:defRPr/>
            </a:pPr>
            <a:r>
              <a:rPr lang="es-419" b="0"/>
              <a:t>Es importante aprovechar la oportunidad de demostrar con su ensayo quién es usted realmente y por qué quiere estudiar o hacer una pasantía en el extranjero, transmitir sus pasiones e intereses. Un estudiante que dice que solo quiere ir a algún lugar no es tan convincente como un estudiante que habla sobre el impacto del programa propuesto.</a:t>
            </a:r>
          </a:p>
          <a:p>
            <a:pPr rtl="0"/>
            <a:r>
              <a:rPr lang="es-419" b="0"/>
              <a:t> </a:t>
            </a:r>
          </a:p>
          <a:p>
            <a:pPr defTabSz="943969" rtl="0">
              <a:defRPr/>
            </a:pPr>
            <a:r>
              <a:rPr lang="es-419" b="0"/>
              <a:t>Para todos sus ensayos, asegúrese de responder completamente las indicaciones y de invertir tiempo en escribir borradores, editar y hacer que otros revisen sus ensayos. No se imagina cuántos estudiantes tenemos cada año que escriben “estudio a bordo” en lugar de “estudio en el extranjero”.  Los pasos adicionales para revisar y hacer correcciones aseguran que sus ensayos sean fáciles de leer y que los revisores puedan conocerlo.  </a:t>
            </a:r>
          </a:p>
          <a:p>
            <a:pPr rtl="0"/>
            <a:endParaRPr lang="en-US" b="0" dirty="0"/>
          </a:p>
          <a:p>
            <a:pPr rtl="0"/>
            <a:r>
              <a:rPr lang="es-419" b="0"/>
              <a:t>Antes de enviar su solicitud, tiene la oportunidad de revisarla antes de enviarla finalmente. Tómese el tiempo necesario para verificar la precisión de toda la información que ha ingresado. Poner la información incorrecta puede hacer que su solicitud no cumpla con los requisitos de elegibilidad y, por lo tanto, lo excluyan de ser considerado para una beca.</a:t>
            </a:r>
          </a:p>
          <a:p>
            <a:pPr rtl="0"/>
            <a:endParaRPr lang="en-US" b="0" dirty="0"/>
          </a:p>
          <a:p>
            <a:pPr rtl="0"/>
            <a:r>
              <a:rPr lang="es-419" b="0"/>
              <a:t>Todos estos son pasos simples y funcionan mejor cuando comienza con el proceso lo antes posible, ¡sin esperar hasta el último minuto para completarlo y enviarlo!  Todos los ciclos tenemos estudiantes con preguntas la noche de la fecha límite de solicitud.  Tenga en cuenta que no estamos disponibles a las 10 p. m. para responder preguntas de última hora, así que asegúrese de resolver cualquier problema antes de esa hora.</a:t>
            </a:r>
          </a:p>
          <a:p>
            <a:pPr rtl="0"/>
            <a:r>
              <a:rPr lang="es-419" b="0"/>
              <a:t> </a:t>
            </a:r>
          </a:p>
          <a:p>
            <a:pPr rtl="0"/>
            <a:r>
              <a:rPr lang="es-419" b="0"/>
              <a:t>Y finalmente, asegúrese de mantenerse actualizado con nosotros y con Gilman a través de las redes sociales, correos electrónicos, teléfono y otras líneas de comunicación.</a:t>
            </a:r>
          </a:p>
        </p:txBody>
      </p:sp>
    </p:spTree>
    <p:extLst>
      <p:ext uri="{BB962C8B-B14F-4D97-AF65-F5344CB8AC3E}">
        <p14:creationId xmlns:p14="http://schemas.microsoft.com/office/powerpoint/2010/main" val="3326780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r>
              <a:rPr lang="es-419" b="0"/>
              <a:t>Entonces, ha decidido que quiere estudiar o realizar una pasantía en el extranjero, ha determinado que es elegible para la Beca Gilman, pero sabe que es competitiva. Quizás se pregunte qué hace que una aplicación sea sólida. </a:t>
            </a:r>
          </a:p>
          <a:p>
            <a:pPr rtl="0"/>
            <a:r>
              <a:rPr lang="es-419" b="0"/>
              <a:t> </a:t>
            </a:r>
          </a:p>
          <a:p>
            <a:pPr rtl="0"/>
            <a:r>
              <a:rPr lang="es-419" b="0"/>
              <a:t>El mejor consejo es comenzar a planificar temprano. Deberá coordinar mucha información relacionada con su programa en el extranjero, sus estudios académicos en casa, sus recursos financieros y logísticos, así como dedicar tiempo a trabajar en sus ensayos y completar la solicitud. También debe obtener su expediente académico, lo que a menudo demora algunos días.</a:t>
            </a:r>
          </a:p>
          <a:p>
            <a:pPr rtl="0"/>
            <a:r>
              <a:rPr lang="es-419" b="0"/>
              <a:t> </a:t>
            </a:r>
          </a:p>
          <a:p>
            <a:pPr rtl="0"/>
            <a:r>
              <a:rPr lang="es-419" b="0"/>
              <a:t>Una encuesta de solicitantes anteriores indicó que se tarda un promedio de cinco a diez horas en completar la solicitud de la Beca Gilman, por lo que si comienza a planificar con anticipación, se asegurará de tener una solicitud de calidad mucho antes del último minuto.</a:t>
            </a:r>
          </a:p>
          <a:p>
            <a:pPr rtl="0"/>
            <a:r>
              <a:rPr lang="es-419" b="0"/>
              <a:t> </a:t>
            </a:r>
          </a:p>
          <a:p>
            <a:pPr rtl="0"/>
            <a:r>
              <a:rPr lang="es-419" b="0"/>
              <a:t>Hable con sus asesores. Esto va de la mano con la planificación temprana. Hablar con sus asesores garantizará que siempre tenga información actualizada sobre su programa y que sus asesores siempre tengan información actualizada sobre su Solicitud Gilman. </a:t>
            </a:r>
          </a:p>
          <a:p>
            <a:pPr rtl="0"/>
            <a:r>
              <a:rPr lang="es-419" b="0"/>
              <a:t> </a:t>
            </a:r>
          </a:p>
          <a:p>
            <a:pPr rtl="0"/>
            <a:r>
              <a:rPr lang="es-419" b="0"/>
              <a:t>Dedique tiempo de calidad a sus ensayos. Sus ensayos son la parte de su Solicitud Gilman que podrá usar para presentarse completamente ante el Panel de Selección. Debido a que no conocerá a los panelistas en persona, y debido a que el panel de revisión no hace suposiciones sobre un solicitante, debe usar sus ensayos como una oportunidad para que los panelistas lo conozcan. </a:t>
            </a:r>
          </a:p>
          <a:p>
            <a:pPr rtl="0"/>
            <a:r>
              <a:rPr lang="es-419" b="0"/>
              <a:t>  </a:t>
            </a:r>
          </a:p>
          <a:p>
            <a:pPr defTabSz="943969" rtl="0">
              <a:defRPr/>
            </a:pPr>
            <a:r>
              <a:rPr lang="es-419" b="0"/>
              <a:t>Es importante aprovechar la oportunidad de demostrar con su ensayo quién es usted realmente y por qué quiere estudiar o hacer una pasantía en el extranjero, transmitir sus pasiones e intereses. Un estudiante que dice que solo quiere ir a algún lugar no es tan convincente como un estudiante que habla sobre el impacto del programa propuesto.</a:t>
            </a:r>
          </a:p>
          <a:p>
            <a:pPr rtl="0"/>
            <a:r>
              <a:rPr lang="es-419" b="0"/>
              <a:t> </a:t>
            </a:r>
          </a:p>
          <a:p>
            <a:pPr defTabSz="943969" rtl="0">
              <a:defRPr/>
            </a:pPr>
            <a:r>
              <a:rPr lang="es-419" b="0"/>
              <a:t>Para todos sus ensayos, asegúrese de responder completamente las indicaciones y de invertir tiempo en escribir borradores, editar y hacer que otros revisen sus ensayos. No se imagina cuántos estudiantes tenemos cada año que escriben “estudio a bordo” en lugar de “estudio en el extranjero”.  Los pasos adicionales para revisar y hacer correcciones aseguran que sus ensayos sean fáciles de leer y que los revisores puedan conocerlo.  </a:t>
            </a:r>
          </a:p>
          <a:p>
            <a:pPr rtl="0"/>
            <a:endParaRPr lang="en-US" b="0" dirty="0"/>
          </a:p>
          <a:p>
            <a:pPr rtl="0"/>
            <a:r>
              <a:rPr lang="es-419" b="0"/>
              <a:t>Antes de enviar su solicitud, tiene la oportunidad de revisarla antes de enviarla finalmente. Tómese el tiempo necesario para verificar la precisión de toda la información que ha ingresado. Poner la información incorrecta puede hacer que su solicitud no cumpla con los requisitos de elegibilidad y, por lo tanto, lo excluyan de ser considerado para una beca.</a:t>
            </a:r>
          </a:p>
          <a:p>
            <a:pPr rtl="0"/>
            <a:endParaRPr lang="en-US" b="0" dirty="0"/>
          </a:p>
          <a:p>
            <a:pPr rtl="0"/>
            <a:r>
              <a:rPr lang="es-419" b="0"/>
              <a:t>Todos estos son pasos simples y funcionan mejor cuando comienza con el proceso lo antes posible, ¡sin esperar hasta el último minuto para completarlo y enviarlo!  Todos los ciclos tenemos estudiantes con preguntas la noche de la fecha límite de solicitud.  Tenga en cuenta que no estamos disponibles a las 10 p. m. para responder preguntas de última hora, así que asegúrese de resolver cualquier problema antes de esa hora.</a:t>
            </a:r>
          </a:p>
          <a:p>
            <a:pPr rtl="0"/>
            <a:r>
              <a:rPr lang="es-419" b="0"/>
              <a:t> </a:t>
            </a:r>
          </a:p>
          <a:p>
            <a:pPr rtl="0"/>
            <a:r>
              <a:rPr lang="es-419" b="0"/>
              <a:t>Y finalmente, asegúrese de mantenerse actualizado con nosotros y con Gilman a través de las redes sociales, correos electrónicos, teléfono y otras líneas de comunicación.</a:t>
            </a:r>
          </a:p>
        </p:txBody>
      </p:sp>
    </p:spTree>
    <p:extLst>
      <p:ext uri="{BB962C8B-B14F-4D97-AF65-F5344CB8AC3E}">
        <p14:creationId xmlns:p14="http://schemas.microsoft.com/office/powerpoint/2010/main" val="1079422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r>
              <a:rPr lang="es-419"/>
              <a:t>Hay muchas maneras de mantenerse conectado con el Programa Gilman para obtener información y actualizaciones del programa.  El canal de YouTube de Gilman tiene videos de destinatarios anteriores, así como videos instructivos sobre cosas como cargar expedientes académicos y navegar por el sitio de la solicitud.  </a:t>
            </a:r>
          </a:p>
          <a:p>
            <a:pPr rtl="0"/>
            <a:endParaRPr lang="en-US" dirty="0"/>
          </a:p>
          <a:p>
            <a:pPr rtl="0"/>
            <a:r>
              <a:rPr lang="es-419"/>
              <a:t>También puede consultar el Blog Gilman Global Experience, escrito por los becarios de Gilman mientras están en el extranjero, que permite ver cómo es estudiar en el extranjero.</a:t>
            </a:r>
          </a:p>
          <a:p>
            <a:pPr rtl="0"/>
            <a:endParaRPr lang="en-US" dirty="0"/>
          </a:p>
          <a:p>
            <a:pPr rtl="0"/>
            <a:r>
              <a:rPr lang="es-419"/>
              <a:t>¡O simplemente busque #gilmanscholarship para ver más!</a:t>
            </a:r>
          </a:p>
          <a:p>
            <a:pPr rtl="0"/>
            <a:endParaRPr lang="en-US" b="0" dirty="0"/>
          </a:p>
        </p:txBody>
      </p:sp>
    </p:spTree>
    <p:extLst>
      <p:ext uri="{BB962C8B-B14F-4D97-AF65-F5344CB8AC3E}">
        <p14:creationId xmlns:p14="http://schemas.microsoft.com/office/powerpoint/2010/main" val="40440204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defTabSz="924916" rtl="0">
              <a:defRPr/>
            </a:pPr>
            <a:r>
              <a:rPr lang="es-419"/>
              <a:t>También hay muchos otros recursos disponibles para usted mientras busca becas para estudiar o realizar prácticas en el extranjero. </a:t>
            </a:r>
          </a:p>
          <a:p>
            <a:pPr defTabSz="924916" rtl="0">
              <a:defRPr/>
            </a:pPr>
            <a:endParaRPr lang="en-US" dirty="0"/>
          </a:p>
          <a:p>
            <a:pPr defTabSz="924916" rtl="0">
              <a:defRPr/>
            </a:pPr>
            <a:r>
              <a:rPr lang="es-419"/>
              <a:t>Hay recursos disponibles en el sitio web de Gilman, así como en www.studyabroad.state.gov, que es una base de datos de búsqueda en línea de varias becas para estudiar en el extranjero. El sitio web de la oficina de USA Study Abroad también incluye recursos para oportunidades adicionales que incluyen la Beca de Idioma Crítico, la Asignación Boren para Estudios Internacionales, el Proyecto GO, El Programa de Estudiantes Full Bright de los EE.UU. y muchos otros. </a:t>
            </a:r>
          </a:p>
          <a:p>
            <a:pPr defTabSz="924916" rtl="0">
              <a:defRPr/>
            </a:pPr>
            <a:endParaRPr lang="en-US" baseline="0" dirty="0"/>
          </a:p>
          <a:p>
            <a:pPr defTabSz="924916" rtl="0">
              <a:defRPr/>
            </a:pPr>
            <a:endParaRPr lang="en-US" dirty="0"/>
          </a:p>
        </p:txBody>
      </p:sp>
    </p:spTree>
    <p:extLst>
      <p:ext uri="{BB962C8B-B14F-4D97-AF65-F5344CB8AC3E}">
        <p14:creationId xmlns:p14="http://schemas.microsoft.com/office/powerpoint/2010/main" val="23366424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r>
              <a:rPr lang="es-419"/>
              <a:t>Puede ver los folletos digitales de Gilman aquí y conservarlos para obtener más información sobre el Programa Gilman. </a:t>
            </a:r>
          </a:p>
          <a:p>
            <a:pPr rtl="0"/>
            <a:endParaRPr lang="en-US" dirty="0"/>
          </a:p>
          <a:p>
            <a:pPr rtl="0"/>
            <a:r>
              <a:rPr lang="es-419"/>
              <a:t>Si no puede usar códigos QR, copie y pegue los siguientes enlaces en su navegador:</a:t>
            </a:r>
          </a:p>
          <a:p>
            <a:pPr rtl="0"/>
            <a:endParaRPr lang="en-US" dirty="0"/>
          </a:p>
          <a:p>
            <a:pPr rtl="0"/>
            <a:r>
              <a:rPr lang="es-419"/>
              <a:t>Guía resumida de Gilman: https://www.gilmanscholarship.org/wp-content/uploads/2021/07/Gilman-Program-Document-20th-Anniversary-1.pdf</a:t>
            </a:r>
          </a:p>
          <a:p>
            <a:pPr rtl="0"/>
            <a:endParaRPr lang="en-US" dirty="0"/>
          </a:p>
          <a:p>
            <a:pPr rtl="0"/>
            <a:r>
              <a:rPr lang="es-419"/>
              <a:t>Guía resumida de Gilman-McCain: https://www.gilmanscholarship.org/wp-content/uploads/2021/05/IIE105_Gilman_JohnMcCainScholarship_OnePager_no-dates.pdf</a:t>
            </a:r>
          </a:p>
        </p:txBody>
      </p:sp>
    </p:spTree>
    <p:extLst>
      <p:ext uri="{BB962C8B-B14F-4D97-AF65-F5344CB8AC3E}">
        <p14:creationId xmlns:p14="http://schemas.microsoft.com/office/powerpoint/2010/main" val="2116380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defTabSz="924916" rtl="0">
              <a:defRPr/>
            </a:pPr>
            <a:endParaRPr lang="en-US" dirty="0"/>
          </a:p>
          <a:p>
            <a:pPr rtl="0"/>
            <a:endParaRPr lang="en-US" dirty="0"/>
          </a:p>
        </p:txBody>
      </p:sp>
    </p:spTree>
    <p:extLst>
      <p:ext uri="{BB962C8B-B14F-4D97-AF65-F5344CB8AC3E}">
        <p14:creationId xmlns:p14="http://schemas.microsoft.com/office/powerpoint/2010/main" val="1433987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defTabSz="924916" rtl="0">
              <a:defRPr/>
            </a:pPr>
            <a:r>
              <a:rPr lang="es-419"/>
              <a:t>Si tiene alguna pregunta, puede comunicarte directamente con el Programa de Becas Gilman. </a:t>
            </a:r>
          </a:p>
        </p:txBody>
      </p:sp>
    </p:spTree>
    <p:extLst>
      <p:ext uri="{BB962C8B-B14F-4D97-AF65-F5344CB8AC3E}">
        <p14:creationId xmlns:p14="http://schemas.microsoft.com/office/powerpoint/2010/main" val="1642017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dirty="0"/>
          </a:p>
        </p:txBody>
      </p:sp>
    </p:spTree>
    <p:extLst>
      <p:ext uri="{BB962C8B-B14F-4D97-AF65-F5344CB8AC3E}">
        <p14:creationId xmlns:p14="http://schemas.microsoft.com/office/powerpoint/2010/main" val="1767914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r>
              <a:rPr lang="es-419" sz="2400" kern="1200">
                <a:solidFill>
                  <a:schemeClr val="tx1"/>
                </a:solidFill>
                <a:effectLst/>
                <a:latin typeface="+mn-lt"/>
                <a:ea typeface="+mn-ea"/>
                <a:cs typeface="+mn-cs"/>
              </a:rPr>
              <a:t>Durante todo el año académico, otorgaremos más de 3000 becas, incluidas asignaciones para la Beca Gilman-McCain inaugural y asignaciones asociadas con nuestras asociaciones gubernamentales: </a:t>
            </a:r>
            <a:r>
              <a:rPr lang="es-419" b="0" i="0">
                <a:solidFill>
                  <a:srgbClr val="000000"/>
                </a:solidFill>
                <a:effectLst/>
                <a:latin typeface="WordVisi_MSFontService"/>
              </a:rPr>
              <a:t>la nueva Beca Gilman-FLAD Portugal, </a:t>
            </a:r>
            <a:r>
              <a:rPr lang="es-419" sz="2400" kern="1200">
                <a:solidFill>
                  <a:schemeClr val="tx1"/>
                </a:solidFill>
                <a:effectLst/>
                <a:latin typeface="+mn-lt"/>
                <a:ea typeface="+mn-ea"/>
                <a:cs typeface="+mn-cs"/>
              </a:rPr>
              <a:t>la Beca Gilman-Global Wales, la Beca Gilman-Education New Zealand, la Beca Gilman-Israel y la Beca Gilman-France.</a:t>
            </a:r>
          </a:p>
          <a:p>
            <a:pPr rtl="0"/>
            <a:endParaRPr lang="en-US" dirty="0"/>
          </a:p>
          <a:p>
            <a:pPr rtl="0"/>
            <a:r>
              <a:rPr lang="es-419"/>
              <a:t>Los destinatarios pueden</a:t>
            </a:r>
            <a:r>
              <a:rPr lang="es-419" b="1"/>
              <a:t>recibir hasta USD 5000</a:t>
            </a:r>
            <a:r>
              <a:rPr lang="es-419"/>
              <a:t> para usar en los costos del programa y los gastos relacionados, como matrícula y tarifas, alojamiento y comida, libros, transporte local, seguro médico, pasajes aéreos internacionales, costos de pasaporte y visa. (</a:t>
            </a:r>
            <a:r>
              <a:rPr lang="es-419" sz="2400" b="0" i="0" kern="1200">
                <a:solidFill>
                  <a:schemeClr val="tx1"/>
                </a:solidFill>
                <a:effectLst/>
                <a:latin typeface="+mn-lt"/>
                <a:ea typeface="+mn-ea"/>
                <a:cs typeface="+mn-cs"/>
              </a:rPr>
              <a:t>No se cubren los gastos personales como ropa, entretenimiento, electrónica y excursiones fuera del programa).</a:t>
            </a:r>
            <a:endParaRPr lang="en-US" dirty="0"/>
          </a:p>
          <a:p>
            <a:pPr rtl="0"/>
            <a:endParaRPr lang="en-US" dirty="0"/>
          </a:p>
          <a:p>
            <a:pPr rtl="0"/>
            <a:r>
              <a:rPr lang="es-419"/>
              <a:t>Los montos de las asignaciones </a:t>
            </a:r>
            <a:r>
              <a:rPr lang="es-419" b="1"/>
              <a:t>variarán según las necesidades del estudiante, la solidez de la solicitud y el costo del programa.</a:t>
            </a:r>
          </a:p>
          <a:p>
            <a:pPr rtl="0"/>
            <a:endParaRPr lang="en-US" dirty="0"/>
          </a:p>
          <a:p>
            <a:pPr rtl="0"/>
            <a:r>
              <a:rPr lang="es-419"/>
              <a:t>Los estudiantes pueden solicitar la beca para un programa de otoño, primavera, verano, invierno o para el año académico.</a:t>
            </a:r>
          </a:p>
          <a:p>
            <a:pPr rtl="0"/>
            <a:endParaRPr lang="en-US" dirty="0"/>
          </a:p>
          <a:p>
            <a:pPr defTabSz="943969" rtl="0">
              <a:defRPr/>
            </a:pPr>
            <a:r>
              <a:rPr lang="es-419">
                <a:solidFill>
                  <a:prstClr val="black"/>
                </a:solidFill>
              </a:rPr>
              <a:t>Los estudiantes a menudo preguntan a los miembros del Programa Gilman cuáles son las posibilidades de recibir una beca. Por lo general</a:t>
            </a:r>
            <a:r>
              <a:rPr lang="es-419" b="1">
                <a:solidFill>
                  <a:prstClr val="black"/>
                </a:solidFill>
              </a:rPr>
              <a:t>, 1 de cada 4 estudiantes recibe una beca</a:t>
            </a:r>
            <a:r>
              <a:rPr lang="es-419">
                <a:solidFill>
                  <a:prstClr val="black"/>
                </a:solidFill>
              </a:rPr>
              <a:t>.  </a:t>
            </a:r>
          </a:p>
          <a:p>
            <a:pPr defTabSz="943969" rtl="0">
              <a:defRPr/>
            </a:pPr>
            <a:endParaRPr lang="en-US" dirty="0">
              <a:solidFill>
                <a:prstClr val="black"/>
              </a:solidFill>
            </a:endParaRPr>
          </a:p>
          <a:p>
            <a:pPr defTabSz="943969" rtl="0">
              <a:defRPr/>
            </a:pPr>
            <a:r>
              <a:rPr lang="es-419"/>
              <a:t>Una vez que son seleccionados para una Beca Gilman, los beneficiarios utilizarán el Portal de beneficiarios Gilman, protegido por contraseña y seguro, para ingresar toda la información sobre la distribución de fondos. A los beneficiarios de la Beca Gilman nunca se los contactará por teléfono o correo electrónico para proporcionar información bancaria personal.</a:t>
            </a:r>
          </a:p>
          <a:p>
            <a:pPr rtl="0"/>
            <a:endParaRPr lang="en-US" dirty="0"/>
          </a:p>
          <a:p>
            <a:pPr rtl="0"/>
            <a:endParaRPr lang="en-US" dirty="0"/>
          </a:p>
        </p:txBody>
      </p:sp>
    </p:spTree>
    <p:extLst>
      <p:ext uri="{BB962C8B-B14F-4D97-AF65-F5344CB8AC3E}">
        <p14:creationId xmlns:p14="http://schemas.microsoft.com/office/powerpoint/2010/main" val="529721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r>
              <a:rPr lang="es-419" sz="2000"/>
              <a:t>Los solicitantes que están estudiando un idioma de necesidad crítica en un país en el que se habla predominantemente ese idioma</a:t>
            </a:r>
            <a:r>
              <a:rPr lang="es-419" sz="2000" b="1"/>
              <a:t> </a:t>
            </a:r>
            <a:r>
              <a:rPr lang="es-419" sz="2000"/>
              <a:t> </a:t>
            </a:r>
            <a:r>
              <a:rPr lang="es-419" sz="2000" b="1"/>
              <a:t>pueden solicitar una asignación suplementaria de hasta USD 3000 (para un total combinado de hasta USD 8000).</a:t>
            </a:r>
            <a:r>
              <a:rPr lang="es-419" sz="2000"/>
              <a:t> Esta asignación por idioma de necesidad crítica (CNLA, por sus siglas en inglés) </a:t>
            </a:r>
          </a:p>
          <a:p>
            <a:pPr rtl="0"/>
            <a:endParaRPr lang="en-US" sz="2000" dirty="0"/>
          </a:p>
          <a:p>
            <a:pPr rtl="0"/>
            <a:r>
              <a:rPr lang="es-419" sz="2000"/>
              <a:t>[La diapositiva tiene una lista de idiomas críticos actuales, pero consulte el sitio web como “</a:t>
            </a:r>
            <a:r>
              <a:rPr lang="es-419" sz="2000" b="0" i="1" kern="1200">
                <a:solidFill>
                  <a:schemeClr val="tx1"/>
                </a:solidFill>
                <a:effectLst/>
                <a:latin typeface="+mn-lt"/>
                <a:ea typeface="+mn-ea"/>
                <a:cs typeface="+mn-cs"/>
              </a:rPr>
              <a:t>La cantidad de países elegibles e idiomas admitidos por la CNLA están sujetos a cambios según las prioridades y las Recomendaciones de Viaje del Departamento de Estado de los EE. UU.”].</a:t>
            </a:r>
            <a:endParaRPr lang="en-US" sz="2000" dirty="0"/>
          </a:p>
          <a:p>
            <a:pPr rtl="0"/>
            <a:endParaRPr lang="en-US" sz="2000" dirty="0"/>
          </a:p>
          <a:p>
            <a:pPr rtl="0"/>
            <a:r>
              <a:rPr lang="es-419" sz="2000"/>
              <a:t>Además de recibir fondos adicionales para el estudio del idioma, a los estudiantes que ganen esta asignación y completen los requisitos de la Beca Gilman se les ofrecerá la oportunidad de realizar la Entrevista de dominio oral (OPI) de ACTFL. Esta prueba y los resultados servirán como medida de evaluación de la asignación y como credencial para el ganador de la asignación. </a:t>
            </a:r>
            <a:endParaRPr lang="en-US" sz="1400" dirty="0">
              <a:solidFill>
                <a:prstClr val="black"/>
              </a:solidFill>
            </a:endParaRPr>
          </a:p>
          <a:p>
            <a:pPr rtl="0"/>
            <a:endParaRPr lang="en-US" dirty="0"/>
          </a:p>
          <a:p>
            <a:pPr rtl="0"/>
            <a:r>
              <a:rPr lang="es-419" i="1"/>
              <a:t>*****La CNLA para el idioma hebreo se ofrece a través del generoso apoyo de nuestros socios en la Embajada de Israel en los Estados Unidos.</a:t>
            </a:r>
            <a:endParaRPr lang="en-US" dirty="0"/>
          </a:p>
        </p:txBody>
      </p:sp>
    </p:spTree>
    <p:extLst>
      <p:ext uri="{BB962C8B-B14F-4D97-AF65-F5344CB8AC3E}">
        <p14:creationId xmlns:p14="http://schemas.microsoft.com/office/powerpoint/2010/main" val="881750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r>
              <a:rPr lang="es-419"/>
              <a:t>Cuando se convierte en becario de Gilman y completa su Proyecto de servicio de seguimiento dentro de los seis meses posteriores a su regreso a casa, puede tener acceso a muchos beneficios y oportunidades diferentes. </a:t>
            </a:r>
          </a:p>
          <a:p>
            <a:pPr rtl="0"/>
            <a:endParaRPr lang="en-US" dirty="0"/>
          </a:p>
          <a:p>
            <a:pPr rtl="0"/>
            <a:r>
              <a:rPr lang="es-419" b="1"/>
              <a:t>Elegibilidad no competitiva</a:t>
            </a:r>
          </a:p>
          <a:p>
            <a:pPr rtl="0"/>
            <a:r>
              <a:rPr lang="es-419" b="0" i="0">
                <a:solidFill>
                  <a:srgbClr val="4A4A4A"/>
                </a:solidFill>
                <a:effectLst/>
                <a:latin typeface="Verlag A"/>
              </a:rPr>
              <a:t>Los exalumnos del programa Gilman son elegibles para doce meses de condición de contratación de elegibilidad no competitiva (NCE, por sus siglas en inglés) con el gobierno federal. </a:t>
            </a:r>
            <a:r>
              <a:rPr lang="es-419"/>
              <a:t>Esto permite que las agencias del gobierno federal de EE. UU. contraten a exalumnos elegibles del programa de intercambio fuera del proceso formal de anuncio de trabajo competitivo. Los exalumnos de Gilman también pueden competir por ciertos trabajos de empleo federal que están abiertos solo para empleados federales. </a:t>
            </a:r>
            <a:r>
              <a:rPr lang="es-419" b="0" i="0">
                <a:effectLst/>
                <a:latin typeface="Segoe UI" panose="020B0502040204020203" pitchFamily="34" charset="0"/>
              </a:rPr>
              <a:t>Es un beneficio que básicamente permite a exalumnos de Gilman saltar al frente de la línea de solicitantes cuando solicitan ciertos trabajos federales. No les garantiza un trabajo, pero hace que sea mucho más fácil ser contratado.</a:t>
            </a:r>
          </a:p>
          <a:p>
            <a:pPr rtl="0"/>
            <a:endParaRPr lang="en-US" dirty="0"/>
          </a:p>
          <a:p>
            <a:pPr rtl="0"/>
            <a:r>
              <a:rPr lang="es-419" b="1"/>
              <a:t>Red de becarios Gilman</a:t>
            </a:r>
          </a:p>
          <a:p>
            <a:pPr rtl="0"/>
            <a:r>
              <a:rPr lang="es-419" sz="2400" b="0" i="0" kern="1200">
                <a:solidFill>
                  <a:schemeClr val="tx1"/>
                </a:solidFill>
                <a:effectLst/>
                <a:latin typeface="+mn-lt"/>
                <a:ea typeface="+mn-ea"/>
                <a:cs typeface="+mn-cs"/>
              </a:rPr>
              <a:t>La red de becarios Gilman es el sitio oficial para que los alumnos actuales y los exalumnos de Gilman se conecten entre sí a través de una plataforma segura y privada. La red de becarios Gilman también brinda a alumnos actuales y exalumnos de Gilman acceso a ofertas de trabajo exclusivas y a eventos de Gilman.</a:t>
            </a:r>
          </a:p>
          <a:p>
            <a:pPr rtl="0"/>
            <a:endParaRPr lang="en-US" sz="2400" b="0" i="0" kern="1200" dirty="0">
              <a:solidFill>
                <a:schemeClr val="tx1"/>
              </a:solidFill>
              <a:effectLst/>
              <a:latin typeface="+mn-lt"/>
              <a:ea typeface="+mn-ea"/>
              <a:cs typeface="+mn-cs"/>
            </a:endParaRPr>
          </a:p>
          <a:p>
            <a:pPr rtl="0"/>
            <a:r>
              <a:rPr lang="es-419" sz="2400" b="1" i="0" kern="1200">
                <a:solidFill>
                  <a:schemeClr val="tx1"/>
                </a:solidFill>
                <a:effectLst/>
                <a:latin typeface="+mn-lt"/>
                <a:ea typeface="+mn-ea"/>
                <a:cs typeface="+mn-cs"/>
              </a:rPr>
              <a:t>Programa de Exalumno Embajador Gilman.</a:t>
            </a:r>
            <a:r>
              <a:rPr lang="es-419" sz="2400" b="0" i="0" kern="1200">
                <a:solidFill>
                  <a:schemeClr val="tx1"/>
                </a:solidFill>
                <a:effectLst/>
                <a:latin typeface="+mn-lt"/>
                <a:ea typeface="+mn-ea"/>
                <a:cs typeface="+mn-cs"/>
              </a:rPr>
              <a:t> Los embajadores sirven durante un año como representantes oficiales del Programa de Becas Internacionales Gilman del Departamento de Estado de los EE. UU.. Brindan testimonios sobre sus experiencias con la Beca Gilman en presentaciones en el campus y ofrecen consejos de solicitud a través de artículos escritos, videos, seminarios web y eventos especiales.</a:t>
            </a:r>
          </a:p>
          <a:p>
            <a:pPr rtl="0"/>
            <a:endParaRPr lang="en-US" sz="2400" b="0" i="0" kern="1200" dirty="0">
              <a:solidFill>
                <a:schemeClr val="tx1"/>
              </a:solidFill>
              <a:effectLst/>
              <a:latin typeface="+mn-lt"/>
              <a:ea typeface="+mn-ea"/>
              <a:cs typeface="+mn-cs"/>
            </a:endParaRPr>
          </a:p>
          <a:p>
            <a:pPr rtl="0"/>
            <a:r>
              <a:rPr lang="es-419" sz="2400" b="1" i="0" kern="1200">
                <a:solidFill>
                  <a:schemeClr val="tx1"/>
                </a:solidFill>
                <a:effectLst/>
                <a:latin typeface="+mn-lt"/>
                <a:ea typeface="+mn-ea"/>
                <a:cs typeface="+mn-cs"/>
              </a:rPr>
              <a:t>Seminarios y talleres de carrera</a:t>
            </a:r>
          </a:p>
          <a:p>
            <a:pPr rtl="0"/>
            <a:r>
              <a:rPr lang="es-419" sz="2400" b="0" i="0" kern="1200">
                <a:solidFill>
                  <a:schemeClr val="tx1"/>
                </a:solidFill>
                <a:effectLst/>
                <a:latin typeface="+mn-lt"/>
                <a:ea typeface="+mn-ea"/>
                <a:cs typeface="+mn-cs"/>
              </a:rPr>
              <a:t>Estos eventos están disponibles para todos los alumnos actuales y exalumnos de Gilman para establecer contactos y conectarse con otros exalumnos. Estos talleres también son un gran lugar para aprender sobre las muchas oportunidades profesionales.</a:t>
            </a:r>
          </a:p>
          <a:p>
            <a:pPr rtl="0"/>
            <a:endParaRPr lang="en-US" sz="2400" b="0" i="0" kern="1200" dirty="0">
              <a:solidFill>
                <a:schemeClr val="tx1"/>
              </a:solidFill>
              <a:effectLst/>
              <a:latin typeface="+mn-lt"/>
              <a:ea typeface="+mn-ea"/>
              <a:cs typeface="+mn-cs"/>
            </a:endParaRPr>
          </a:p>
          <a:p>
            <a:pPr rtl="0"/>
            <a:r>
              <a:rPr lang="es-419" b="1"/>
              <a:t>Desarrollo de habilidades</a:t>
            </a:r>
          </a:p>
          <a:p>
            <a:pPr rtl="0"/>
            <a:r>
              <a:rPr lang="es-419"/>
              <a:t>Cuando va al extranjero, aprende nuevas habilidades, como adaptarse al cambio, aprender un nuevo idioma, cómo comunicarse con los demás y mucho más. </a:t>
            </a:r>
          </a:p>
          <a:p>
            <a:pPr rtl="0"/>
            <a:endParaRPr lang="en-US" dirty="0"/>
          </a:p>
        </p:txBody>
      </p:sp>
    </p:spTree>
    <p:extLst>
      <p:ext uri="{BB962C8B-B14F-4D97-AF65-F5344CB8AC3E}">
        <p14:creationId xmlns:p14="http://schemas.microsoft.com/office/powerpoint/2010/main" val="1594631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dirty="0"/>
          </a:p>
        </p:txBody>
      </p:sp>
    </p:spTree>
    <p:extLst>
      <p:ext uri="{BB962C8B-B14F-4D97-AF65-F5344CB8AC3E}">
        <p14:creationId xmlns:p14="http://schemas.microsoft.com/office/powerpoint/2010/main" val="1004269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r>
              <a:rPr lang="es-419" sz="2400" b="0" i="0" kern="1200">
                <a:solidFill>
                  <a:schemeClr val="tx1"/>
                </a:solidFill>
                <a:effectLst/>
                <a:latin typeface="+mn-lt"/>
                <a:ea typeface="+mn-ea"/>
                <a:cs typeface="+mn-cs"/>
              </a:rPr>
              <a:t>Para ser elegible para una beca Gilman, el solicitante debe reunir los siguientes requisitos:</a:t>
            </a:r>
          </a:p>
          <a:p>
            <a:pPr marL="171450" indent="-171450" rtl="0">
              <a:buFont typeface="Arial" panose="020B0604020202020204" pitchFamily="34" charset="0"/>
              <a:buChar char="•"/>
            </a:pPr>
            <a:r>
              <a:rPr lang="es-419" sz="2400" b="0" i="0" kern="1200">
                <a:solidFill>
                  <a:schemeClr val="tx1"/>
                </a:solidFill>
                <a:effectLst/>
                <a:latin typeface="+mn-lt"/>
                <a:ea typeface="+mn-ea"/>
                <a:cs typeface="+mn-cs"/>
              </a:rPr>
              <a:t>Ser ciudadano estadounidense.</a:t>
            </a:r>
          </a:p>
          <a:p>
            <a:pPr marL="171450" indent="-171450" rtl="0">
              <a:buFont typeface="Arial" panose="020B0604020202020204" pitchFamily="34" charset="0"/>
              <a:buChar char="•"/>
            </a:pPr>
            <a:r>
              <a:rPr lang="es-419" sz="2400" b="0" i="0" kern="1200">
                <a:solidFill>
                  <a:schemeClr val="tx1"/>
                </a:solidFill>
                <a:effectLst/>
                <a:latin typeface="+mn-lt"/>
                <a:ea typeface="+mn-ea"/>
                <a:cs typeface="+mn-cs"/>
              </a:rPr>
              <a:t>Ser estudiante de pregrado con buena reputación.</a:t>
            </a:r>
          </a:p>
          <a:p>
            <a:pPr marL="171450" indent="-171450" rtl="0">
              <a:buFont typeface="Arial" panose="020B0604020202020204" pitchFamily="34" charset="0"/>
              <a:buChar char="•"/>
            </a:pPr>
            <a:r>
              <a:rPr lang="es-419" sz="2400" b="0" i="0" kern="1200">
                <a:solidFill>
                  <a:schemeClr val="tx1"/>
                </a:solidFill>
                <a:effectLst/>
                <a:latin typeface="+mn-lt"/>
                <a:ea typeface="+mn-ea"/>
                <a:cs typeface="+mn-cs"/>
              </a:rPr>
              <a:t>Recibir una Beca Federal Pell durante el momento de la solicitud o proporcionar prueba de que recibirá una Beca Pell durante el período de su programa de estudios en el extranjero o la pasantía.</a:t>
            </a:r>
          </a:p>
          <a:p>
            <a:pPr marL="171450" indent="-171450" rtl="0">
              <a:buFont typeface="Arial" panose="020B0604020202020204" pitchFamily="34" charset="0"/>
              <a:buChar char="•"/>
            </a:pPr>
            <a:r>
              <a:rPr lang="es-419" sz="2400" b="0" i="0" kern="1200">
                <a:solidFill>
                  <a:schemeClr val="tx1"/>
                </a:solidFill>
                <a:effectLst/>
                <a:latin typeface="+mn-lt"/>
                <a:ea typeface="+mn-ea"/>
                <a:cs typeface="+mn-cs"/>
              </a:rPr>
              <a:t>Solicitar programas de estudio en el extranjero con créditos en un país o un área con un nivel de advertencia de viaje general 1 o 2, o una ubicación de excepción aprobada de nivel 3.  Los países de excepción de nivel 3 aprobados se actualizan semanalmente en el sitio web de Gilman: https://www.gilmanscholarship.org/applicants/gilman-updates-faqs/. </a:t>
            </a:r>
          </a:p>
          <a:p>
            <a:pPr marL="171450" indent="-171450" rtl="0">
              <a:buFont typeface="Arial" panose="020B0604020202020204" pitchFamily="34" charset="0"/>
              <a:buChar char="•"/>
            </a:pPr>
            <a:r>
              <a:rPr lang="es-419" sz="2400" b="0" i="0" kern="1200">
                <a:solidFill>
                  <a:schemeClr val="tx1"/>
                </a:solidFill>
                <a:effectLst/>
                <a:latin typeface="+mn-lt"/>
                <a:ea typeface="+mn-ea"/>
                <a:cs typeface="+mn-cs"/>
              </a:rPr>
              <a:t>Encontrarse en proceso de solicitud o aceptación para un programa de estudios en el extranjero o una pasantía o un programa internacional virtual de al menos dos semanas para estudiantes de colegios comunitarios y tres semanas para estudiantes de estudios de cuatro años, elegible para crédito de la institución de origen del estudiante. Se permiten programas multipaís/multiárea. Se requiere prueba de aceptación del programa antes del desembolso de la asignación.</a:t>
            </a:r>
          </a:p>
          <a:p>
            <a:pPr marL="171450" indent="-171450" rtl="0">
              <a:buFont typeface="Arial" panose="020B0604020202020204" pitchFamily="34" charset="0"/>
              <a:buChar char="•"/>
            </a:pPr>
            <a:r>
              <a:rPr lang="es-419" sz="2400" b="0" i="0" kern="1200">
                <a:solidFill>
                  <a:schemeClr val="tx1"/>
                </a:solidFill>
                <a:effectLst/>
                <a:highlight>
                  <a:srgbClr val="FFFF00"/>
                </a:highlight>
                <a:latin typeface="+mn-lt"/>
                <a:ea typeface="+mn-ea"/>
                <a:cs typeface="+mn-cs"/>
              </a:rPr>
              <a:t>El Programa Gilman ya no tiene un requisito de duración mínima.</a:t>
            </a:r>
            <a:br>
              <a:rPr lang="en-US" sz="2400" b="0" i="0" kern="1200" dirty="0">
                <a:solidFill>
                  <a:schemeClr val="tx1"/>
                </a:solidFill>
                <a:effectLst/>
                <a:highlight>
                  <a:srgbClr val="FFFF00"/>
                </a:highlight>
                <a:latin typeface="+mn-lt"/>
                <a:ea typeface="+mn-ea"/>
                <a:cs typeface="+mn-cs"/>
              </a:rPr>
            </a:br>
            <a:endParaRPr lang="en-US" sz="2400" b="0" i="0" kern="1200" dirty="0">
              <a:solidFill>
                <a:schemeClr val="tx1"/>
              </a:solidFill>
              <a:effectLst/>
              <a:highlight>
                <a:srgbClr val="FFFF00"/>
              </a:highlight>
              <a:latin typeface="+mn-lt"/>
              <a:ea typeface="+mn-ea"/>
              <a:cs typeface="+mn-cs"/>
            </a:endParaRPr>
          </a:p>
          <a:p>
            <a:pPr rtl="0" fontAlgn="base"/>
            <a:r>
              <a:rPr lang="es-419"/>
              <a:t>Los beneficiarios de la Beca Gilman solo pueden recibir la beca una vez. Si un estudiante rechazó previamente la Beca Gilman, puede volver a presentar la solicitud, siempre que cumpla con todos los requisitos de elegibilidad enumerados anteriormente.</a:t>
            </a:r>
          </a:p>
          <a:p>
            <a:pPr rtl="0" fontAlgn="base"/>
            <a:endParaRPr lang="en-US" dirty="0"/>
          </a:p>
        </p:txBody>
      </p:sp>
    </p:spTree>
    <p:extLst>
      <p:ext uri="{BB962C8B-B14F-4D97-AF65-F5344CB8AC3E}">
        <p14:creationId xmlns:p14="http://schemas.microsoft.com/office/powerpoint/2010/main" val="3697997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marL="0" marR="0">
              <a:lnSpc>
                <a:spcPct val="107000"/>
              </a:lnSpc>
              <a:spcBef>
                <a:spcPts val="0"/>
              </a:spcBef>
              <a:spcAft>
                <a:spcPts val="800"/>
              </a:spcAft>
            </a:pPr>
            <a:r>
              <a:rPr lang="es-419" sz="1800" dirty="0">
                <a:solidFill>
                  <a:srgbClr val="4A4A4A"/>
                </a:solidFill>
                <a:effectLst/>
                <a:latin typeface="Times New Roman" panose="02020603050405020304" pitchFamily="18" charset="0"/>
                <a:ea typeface="Times New Roman" panose="02020603050405020304" pitchFamily="18" charset="0"/>
                <a:cs typeface="Arial" panose="020B0604020202020204" pitchFamily="34" charset="0"/>
              </a:rPr>
              <a:t>El Departamento de Estado de los EE.UU. continúa actualizando los </a:t>
            </a:r>
            <a:r>
              <a:rPr lang="es-419" sz="1800" b="1" u="sng" dirty="0">
                <a:solidFill>
                  <a:srgbClr val="4A4A4A"/>
                </a:solidFill>
                <a:effectLst/>
                <a:latin typeface="Times New Roman" panose="02020603050405020304" pitchFamily="18" charset="0"/>
                <a:ea typeface="Times New Roman" panose="02020603050405020304" pitchFamily="18" charset="0"/>
                <a:cs typeface="Arial" panose="020B0604020202020204" pitchFamily="34" charset="0"/>
              </a:rPr>
              <a:t>Avisos de Viaje</a:t>
            </a:r>
            <a:r>
              <a:rPr lang="es-419" sz="1800" dirty="0">
                <a:solidFill>
                  <a:srgbClr val="4A4A4A"/>
                </a:solidFill>
                <a:effectLst/>
                <a:latin typeface="Times New Roman" panose="02020603050405020304" pitchFamily="18" charset="0"/>
                <a:ea typeface="Times New Roman" panose="02020603050405020304" pitchFamily="18" charset="0"/>
                <a:cs typeface="Arial" panose="020B0604020202020204" pitchFamily="34" charset="0"/>
              </a:rPr>
              <a:t> y la Oficina de Asuntos Educativos y Culturales (ECA, por sus siglas en inglés) del Departamento de Estado continúa monitoreando de cerca el estado de la COVID-19 a nivel mundial. Como resultado de una estrecha consulta entre la ECA y las embajadas y consulados de los EE.UU.,  el Programa </a:t>
            </a:r>
            <a:r>
              <a:rPr lang="es-419" sz="1800" dirty="0" err="1">
                <a:solidFill>
                  <a:srgbClr val="4A4A4A"/>
                </a:solidFill>
                <a:effectLst/>
                <a:latin typeface="Times New Roman" panose="02020603050405020304" pitchFamily="18" charset="0"/>
                <a:ea typeface="Times New Roman" panose="02020603050405020304" pitchFamily="18" charset="0"/>
                <a:cs typeface="Arial" panose="020B0604020202020204" pitchFamily="34" charset="0"/>
              </a:rPr>
              <a:t>Gilman</a:t>
            </a:r>
            <a:r>
              <a:rPr lang="es-419" sz="1800" dirty="0">
                <a:solidFill>
                  <a:srgbClr val="4A4A4A"/>
                </a:solidFill>
                <a:effectLst/>
                <a:latin typeface="Times New Roman" panose="02020603050405020304" pitchFamily="18" charset="0"/>
                <a:ea typeface="Times New Roman" panose="02020603050405020304" pitchFamily="18" charset="0"/>
                <a:cs typeface="Arial" panose="020B0604020202020204" pitchFamily="34" charset="0"/>
              </a:rPr>
              <a:t> ha actualizado temporalmente las políticas de viaje para permitir que los becarios </a:t>
            </a:r>
            <a:r>
              <a:rPr lang="es-419" sz="1800" dirty="0" err="1">
                <a:solidFill>
                  <a:srgbClr val="4A4A4A"/>
                </a:solidFill>
                <a:effectLst/>
                <a:latin typeface="Times New Roman" panose="02020603050405020304" pitchFamily="18" charset="0"/>
                <a:ea typeface="Times New Roman" panose="02020603050405020304" pitchFamily="18" charset="0"/>
                <a:cs typeface="Arial" panose="020B0604020202020204" pitchFamily="34" charset="0"/>
              </a:rPr>
              <a:t>Gilman</a:t>
            </a:r>
            <a:r>
              <a:rPr lang="es-419" sz="1800" dirty="0">
                <a:solidFill>
                  <a:srgbClr val="4A4A4A"/>
                </a:solidFill>
                <a:effectLst/>
                <a:latin typeface="Times New Roman" panose="02020603050405020304" pitchFamily="18" charset="0"/>
                <a:ea typeface="Times New Roman" panose="02020603050405020304" pitchFamily="18" charset="0"/>
                <a:cs typeface="Arial" panose="020B0604020202020204" pitchFamily="34" charset="0"/>
              </a:rPr>
              <a:t> estudien/sean pasantes en ubicaciones seleccionadas con un Aviso de Viaje de Nivel 3.</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s-419" sz="1800" dirty="0">
                <a:solidFill>
                  <a:srgbClr val="4A4A4A"/>
                </a:solidFill>
                <a:effectLst/>
                <a:latin typeface="Times New Roman" panose="02020603050405020304" pitchFamily="18" charset="0"/>
                <a:ea typeface="Times New Roman" panose="02020603050405020304" pitchFamily="18" charset="0"/>
                <a:cs typeface="Arial" panose="020B0604020202020204" pitchFamily="34" charset="0"/>
              </a:rPr>
              <a:t>Según la política de larga data, los becarios </a:t>
            </a:r>
            <a:r>
              <a:rPr lang="es-419" sz="1800" dirty="0" err="1">
                <a:solidFill>
                  <a:srgbClr val="4A4A4A"/>
                </a:solidFill>
                <a:effectLst/>
                <a:latin typeface="Times New Roman" panose="02020603050405020304" pitchFamily="18" charset="0"/>
                <a:ea typeface="Times New Roman" panose="02020603050405020304" pitchFamily="18" charset="0"/>
                <a:cs typeface="Arial" panose="020B0604020202020204" pitchFamily="34" charset="0"/>
              </a:rPr>
              <a:t>Gilman</a:t>
            </a:r>
            <a:r>
              <a:rPr lang="es-419" sz="1800" dirty="0">
                <a:solidFill>
                  <a:srgbClr val="4A4A4A"/>
                </a:solidFill>
                <a:effectLst/>
                <a:latin typeface="Times New Roman" panose="02020603050405020304" pitchFamily="18" charset="0"/>
                <a:ea typeface="Times New Roman" panose="02020603050405020304" pitchFamily="18" charset="0"/>
                <a:cs typeface="Arial" panose="020B0604020202020204" pitchFamily="34" charset="0"/>
              </a:rPr>
              <a:t> pueden estudiar o hacer pasantías únicamente en lugares con un Aviso de Viaje de Nivel 1 o 2.  Para los programas que comiencen a partir </a:t>
            </a:r>
            <a:r>
              <a:rPr lang="es-419" sz="1800" b="1" dirty="0">
                <a:solidFill>
                  <a:srgbClr val="4A4A4A"/>
                </a:solidFill>
                <a:effectLst/>
                <a:latin typeface="Times New Roman" panose="02020603050405020304" pitchFamily="18" charset="0"/>
                <a:ea typeface="Times New Roman" panose="02020603050405020304" pitchFamily="18" charset="0"/>
                <a:cs typeface="Arial" panose="020B0604020202020204" pitchFamily="34" charset="0"/>
              </a:rPr>
              <a:t>del 1 de enero de 2022,</a:t>
            </a:r>
            <a:r>
              <a:rPr lang="es-419" sz="1800" dirty="0">
                <a:solidFill>
                  <a:srgbClr val="4A4A4A"/>
                </a:solidFill>
                <a:effectLst/>
                <a:latin typeface="Times New Roman" panose="02020603050405020304" pitchFamily="18" charset="0"/>
                <a:ea typeface="Times New Roman" panose="02020603050405020304" pitchFamily="18" charset="0"/>
                <a:cs typeface="Arial" panose="020B0604020202020204" pitchFamily="34" charset="0"/>
              </a:rPr>
              <a:t> los becarios </a:t>
            </a:r>
            <a:r>
              <a:rPr lang="es-419" sz="1800" dirty="0" err="1">
                <a:solidFill>
                  <a:srgbClr val="4A4A4A"/>
                </a:solidFill>
                <a:effectLst/>
                <a:latin typeface="Times New Roman" panose="02020603050405020304" pitchFamily="18" charset="0"/>
                <a:ea typeface="Times New Roman" panose="02020603050405020304" pitchFamily="18" charset="0"/>
                <a:cs typeface="Arial" panose="020B0604020202020204" pitchFamily="34" charset="0"/>
              </a:rPr>
              <a:t>Gilman</a:t>
            </a:r>
            <a:r>
              <a:rPr lang="es-419" sz="1800" dirty="0">
                <a:solidFill>
                  <a:srgbClr val="4A4A4A"/>
                </a:solidFill>
                <a:effectLst/>
                <a:latin typeface="Times New Roman" panose="02020603050405020304" pitchFamily="18" charset="0"/>
                <a:ea typeface="Times New Roman" panose="02020603050405020304" pitchFamily="18" charset="0"/>
                <a:cs typeface="Arial" panose="020B0604020202020204" pitchFamily="34" charset="0"/>
              </a:rPr>
              <a:t> podrán participar en programas en un </a:t>
            </a:r>
            <a:r>
              <a:rPr lang="es-419" sz="1800" b="1" dirty="0">
                <a:solidFill>
                  <a:srgbClr val="4A4A4A"/>
                </a:solidFill>
                <a:effectLst/>
                <a:latin typeface="Times New Roman" panose="02020603050405020304" pitchFamily="18" charset="0"/>
                <a:ea typeface="Times New Roman" panose="02020603050405020304" pitchFamily="18" charset="0"/>
                <a:cs typeface="Arial" panose="020B0604020202020204" pitchFamily="34" charset="0"/>
              </a:rPr>
              <a:t>número selecto de ubicaciones con Avisos de Viaje de Nivel 3</a:t>
            </a:r>
            <a:r>
              <a:rPr lang="es-419" sz="1800" dirty="0">
                <a:solidFill>
                  <a:srgbClr val="4A4A4A"/>
                </a:solidFill>
                <a:effectLst/>
                <a:latin typeface="Times New Roman" panose="02020603050405020304" pitchFamily="18" charset="0"/>
                <a:ea typeface="Times New Roman" panose="02020603050405020304" pitchFamily="18" charset="0"/>
                <a:cs typeface="Arial" panose="020B0604020202020204" pitchFamily="34" charset="0"/>
              </a:rPr>
              <a:t>. La ubicación del programa debe ser un Nivel 1 o 2, o una ubicación de excepción de Aviso de Viaje aprobada de Nivel 3, al </a:t>
            </a:r>
            <a:r>
              <a:rPr lang="es-419" sz="1800" b="1" dirty="0">
                <a:solidFill>
                  <a:srgbClr val="4A4A4A"/>
                </a:solidFill>
                <a:effectLst/>
                <a:latin typeface="Times New Roman" panose="02020603050405020304" pitchFamily="18" charset="0"/>
                <a:ea typeface="Times New Roman" panose="02020603050405020304" pitchFamily="18" charset="0"/>
                <a:cs typeface="Arial" panose="020B0604020202020204" pitchFamily="34" charset="0"/>
              </a:rPr>
              <a:t>comienzo</a:t>
            </a:r>
            <a:r>
              <a:rPr lang="es-419" sz="1800" dirty="0">
                <a:solidFill>
                  <a:srgbClr val="4A4A4A"/>
                </a:solidFill>
                <a:effectLst/>
                <a:latin typeface="Times New Roman" panose="02020603050405020304" pitchFamily="18" charset="0"/>
                <a:ea typeface="Times New Roman" panose="02020603050405020304" pitchFamily="18" charset="0"/>
                <a:cs typeface="Arial" panose="020B0604020202020204" pitchFamily="34" charset="0"/>
              </a:rPr>
              <a:t> del programa.</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s-419" sz="1800" dirty="0">
                <a:solidFill>
                  <a:srgbClr val="4A4A4A"/>
                </a:solidFill>
                <a:effectLst/>
                <a:latin typeface="Times New Roman" panose="02020603050405020304" pitchFamily="18" charset="0"/>
                <a:ea typeface="Times New Roman" panose="02020603050405020304" pitchFamily="18" charset="0"/>
                <a:cs typeface="Arial" panose="020B0604020202020204" pitchFamily="34" charset="0"/>
              </a:rPr>
              <a:t>A medida que las condiciones de salud global y el impacto sobre los estudios en el extranjero continúan evolucionando, el Programa </a:t>
            </a:r>
            <a:r>
              <a:rPr lang="es-419" sz="1800" dirty="0" err="1">
                <a:solidFill>
                  <a:srgbClr val="4A4A4A"/>
                </a:solidFill>
                <a:effectLst/>
                <a:latin typeface="Times New Roman" panose="02020603050405020304" pitchFamily="18" charset="0"/>
                <a:ea typeface="Times New Roman" panose="02020603050405020304" pitchFamily="18" charset="0"/>
                <a:cs typeface="Arial" panose="020B0604020202020204" pitchFamily="34" charset="0"/>
              </a:rPr>
              <a:t>Gilman</a:t>
            </a:r>
            <a:r>
              <a:rPr lang="es-419" sz="1800" dirty="0">
                <a:solidFill>
                  <a:srgbClr val="4A4A4A"/>
                </a:solidFill>
                <a:effectLst/>
                <a:latin typeface="Times New Roman" panose="02020603050405020304" pitchFamily="18" charset="0"/>
                <a:ea typeface="Times New Roman" panose="02020603050405020304" pitchFamily="18" charset="0"/>
                <a:cs typeface="Arial" panose="020B0604020202020204" pitchFamily="34" charset="0"/>
              </a:rPr>
              <a:t> ha revisado temporalmente su política relacionada con el desembolso de fondos a destinatarios seleccionados.  Esta política tiene por objeto respaldar la planificación y la capacidad de los becarios </a:t>
            </a:r>
            <a:r>
              <a:rPr lang="es-419" sz="1800" dirty="0" err="1">
                <a:solidFill>
                  <a:srgbClr val="4A4A4A"/>
                </a:solidFill>
                <a:effectLst/>
                <a:latin typeface="Times New Roman" panose="02020603050405020304" pitchFamily="18" charset="0"/>
                <a:ea typeface="Times New Roman" panose="02020603050405020304" pitchFamily="18" charset="0"/>
                <a:cs typeface="Arial" panose="020B0604020202020204" pitchFamily="34" charset="0"/>
              </a:rPr>
              <a:t>Gilman</a:t>
            </a:r>
            <a:r>
              <a:rPr lang="es-419" sz="1800" dirty="0">
                <a:solidFill>
                  <a:srgbClr val="4A4A4A"/>
                </a:solidFill>
                <a:effectLst/>
                <a:latin typeface="Times New Roman" panose="02020603050405020304" pitchFamily="18" charset="0"/>
                <a:ea typeface="Times New Roman" panose="02020603050405020304" pitchFamily="18" charset="0"/>
                <a:cs typeface="Arial" panose="020B0604020202020204" pitchFamily="34" charset="0"/>
              </a:rPr>
              <a:t> para participar en programas de estudio en el extranjero, según lo permitan las condiciones, sin tensión ni carga financiera indebidas.  Monitoree el sitio web de </a:t>
            </a:r>
            <a:r>
              <a:rPr lang="es-419" sz="1800" dirty="0" err="1">
                <a:solidFill>
                  <a:srgbClr val="4A4A4A"/>
                </a:solidFill>
                <a:effectLst/>
                <a:latin typeface="Times New Roman" panose="02020603050405020304" pitchFamily="18" charset="0"/>
                <a:ea typeface="Times New Roman" panose="02020603050405020304" pitchFamily="18" charset="0"/>
                <a:cs typeface="Arial" panose="020B0604020202020204" pitchFamily="34" charset="0"/>
              </a:rPr>
              <a:t>Gilman</a:t>
            </a:r>
            <a:r>
              <a:rPr lang="es-419" sz="1800" dirty="0">
                <a:solidFill>
                  <a:srgbClr val="4A4A4A"/>
                </a:solidFill>
                <a:effectLst/>
                <a:latin typeface="Times New Roman" panose="02020603050405020304" pitchFamily="18" charset="0"/>
                <a:ea typeface="Times New Roman" panose="02020603050405020304" pitchFamily="18" charset="0"/>
                <a:cs typeface="Arial" panose="020B0604020202020204" pitchFamily="34" charset="0"/>
              </a:rPr>
              <a:t> para conocer las actualizaciones importantes.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94031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7" name="Slide Number"/>
          <p:cNvSpPr txBox="1">
            <a:spLocks noGrp="1"/>
          </p:cNvSpPr>
          <p:nvPr>
            <p:ph type="sldNum" sz="quarter" idx="2"/>
          </p:nvPr>
        </p:nvSpPr>
        <p:spPr>
          <a:prstGeom prst="rect">
            <a:avLst/>
          </a:prstGeom>
        </p:spPr>
        <p:txBody>
          <a:bodyPr rtlCol="0"/>
          <a:lstStyle/>
          <a:p>
            <a:pPr rt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24" name="Rectangle"/>
          <p:cNvSpPr/>
          <p:nvPr/>
        </p:nvSpPr>
        <p:spPr>
          <a:xfrm>
            <a:off x="-189741" y="11558819"/>
            <a:ext cx="24654935" cy="2263908"/>
          </a:xfrm>
          <a:prstGeom prst="rect">
            <a:avLst/>
          </a:prstGeom>
          <a:gradFill>
            <a:gsLst>
              <a:gs pos="0">
                <a:srgbClr val="1A3A5E"/>
              </a:gs>
              <a:gs pos="30542">
                <a:srgbClr val="1D446F"/>
              </a:gs>
              <a:gs pos="48987">
                <a:srgbClr val="1F4E80"/>
              </a:gs>
              <a:gs pos="67541">
                <a:srgbClr val="1D446F"/>
              </a:gs>
              <a:gs pos="99030">
                <a:srgbClr val="1A3A5E"/>
              </a:gs>
            </a:gsLst>
            <a:path>
              <a:fillToRect l="1490" t="2367" r="98509" b="97632"/>
            </a:path>
          </a:gradFill>
          <a:ln w="12700">
            <a:miter lim="400000"/>
          </a:ln>
        </p:spPr>
        <p:txBody>
          <a:bodyPr lIns="45719" rIns="45719" rtlCol="0" anchor="ctr"/>
          <a:lstStyle/>
          <a:p>
            <a:pPr algn="l" defTabSz="457200" rtl="0">
              <a:defRPr sz="1800">
                <a:solidFill>
                  <a:srgbClr val="1F4E80"/>
                </a:solidFill>
                <a:latin typeface="Calibri"/>
                <a:ea typeface="Calibri"/>
                <a:cs typeface="Calibri"/>
                <a:sym typeface="Calibri"/>
              </a:defRPr>
            </a:pPr>
            <a:endParaRPr/>
          </a:p>
        </p:txBody>
      </p:sp>
      <p:pic>
        <p:nvPicPr>
          <p:cNvPr id="25" name="Image" descr="Image"/>
          <p:cNvPicPr>
            <a:picLocks noChangeAspect="1"/>
          </p:cNvPicPr>
          <p:nvPr/>
        </p:nvPicPr>
        <p:blipFill>
          <a:blip r:embed="rId2"/>
          <a:stretch>
            <a:fillRect/>
          </a:stretch>
        </p:blipFill>
        <p:spPr>
          <a:xfrm>
            <a:off x="11674355" y="7030323"/>
            <a:ext cx="12949722" cy="6883617"/>
          </a:xfrm>
          <a:prstGeom prst="rect">
            <a:avLst/>
          </a:prstGeom>
          <a:ln w="12700">
            <a:miter lim="400000"/>
          </a:ln>
        </p:spPr>
      </p:pic>
      <p:pic>
        <p:nvPicPr>
          <p:cNvPr id="26" name="Image" descr="Image"/>
          <p:cNvPicPr>
            <a:picLocks noChangeAspect="1"/>
          </p:cNvPicPr>
          <p:nvPr/>
        </p:nvPicPr>
        <p:blipFill>
          <a:blip r:embed="rId3"/>
          <a:stretch>
            <a:fillRect/>
          </a:stretch>
        </p:blipFill>
        <p:spPr>
          <a:xfrm>
            <a:off x="-3434982" y="-366799"/>
            <a:ext cx="13124682" cy="11989260"/>
          </a:xfrm>
          <a:prstGeom prst="rect">
            <a:avLst/>
          </a:prstGeom>
          <a:ln w="12700">
            <a:miter lim="400000"/>
          </a:ln>
        </p:spPr>
      </p:pic>
      <p:pic>
        <p:nvPicPr>
          <p:cNvPr id="27" name="Image" descr="Image"/>
          <p:cNvPicPr>
            <a:picLocks noChangeAspect="1"/>
          </p:cNvPicPr>
          <p:nvPr/>
        </p:nvPicPr>
        <p:blipFill>
          <a:blip r:embed="rId4"/>
          <a:stretch>
            <a:fillRect/>
          </a:stretch>
        </p:blipFill>
        <p:spPr>
          <a:xfrm>
            <a:off x="20419722" y="12348597"/>
            <a:ext cx="2580459" cy="620278"/>
          </a:xfrm>
          <a:prstGeom prst="rect">
            <a:avLst/>
          </a:prstGeom>
          <a:ln w="12700">
            <a:miter lim="400000"/>
          </a:ln>
        </p:spPr>
      </p:pic>
      <p:sp>
        <p:nvSpPr>
          <p:cNvPr id="28" name="Rectangle"/>
          <p:cNvSpPr/>
          <p:nvPr/>
        </p:nvSpPr>
        <p:spPr>
          <a:xfrm>
            <a:off x="11557000" y="6223000"/>
            <a:ext cx="12949721" cy="5142376"/>
          </a:xfrm>
          <a:prstGeom prst="rect">
            <a:avLst/>
          </a:prstGeom>
          <a:solidFill>
            <a:srgbClr val="FFFFFF"/>
          </a:solidFill>
          <a:ln w="12700">
            <a:miter lim="400000"/>
          </a:ln>
        </p:spPr>
        <p:txBody>
          <a:bodyPr lIns="50800" tIns="50800" rIns="50800" bIns="50800" rtlCol="0" anchor="ctr"/>
          <a:lstStyle/>
          <a:p>
            <a:pPr defTabSz="825500" rtl="0">
              <a:defRPr sz="3200">
                <a:solidFill>
                  <a:srgbClr val="FFFFFF"/>
                </a:solidFill>
                <a:latin typeface="Helvetica Neue Medium"/>
                <a:ea typeface="Helvetica Neue Medium"/>
                <a:cs typeface="Helvetica Neue Medium"/>
                <a:sym typeface="Helvetica Neue Medium"/>
              </a:defRPr>
            </a:pPr>
            <a:endParaRPr/>
          </a:p>
        </p:txBody>
      </p:sp>
      <p:sp>
        <p:nvSpPr>
          <p:cNvPr id="29" name="Rectangle"/>
          <p:cNvSpPr/>
          <p:nvPr/>
        </p:nvSpPr>
        <p:spPr>
          <a:xfrm>
            <a:off x="-135467" y="11257723"/>
            <a:ext cx="24546388" cy="408942"/>
          </a:xfrm>
          <a:prstGeom prst="rect">
            <a:avLst/>
          </a:prstGeom>
          <a:gradFill>
            <a:gsLst>
              <a:gs pos="0">
                <a:srgbClr val="938963"/>
              </a:gs>
              <a:gs pos="30191">
                <a:srgbClr val="A1946B"/>
              </a:gs>
              <a:gs pos="48424">
                <a:srgbClr val="AEA074"/>
              </a:gs>
              <a:gs pos="67547">
                <a:srgbClr val="A1946B"/>
              </a:gs>
              <a:gs pos="100000">
                <a:srgbClr val="948963"/>
              </a:gs>
            </a:gsLst>
            <a:path>
              <a:fillToRect l="8523" t="-334035" r="91476" b="434035"/>
            </a:path>
          </a:gradFill>
          <a:ln w="12700">
            <a:miter lim="400000"/>
          </a:ln>
        </p:spPr>
        <p:txBody>
          <a:bodyPr lIns="45719" rIns="45719" rtlCol="0" anchor="ctr"/>
          <a:lstStyle/>
          <a:p>
            <a:pPr algn="l" defTabSz="457200" rtl="0">
              <a:defRPr sz="1800">
                <a:solidFill>
                  <a:srgbClr val="000000"/>
                </a:solidFill>
                <a:latin typeface="Calibri"/>
                <a:ea typeface="Calibri"/>
                <a:cs typeface="Calibri"/>
                <a:sym typeface="Calibri"/>
              </a:defRPr>
            </a:pPr>
            <a:endParaRPr/>
          </a:p>
        </p:txBody>
      </p:sp>
      <p:sp>
        <p:nvSpPr>
          <p:cNvPr id="31" name="Slide Number"/>
          <p:cNvSpPr txBox="1">
            <a:spLocks noGrp="1"/>
          </p:cNvSpPr>
          <p:nvPr>
            <p:ph type="sldNum" sz="quarter" idx="2"/>
          </p:nvPr>
        </p:nvSpPr>
        <p:spPr>
          <a:prstGeom prst="rect">
            <a:avLst/>
          </a:prstGeom>
        </p:spPr>
        <p:txBody>
          <a:bodyPr rtlCol="0"/>
          <a:lstStyle/>
          <a:p>
            <a:pPr rtl="0"/>
            <a:fld id="{86CB4B4D-7CA3-9044-876B-883B54F8677D}" type="slidenum">
              <a:t>‹#›</a:t>
            </a:fld>
            <a:endParaRPr/>
          </a:p>
        </p:txBody>
      </p:sp>
      <p:pic>
        <p:nvPicPr>
          <p:cNvPr id="10" name="Picture 9" descr="Picture 5">
            <a:extLst>
              <a:ext uri="{FF2B5EF4-FFF2-40B4-BE49-F238E27FC236}">
                <a16:creationId xmlns:a16="http://schemas.microsoft.com/office/drawing/2014/main" id="{36F7211B-90EB-0A4F-9B20-650AB9F1D11A}"/>
              </a:ext>
            </a:extLst>
          </p:cNvPr>
          <p:cNvPicPr>
            <a:picLocks noChangeAspect="1"/>
          </p:cNvPicPr>
          <p:nvPr userDrawn="1"/>
        </p:nvPicPr>
        <p:blipFill>
          <a:blip r:embed="rId5"/>
          <a:stretch>
            <a:fillRect/>
          </a:stretch>
        </p:blipFill>
        <p:spPr>
          <a:xfrm>
            <a:off x="588751" y="12170035"/>
            <a:ext cx="2342403" cy="957801"/>
          </a:xfrm>
          <a:prstGeom prst="rect">
            <a:avLst/>
          </a:prstGeom>
          <a:ln w="12700">
            <a:miter lim="400000"/>
          </a:ln>
        </p:spPr>
      </p:pic>
      <p:pic>
        <p:nvPicPr>
          <p:cNvPr id="30" name="Image" descr="Image"/>
          <p:cNvPicPr>
            <a:picLocks noChangeAspect="1"/>
          </p:cNvPicPr>
          <p:nvPr/>
        </p:nvPicPr>
        <p:blipFill>
          <a:blip r:embed="rId6"/>
          <a:stretch>
            <a:fillRect/>
          </a:stretch>
        </p:blipFill>
        <p:spPr>
          <a:xfrm>
            <a:off x="3127359" y="12431432"/>
            <a:ext cx="1591636" cy="518681"/>
          </a:xfrm>
          <a:prstGeom prst="rect">
            <a:avLst/>
          </a:prstGeom>
          <a:ln w="12700">
            <a:miter lim="400000"/>
          </a:ln>
        </p:spPr>
      </p:pic>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189741" y="-74447"/>
            <a:ext cx="24654935" cy="11617325"/>
          </a:xfrm>
          <a:prstGeom prst="rect">
            <a:avLst/>
          </a:prstGeom>
          <a:gradFill>
            <a:gsLst>
              <a:gs pos="0">
                <a:srgbClr val="345885"/>
              </a:gs>
              <a:gs pos="100000">
                <a:srgbClr val="1A3A5E"/>
              </a:gs>
            </a:gsLst>
            <a:path>
              <a:fillToRect l="7574" t="78729" r="92425" b="21270"/>
            </a:path>
          </a:gradFill>
          <a:ln w="12700">
            <a:miter lim="400000"/>
          </a:ln>
        </p:spPr>
        <p:txBody>
          <a:bodyPr lIns="45719" rIns="45719" rtlCol="0" anchor="ctr"/>
          <a:lstStyle/>
          <a:p>
            <a:pPr algn="l" defTabSz="457200" rtl="0">
              <a:defRPr sz="1800">
                <a:solidFill>
                  <a:srgbClr val="345885"/>
                </a:solidFill>
                <a:latin typeface="Calibri"/>
                <a:ea typeface="Calibri"/>
                <a:cs typeface="Calibri"/>
                <a:sym typeface="Calibri"/>
              </a:defRPr>
            </a:pPr>
            <a:endParaRPr/>
          </a:p>
        </p:txBody>
      </p:sp>
      <p:pic>
        <p:nvPicPr>
          <p:cNvPr id="3" name="Image" descr="Image"/>
          <p:cNvPicPr>
            <a:picLocks noChangeAspect="1"/>
          </p:cNvPicPr>
          <p:nvPr/>
        </p:nvPicPr>
        <p:blipFill>
          <a:blip r:embed="rId4"/>
          <a:stretch>
            <a:fillRect/>
          </a:stretch>
        </p:blipFill>
        <p:spPr>
          <a:xfrm>
            <a:off x="-3685858" y="-470317"/>
            <a:ext cx="13234024" cy="12089142"/>
          </a:xfrm>
          <a:prstGeom prst="rect">
            <a:avLst/>
          </a:prstGeom>
          <a:ln w="12700">
            <a:miter lim="400000"/>
          </a:ln>
        </p:spPr>
      </p:pic>
      <p:sp>
        <p:nvSpPr>
          <p:cNvPr id="4" name="Rectangle"/>
          <p:cNvSpPr/>
          <p:nvPr/>
        </p:nvSpPr>
        <p:spPr>
          <a:xfrm>
            <a:off x="-135467" y="11257723"/>
            <a:ext cx="24546388" cy="408942"/>
          </a:xfrm>
          <a:prstGeom prst="rect">
            <a:avLst/>
          </a:prstGeom>
          <a:gradFill>
            <a:gsLst>
              <a:gs pos="0">
                <a:srgbClr val="938963"/>
              </a:gs>
              <a:gs pos="30191">
                <a:srgbClr val="A1946B"/>
              </a:gs>
              <a:gs pos="48424">
                <a:srgbClr val="AEA074"/>
              </a:gs>
              <a:gs pos="67547">
                <a:srgbClr val="A1946B"/>
              </a:gs>
              <a:gs pos="100000">
                <a:srgbClr val="948963"/>
              </a:gs>
            </a:gsLst>
            <a:path>
              <a:fillToRect l="8523" t="-334035" r="91476" b="434035"/>
            </a:path>
          </a:gradFill>
          <a:ln w="12700">
            <a:miter lim="400000"/>
          </a:ln>
        </p:spPr>
        <p:txBody>
          <a:bodyPr lIns="45719" rIns="45719" rtlCol="0" anchor="ctr"/>
          <a:lstStyle/>
          <a:p>
            <a:pPr algn="l" defTabSz="457200" rtl="0">
              <a:defRPr sz="1800">
                <a:solidFill>
                  <a:srgbClr val="000000"/>
                </a:solidFill>
                <a:latin typeface="Calibri"/>
                <a:ea typeface="Calibri"/>
                <a:cs typeface="Calibri"/>
                <a:sym typeface="Calibri"/>
              </a:defRPr>
            </a:pPr>
            <a:endParaRPr/>
          </a:p>
        </p:txBody>
      </p:sp>
      <p:pic>
        <p:nvPicPr>
          <p:cNvPr id="5" name="Image" descr="Image"/>
          <p:cNvPicPr>
            <a:picLocks noChangeAspect="1"/>
          </p:cNvPicPr>
          <p:nvPr/>
        </p:nvPicPr>
        <p:blipFill>
          <a:blip r:embed="rId5"/>
          <a:stretch>
            <a:fillRect/>
          </a:stretch>
        </p:blipFill>
        <p:spPr>
          <a:xfrm>
            <a:off x="18511084" y="1145381"/>
            <a:ext cx="4455230" cy="1070926"/>
          </a:xfrm>
          <a:prstGeom prst="rect">
            <a:avLst/>
          </a:prstGeom>
          <a:ln w="12700">
            <a:miter lim="400000"/>
          </a:ln>
        </p:spPr>
      </p:pic>
      <p:pic>
        <p:nvPicPr>
          <p:cNvPr id="6" name="Picture 5" descr="Picture 5"/>
          <p:cNvPicPr>
            <a:picLocks noChangeAspect="1"/>
          </p:cNvPicPr>
          <p:nvPr/>
        </p:nvPicPr>
        <p:blipFill>
          <a:blip r:embed="rId6"/>
          <a:stretch>
            <a:fillRect/>
          </a:stretch>
        </p:blipFill>
        <p:spPr>
          <a:xfrm>
            <a:off x="588751" y="12170035"/>
            <a:ext cx="2342403" cy="957801"/>
          </a:xfrm>
          <a:prstGeom prst="rect">
            <a:avLst/>
          </a:prstGeom>
          <a:ln w="12700">
            <a:miter lim="400000"/>
          </a:ln>
        </p:spPr>
      </p:pic>
      <p:pic>
        <p:nvPicPr>
          <p:cNvPr id="7" name="Image" descr="Image"/>
          <p:cNvPicPr>
            <a:picLocks noChangeAspect="1"/>
          </p:cNvPicPr>
          <p:nvPr/>
        </p:nvPicPr>
        <p:blipFill>
          <a:blip r:embed="rId7"/>
          <a:stretch>
            <a:fillRect/>
          </a:stretch>
        </p:blipFill>
        <p:spPr>
          <a:xfrm>
            <a:off x="3172039" y="12398868"/>
            <a:ext cx="1534715" cy="500133"/>
          </a:xfrm>
          <a:prstGeom prst="rect">
            <a:avLst/>
          </a:prstGeom>
          <a:ln w="12700">
            <a:miter lim="400000"/>
          </a:ln>
        </p:spPr>
      </p:pic>
      <p:sp>
        <p:nvSpPr>
          <p:cNvPr id="8" name="Presentation Title"/>
          <p:cNvSpPr txBox="1">
            <a:spLocks noGrp="1"/>
          </p:cNvSpPr>
          <p:nvPr>
            <p:ph type="title" hasCustomPrompt="1"/>
          </p:nvPr>
        </p:nvSpPr>
        <p:spPr>
          <a:xfrm>
            <a:off x="1206496" y="2574991"/>
            <a:ext cx="21971004" cy="46482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rtlCol="0" anchor="b">
            <a:normAutofit/>
          </a:bodyPr>
          <a:lstStyle/>
          <a:p>
            <a:pPr rtl="0"/>
            <a:r>
              <a:t>Título de presentación</a:t>
            </a:r>
          </a:p>
        </p:txBody>
      </p:sp>
      <p:sp>
        <p:nvSpPr>
          <p:cNvPr id="9" name="Body Level One…"/>
          <p:cNvSpPr txBox="1">
            <a:spLocks noGrp="1"/>
          </p:cNvSpPr>
          <p:nvPr>
            <p:ph type="body" idx="1" hasCustomPrompt="1"/>
          </p:nvPr>
        </p:nvSpPr>
        <p:spPr>
          <a:xfrm>
            <a:off x="1201342" y="7223190"/>
            <a:ext cx="21971001" cy="1905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rtlCol="0">
            <a:normAutofit/>
          </a:bodyPr>
          <a:lstStyle/>
          <a:p>
            <a:pPr rtl="0"/>
            <a:r>
              <a:t>Subtítulo de la presentación</a:t>
            </a:r>
          </a:p>
          <a:p>
            <a:pPr lvl="1" rtl="0"/>
            <a:endParaRPr/>
          </a:p>
          <a:p>
            <a:pPr lvl="2" rtl="0"/>
            <a:endParaRPr/>
          </a:p>
          <a:p>
            <a:pPr lvl="3" rtl="0"/>
            <a:endParaRPr/>
          </a:p>
          <a:p>
            <a:pPr lvl="4" rtl="0"/>
            <a:endParaRPr/>
          </a:p>
        </p:txBody>
      </p:sp>
      <p:sp>
        <p:nvSpPr>
          <p:cNvPr id="10"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rtlCol="0" anchor="b">
            <a:spAutoFit/>
          </a:bodyPr>
          <a:lstStyle>
            <a:lvl1pPr defTabSz="584200">
              <a:defRPr sz="1800">
                <a:solidFill>
                  <a:srgbClr val="000000"/>
                </a:solidFill>
              </a:defRPr>
            </a:lvl1pPr>
          </a:lstStyle>
          <a:p>
            <a:pPr rt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9pPr>
    </p:titleStyle>
    <p:bodyStyle>
      <a:lvl1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1pPr>
      <a:lvl2pPr marL="0" marR="0" indent="4572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5pPr>
      <a:lvl6pPr marL="0" marR="0" indent="22860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6pPr>
      <a:lvl7pPr marL="0" marR="0" indent="27432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7pPr>
      <a:lvl8pPr marL="0" marR="0" indent="32004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nam10.safelinks.protection.outlook.com/?url=https%3A%2F%2Fwww.gilmanscholarship.org%2Fapplicants%2Fgilman-updates-faqs%2F%231644960394482-78e4243c-e58c&amp;data=04%7C01%7Chtheisengandara%40iie.org%7C5b68a9407d364e206d3708d9faed28f4%7C9553a3e2181944e2bbc7c78ac77d22a3%7C1%7C0%7C637816718780155779%7CUnknown%7CTWFpbGZsb3d8eyJWIjoiMC4wLjAwMDAiLCJQIjoiV2luMzIiLCJBTiI6Ik1haWwiLCJXVCI6Mn0%3D%7C1000&amp;sdata=JOgEKn5i5uQtzMSgl%2BO9yAsbICSirwnHRgMhbobq9AM%3D&amp;reserved=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p:cNvSpPr/>
          <p:nvPr/>
        </p:nvSpPr>
        <p:spPr>
          <a:xfrm>
            <a:off x="1397000" y="9023840"/>
            <a:ext cx="533136" cy="55080"/>
          </a:xfrm>
          <a:prstGeom prst="rect">
            <a:avLst/>
          </a:prstGeom>
          <a:solidFill>
            <a:srgbClr val="FFFFFF"/>
          </a:solidFill>
          <a:ln w="12700">
            <a:miter lim="400000"/>
          </a:ln>
        </p:spPr>
        <p:txBody>
          <a:bodyPr lIns="45719" rIns="45719" rtlCol="0" anchor="ctr"/>
          <a:lstStyle/>
          <a:p>
            <a:pPr algn="l" defTabSz="457200" rtl="0">
              <a:defRPr sz="1800">
                <a:solidFill>
                  <a:srgbClr val="000000"/>
                </a:solidFill>
                <a:latin typeface="Calibri"/>
                <a:ea typeface="Calibri"/>
                <a:cs typeface="Calibri"/>
                <a:sym typeface="Calibri"/>
              </a:defRPr>
            </a:pPr>
            <a:endParaRPr/>
          </a:p>
        </p:txBody>
      </p:sp>
      <p:sp>
        <p:nvSpPr>
          <p:cNvPr id="53" name="TextBox 7"/>
          <p:cNvSpPr txBox="1"/>
          <p:nvPr/>
        </p:nvSpPr>
        <p:spPr>
          <a:xfrm>
            <a:off x="11532430" y="12380605"/>
            <a:ext cx="12830341" cy="61555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rtlCol="0">
            <a:spAutoFit/>
          </a:bodyPr>
          <a:lstStyle>
            <a:lvl1pPr algn="r">
              <a:defRPr sz="1700">
                <a:solidFill>
                  <a:srgbClr val="948A63"/>
                </a:solidFill>
                <a:latin typeface="Verlag-Book"/>
                <a:ea typeface="Verlag-Book"/>
                <a:cs typeface="Verlag-Book"/>
                <a:sym typeface="Verlag-Book"/>
              </a:defRPr>
            </a:lvl1pPr>
          </a:lstStyle>
          <a:p>
            <a:pPr rtl="0"/>
            <a:r>
              <a:t>El Programa de Becas Internacionales Gilman es un programa del Departamento de Estado de los EE. UU. con fondos proporcionados por el Gobierno de los EE. UU. y apoyado en su implementación por el Instituto de Educación Internacional (IIE, por sus siglas en inglés).</a:t>
            </a:r>
          </a:p>
        </p:txBody>
      </p:sp>
      <p:sp>
        <p:nvSpPr>
          <p:cNvPr id="7" name="PRESENTATION TITLE">
            <a:extLst>
              <a:ext uri="{FF2B5EF4-FFF2-40B4-BE49-F238E27FC236}">
                <a16:creationId xmlns:a16="http://schemas.microsoft.com/office/drawing/2014/main" id="{FD102AE3-DF9A-3441-BFCB-6949E058A263}"/>
              </a:ext>
            </a:extLst>
          </p:cNvPr>
          <p:cNvSpPr txBox="1"/>
          <p:nvPr/>
        </p:nvSpPr>
        <p:spPr>
          <a:xfrm>
            <a:off x="1249468" y="4677187"/>
            <a:ext cx="21922766" cy="308802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lgn="l">
              <a:defRPr sz="9700" b="1">
                <a:solidFill>
                  <a:srgbClr val="FFFFFF"/>
                </a:solidFill>
                <a:latin typeface="Verlag-Book"/>
                <a:ea typeface="Verlag-Book"/>
                <a:cs typeface="Verlag-Book"/>
                <a:sym typeface="Verlag-Book"/>
              </a:defRPr>
            </a:lvl1pPr>
          </a:lstStyle>
          <a:p>
            <a:pPr rtl="0"/>
            <a:r>
              <a:rPr lang="es-419" dirty="0">
                <a:latin typeface="Calibri" panose="020F0502020204030204" pitchFamily="34" charset="0"/>
                <a:cs typeface="Calibri" panose="020F0502020204030204" pitchFamily="34" charset="0"/>
              </a:rPr>
              <a:t>Becas de estudio y prácticas </a:t>
            </a:r>
            <a:br>
              <a:rPr lang="es-419" dirty="0">
                <a:latin typeface="Calibri" panose="020F0502020204030204" pitchFamily="34" charset="0"/>
                <a:cs typeface="Calibri" panose="020F0502020204030204" pitchFamily="34" charset="0"/>
              </a:rPr>
            </a:br>
            <a:r>
              <a:rPr lang="es-419" dirty="0">
                <a:latin typeface="Calibri" panose="020F0502020204030204" pitchFamily="34" charset="0"/>
                <a:cs typeface="Calibri" panose="020F0502020204030204" pitchFamily="34" charset="0"/>
              </a:rPr>
              <a:t>en el extranjero</a:t>
            </a:r>
          </a:p>
        </p:txBody>
      </p:sp>
      <p:sp>
        <p:nvSpPr>
          <p:cNvPr id="8" name="Smaller Text Can Go Here">
            <a:extLst>
              <a:ext uri="{FF2B5EF4-FFF2-40B4-BE49-F238E27FC236}">
                <a16:creationId xmlns:a16="http://schemas.microsoft.com/office/drawing/2014/main" id="{A957E786-2AD3-0F43-B253-DA9C3BC03743}"/>
              </a:ext>
            </a:extLst>
          </p:cNvPr>
          <p:cNvSpPr txBox="1"/>
          <p:nvPr/>
        </p:nvSpPr>
        <p:spPr>
          <a:xfrm>
            <a:off x="1325668" y="7598465"/>
            <a:ext cx="17619557" cy="94897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lgn="l">
              <a:defRPr sz="5500">
                <a:solidFill>
                  <a:srgbClr val="AEA074"/>
                </a:solidFill>
                <a:latin typeface="Verlag-Book"/>
                <a:ea typeface="Verlag-Book"/>
                <a:cs typeface="Verlag-Book"/>
                <a:sym typeface="Verlag-Book"/>
              </a:defRPr>
            </a:lvl1pPr>
          </a:lstStyle>
          <a:p>
            <a:pPr rtl="0"/>
            <a:r>
              <a:rPr lang="es-419" dirty="0">
                <a:latin typeface="Calibri" panose="020F0502020204030204" pitchFamily="34" charset="0"/>
                <a:cs typeface="Calibri" panose="020F0502020204030204" pitchFamily="34" charset="0"/>
              </a:rPr>
              <a:t>Descripción general del programa, elegibilidad, solicitud</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BA63886-E1ED-AD47-8181-3C0CA0144C04}"/>
              </a:ext>
            </a:extLst>
          </p:cNvPr>
          <p:cNvPicPr>
            <a:picLocks noChangeAspect="1"/>
          </p:cNvPicPr>
          <p:nvPr/>
        </p:nvPicPr>
        <p:blipFill rotWithShape="1">
          <a:blip r:embed="rId3">
            <a:extLst>
              <a:ext uri="{28A0092B-C50C-407E-A947-70E740481C1C}">
                <a14:useLocalDpi xmlns:a14="http://schemas.microsoft.com/office/drawing/2010/main" val="0"/>
              </a:ext>
            </a:extLst>
          </a:blip>
          <a:srcRect t="15656" b="29160"/>
          <a:stretch/>
        </p:blipFill>
        <p:spPr>
          <a:xfrm>
            <a:off x="14669996" y="1781214"/>
            <a:ext cx="8977404" cy="6605550"/>
          </a:xfrm>
          <a:prstGeom prst="rect">
            <a:avLst/>
          </a:prstGeom>
          <a:ln w="76200">
            <a:solidFill>
              <a:srgbClr val="1A3B60"/>
            </a:solidFill>
          </a:ln>
        </p:spPr>
      </p:pic>
      <p:sp>
        <p:nvSpPr>
          <p:cNvPr id="5" name="Key Findings">
            <a:extLst>
              <a:ext uri="{FF2B5EF4-FFF2-40B4-BE49-F238E27FC236}">
                <a16:creationId xmlns:a16="http://schemas.microsoft.com/office/drawing/2014/main" id="{96EBB8E9-C8C4-B749-88C6-08CEF015140B}"/>
              </a:ext>
            </a:extLst>
          </p:cNvPr>
          <p:cNvSpPr txBox="1"/>
          <p:nvPr/>
        </p:nvSpPr>
        <p:spPr>
          <a:xfrm>
            <a:off x="1342601" y="1438313"/>
            <a:ext cx="14591836" cy="111825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rtlCol="0" anchor="ctr">
            <a:spAutoFit/>
          </a:bodyPr>
          <a:lstStyle>
            <a:lvl1pPr algn="l">
              <a:defRPr sz="6000" b="1">
                <a:solidFill>
                  <a:srgbClr val="1A3B60"/>
                </a:solidFill>
                <a:latin typeface="Verlag-Book"/>
                <a:ea typeface="Verlag-Book"/>
                <a:cs typeface="Verlag-Book"/>
                <a:sym typeface="Verlag-Book"/>
              </a:defRPr>
            </a:lvl1pPr>
          </a:lstStyle>
          <a:p>
            <a:pPr rtl="0"/>
            <a:r>
              <a:rPr lang="es-419" sz="6600">
                <a:latin typeface="Calibri" panose="020F0502020204030204" pitchFamily="34" charset="0"/>
                <a:cs typeface="Calibri" panose="020F0502020204030204" pitchFamily="34" charset="0"/>
              </a:rPr>
              <a:t>Elegibilidad del programa virtual</a:t>
            </a:r>
          </a:p>
        </p:txBody>
      </p:sp>
      <p:sp>
        <p:nvSpPr>
          <p:cNvPr id="6"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4E5D8220-6B11-F74E-876C-0228CFC52B57}"/>
              </a:ext>
            </a:extLst>
          </p:cNvPr>
          <p:cNvSpPr txBox="1"/>
          <p:nvPr/>
        </p:nvSpPr>
        <p:spPr>
          <a:xfrm>
            <a:off x="1342600" y="2912843"/>
            <a:ext cx="12573425" cy="865878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spAutoFit/>
          </a:bodyPr>
          <a:lstStyle/>
          <a:p>
            <a:pPr marL="457200" indent="-457200" algn="l" rtl="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5400" dirty="0">
                <a:solidFill>
                  <a:srgbClr val="1A3B60"/>
                </a:solidFill>
                <a:latin typeface="Calibri" panose="020F0502020204030204" pitchFamily="34" charset="0"/>
                <a:cs typeface="Calibri" panose="020F0502020204030204" pitchFamily="34" charset="0"/>
              </a:rPr>
              <a:t>Cursos en línea fuera de EE. UU.</a:t>
            </a:r>
          </a:p>
          <a:p>
            <a:pPr marL="457200" indent="-457200" algn="l" rtl="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5400" dirty="0">
                <a:solidFill>
                  <a:srgbClr val="1A3B60"/>
                </a:solidFill>
                <a:latin typeface="Calibri" panose="020F0502020204030204" pitchFamily="34" charset="0"/>
                <a:cs typeface="Calibri" panose="020F0502020204030204" pitchFamily="34" charset="0"/>
              </a:rPr>
              <a:t>Institución, intercambio o proveedor</a:t>
            </a:r>
          </a:p>
          <a:p>
            <a:pPr marL="457200" indent="-457200" algn="l" rtl="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5400" dirty="0">
                <a:solidFill>
                  <a:srgbClr val="1A3B60"/>
                </a:solidFill>
                <a:latin typeface="Calibri" panose="020F0502020204030204" pitchFamily="34" charset="0"/>
                <a:cs typeface="Calibri" panose="020F0502020204030204" pitchFamily="34" charset="0"/>
              </a:rPr>
              <a:t>Programas dirigidos por profesores</a:t>
            </a:r>
          </a:p>
          <a:p>
            <a:pPr marL="457200" indent="-457200" algn="l" rtl="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5400" dirty="0">
                <a:solidFill>
                  <a:srgbClr val="1A3B60"/>
                </a:solidFill>
                <a:latin typeface="Calibri" panose="020F0502020204030204" pitchFamily="34" charset="0"/>
                <a:cs typeface="Calibri" panose="020F0502020204030204" pitchFamily="34" charset="0"/>
              </a:rPr>
              <a:t>Pasantías internacionales</a:t>
            </a:r>
          </a:p>
          <a:p>
            <a:pPr marL="457200" indent="-457200" algn="l" rtl="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5400" dirty="0">
                <a:solidFill>
                  <a:srgbClr val="1A3B60"/>
                </a:solidFill>
                <a:latin typeface="Calibri" panose="020F0502020204030204" pitchFamily="34" charset="0"/>
                <a:cs typeface="Calibri" panose="020F0502020204030204" pitchFamily="34" charset="0"/>
              </a:rPr>
              <a:t>Programas intensivos de idiomas fuera de EE. UU.</a:t>
            </a:r>
          </a:p>
          <a:p>
            <a:pPr marL="457200" indent="-457200" algn="l" rtl="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5400" dirty="0">
                <a:solidFill>
                  <a:srgbClr val="1A3B60"/>
                </a:solidFill>
                <a:latin typeface="Calibri" panose="020F0502020204030204" pitchFamily="34" charset="0"/>
                <a:cs typeface="Calibri" panose="020F0502020204030204" pitchFamily="34" charset="0"/>
              </a:rPr>
              <a:t>Abierto a propuestas</a:t>
            </a:r>
          </a:p>
          <a:p>
            <a:pPr marL="457200" indent="-457200" algn="l" rtl="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5400" dirty="0">
                <a:solidFill>
                  <a:srgbClr val="1A3B60"/>
                </a:solidFill>
                <a:latin typeface="Calibri" panose="020F0502020204030204" pitchFamily="34" charset="0"/>
                <a:cs typeface="Calibri" panose="020F0502020204030204" pitchFamily="34" charset="0"/>
              </a:rPr>
              <a:t>Elegible hasta el 30 de abril de 2023</a:t>
            </a:r>
          </a:p>
          <a:p>
            <a:pPr marL="457200" indent="-457200" algn="l" rtl="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endParaRPr lang="en-US" sz="5400" dirty="0">
              <a:solidFill>
                <a:srgbClr val="1A3B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0705644"/>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ey Findings">
            <a:extLst>
              <a:ext uri="{FF2B5EF4-FFF2-40B4-BE49-F238E27FC236}">
                <a16:creationId xmlns:a16="http://schemas.microsoft.com/office/drawing/2014/main" id="{96EBB8E9-C8C4-B749-88C6-08CEF015140B}"/>
              </a:ext>
            </a:extLst>
          </p:cNvPr>
          <p:cNvSpPr txBox="1"/>
          <p:nvPr/>
        </p:nvSpPr>
        <p:spPr>
          <a:xfrm>
            <a:off x="1342601" y="680030"/>
            <a:ext cx="14591836" cy="111825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rtlCol="0" anchor="ctr">
            <a:spAutoFit/>
          </a:bodyPr>
          <a:lstStyle>
            <a:lvl1pPr algn="l">
              <a:defRPr sz="6000" b="1">
                <a:solidFill>
                  <a:srgbClr val="1A3B60"/>
                </a:solidFill>
                <a:latin typeface="Verlag-Book"/>
                <a:ea typeface="Verlag-Book"/>
                <a:cs typeface="Verlag-Book"/>
                <a:sym typeface="Verlag-Book"/>
              </a:defRPr>
            </a:lvl1pPr>
          </a:lstStyle>
          <a:p>
            <a:pPr rtl="0"/>
            <a:r>
              <a:rPr lang="es-419" sz="6600">
                <a:latin typeface="Calibri" panose="020F0502020204030204" pitchFamily="34" charset="0"/>
                <a:cs typeface="Calibri" panose="020F0502020204030204" pitchFamily="34" charset="0"/>
              </a:rPr>
              <a:t>Elegibilidad para la beca Gilman-McCain</a:t>
            </a:r>
          </a:p>
        </p:txBody>
      </p:sp>
      <p:sp>
        <p:nvSpPr>
          <p:cNvPr id="6"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4E5D8220-6B11-F74E-876C-0228CFC52B57}"/>
              </a:ext>
            </a:extLst>
          </p:cNvPr>
          <p:cNvSpPr txBox="1"/>
          <p:nvPr/>
        </p:nvSpPr>
        <p:spPr>
          <a:xfrm>
            <a:off x="1342600" y="2739891"/>
            <a:ext cx="15916699" cy="930511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t">
            <a:spAutoFit/>
          </a:bodyPr>
          <a:lstStyle/>
          <a:p>
            <a:pPr marL="457200" indent="-457200" algn="l" rtl="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400" dirty="0">
                <a:solidFill>
                  <a:srgbClr val="1A3B60"/>
                </a:solidFill>
                <a:latin typeface="Calibri" panose="020F0502020204030204" pitchFamily="34" charset="0"/>
                <a:cs typeface="Calibri" panose="020F0502020204030204" pitchFamily="34" charset="0"/>
              </a:rPr>
              <a:t>Ciudadano estadounidense.</a:t>
            </a:r>
          </a:p>
          <a:p>
            <a:pPr marL="457200" indent="-457200" algn="l" rtl="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400" dirty="0">
                <a:solidFill>
                  <a:srgbClr val="1A3B60"/>
                </a:solidFill>
                <a:latin typeface="Calibri" panose="020F0502020204030204" pitchFamily="34" charset="0"/>
                <a:cs typeface="Calibri" panose="020F0502020204030204" pitchFamily="34" charset="0"/>
              </a:rPr>
              <a:t>Estudiante de pregrado.</a:t>
            </a:r>
          </a:p>
          <a:p>
            <a:pPr marL="457200" indent="-457200" algn="l" rtl="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400" dirty="0">
                <a:solidFill>
                  <a:srgbClr val="1A3B60"/>
                </a:solidFill>
                <a:latin typeface="Calibri" panose="020F0502020204030204" pitchFamily="34" charset="0"/>
                <a:cs typeface="Calibri" panose="020F0502020204030204" pitchFamily="34" charset="0"/>
              </a:rPr>
              <a:t>Programa de crédito.</a:t>
            </a:r>
          </a:p>
          <a:p>
            <a:pPr marL="457200" indent="-457200" algn="l" rtl="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400" dirty="0">
                <a:solidFill>
                  <a:srgbClr val="1A3B60"/>
                </a:solidFill>
                <a:latin typeface="Calibri" panose="020F0502020204030204" pitchFamily="34" charset="0"/>
                <a:cs typeface="Calibri" panose="020F0502020204030204" pitchFamily="34" charset="0"/>
              </a:rPr>
              <a:t>En un país de nivel 1 o 2 de advertencia de viaje, o </a:t>
            </a:r>
            <a:br>
              <a:rPr lang="en-US" sz="4400" dirty="0">
                <a:solidFill>
                  <a:srgbClr val="1A3B60"/>
                </a:solidFill>
                <a:latin typeface="Calibri" panose="020F0502020204030204" pitchFamily="34" charset="0"/>
                <a:cs typeface="Calibri" panose="020F0502020204030204" pitchFamily="34" charset="0"/>
              </a:rPr>
            </a:br>
            <a:r>
              <a:rPr lang="es-419" sz="4400" dirty="0">
                <a:solidFill>
                  <a:srgbClr val="1A3B60"/>
                </a:solidFill>
                <a:latin typeface="Calibri" panose="020F0502020204030204" pitchFamily="34" charset="0"/>
                <a:cs typeface="Calibri" panose="020F0502020204030204" pitchFamily="34" charset="0"/>
              </a:rPr>
              <a:t>excepción aprobada de nivel 3.</a:t>
            </a:r>
          </a:p>
          <a:p>
            <a:pPr marL="457200" indent="-457200" algn="l" rtl="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400" dirty="0">
                <a:solidFill>
                  <a:srgbClr val="1A3B60"/>
                </a:solidFill>
                <a:latin typeface="Calibri" panose="020F0502020204030204" pitchFamily="34" charset="0"/>
                <a:cs typeface="Calibri" panose="020F0502020204030204" pitchFamily="34" charset="0"/>
              </a:rPr>
              <a:t>¡Sin requisito de duración mínima!</a:t>
            </a:r>
          </a:p>
          <a:p>
            <a:pPr marL="457200" indent="-457200" algn="l" rtl="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400" b="1" dirty="0">
                <a:solidFill>
                  <a:srgbClr val="1A3B60"/>
                </a:solidFill>
                <a:latin typeface="Calibri" panose="020F0502020204030204" pitchFamily="34" charset="0"/>
                <a:cs typeface="Calibri" panose="020F0502020204030204" pitchFamily="34" charset="0"/>
              </a:rPr>
              <a:t>Destinatario de cualquier tipo de ayuda financiera </a:t>
            </a:r>
            <a:br>
              <a:rPr lang="es-419" sz="4400" b="1" dirty="0">
                <a:solidFill>
                  <a:srgbClr val="1A3B60"/>
                </a:solidFill>
                <a:latin typeface="Calibri" panose="020F0502020204030204" pitchFamily="34" charset="0"/>
                <a:cs typeface="Calibri" panose="020F0502020204030204" pitchFamily="34" charset="0"/>
              </a:rPr>
            </a:br>
            <a:r>
              <a:rPr lang="es-419" sz="4400" b="1" dirty="0">
                <a:solidFill>
                  <a:srgbClr val="1A3B60"/>
                </a:solidFill>
                <a:latin typeface="Calibri" panose="020F0502020204030204" pitchFamily="34" charset="0"/>
                <a:cs typeface="Calibri" panose="020F0502020204030204" pitchFamily="34" charset="0"/>
              </a:rPr>
              <a:t>federal del Título IV.</a:t>
            </a:r>
          </a:p>
          <a:p>
            <a:pPr marL="457200" indent="-457200" algn="l" rtl="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400" b="1" dirty="0">
                <a:solidFill>
                  <a:srgbClr val="1A3B60"/>
                </a:solidFill>
                <a:latin typeface="Calibri"/>
                <a:cs typeface="Calibri"/>
              </a:rPr>
              <a:t>Hijo dependiente de un miembro militar en servicio activo </a:t>
            </a:r>
            <a:br>
              <a:rPr lang="es-419" sz="4400" b="1" dirty="0">
                <a:solidFill>
                  <a:srgbClr val="1A3B60"/>
                </a:solidFill>
                <a:latin typeface="Calibri"/>
                <a:cs typeface="Calibri"/>
              </a:rPr>
            </a:br>
            <a:r>
              <a:rPr lang="es-419" sz="4400" b="1" dirty="0">
                <a:solidFill>
                  <a:srgbClr val="1A3B60"/>
                </a:solidFill>
                <a:latin typeface="Calibri"/>
                <a:cs typeface="Calibri"/>
              </a:rPr>
              <a:t>(Fuerza Aérea, Ejército, Infantería de Marina, Armada, Guardacostas y Reservas Activadas)</a:t>
            </a:r>
          </a:p>
          <a:p>
            <a:pPr algn="l" rtl="0">
              <a:spcAft>
                <a:spcPts val="1200"/>
              </a:spcAft>
              <a:buClr>
                <a:srgbClr val="988C65"/>
              </a:buClr>
              <a:defRPr sz="3200">
                <a:solidFill>
                  <a:srgbClr val="707372"/>
                </a:solidFill>
                <a:latin typeface="Verlag-Book"/>
                <a:ea typeface="Verlag-Book"/>
                <a:cs typeface="Verlag-Book"/>
                <a:sym typeface="Verlag-Book"/>
              </a:defRPr>
            </a:pPr>
            <a:endParaRPr lang="en-US" sz="4400" dirty="0">
              <a:solidFill>
                <a:srgbClr val="1A3B6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B1C709B0-2B9C-D64D-B16B-DE5FDEA6F7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570072" y="2739891"/>
            <a:ext cx="6430270" cy="6430270"/>
          </a:xfrm>
          <a:prstGeom prst="rect">
            <a:avLst/>
          </a:prstGeom>
        </p:spPr>
      </p:pic>
      <p:sp>
        <p:nvSpPr>
          <p:cNvPr id="9" name="This is body copy. Et vellabor alit iunt. Bor ma quaerfe riscium nus, omnis que dolor aditat. Non cum volorerumqui blaut is mil magni ullupta nonsenimus autat fugiti odit imusa sint et quos exerum que magnimus dolestibus.…">
            <a:extLst>
              <a:ext uri="{FF2B5EF4-FFF2-40B4-BE49-F238E27FC236}">
                <a16:creationId xmlns:a16="http://schemas.microsoft.com/office/drawing/2014/main" id="{AAF19DA5-707D-A84E-AC55-CD7C6100D630}"/>
              </a:ext>
            </a:extLst>
          </p:cNvPr>
          <p:cNvSpPr txBox="1"/>
          <p:nvPr/>
        </p:nvSpPr>
        <p:spPr>
          <a:xfrm>
            <a:off x="1359534" y="1798285"/>
            <a:ext cx="22262466" cy="84125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spAutoFit/>
          </a:bodyPr>
          <a:lstStyle/>
          <a:p>
            <a:pPr algn="l" rtl="0">
              <a:defRPr sz="3200">
                <a:solidFill>
                  <a:srgbClr val="707372"/>
                </a:solidFill>
                <a:latin typeface="Verlag-Book"/>
                <a:ea typeface="Verlag-Book"/>
                <a:cs typeface="Verlag-Book"/>
                <a:sym typeface="Verlag-Book"/>
              </a:defRPr>
            </a:pPr>
            <a:r>
              <a:rPr lang="es-419" sz="4800">
                <a:solidFill>
                  <a:srgbClr val="707372"/>
                </a:solidFill>
                <a:latin typeface="Calibri" panose="020F0502020204030204" pitchFamily="34" charset="0"/>
                <a:cs typeface="Calibri" panose="020F0502020204030204" pitchFamily="34" charset="0"/>
              </a:rPr>
              <a:t>USD 5000 para hijos dependientes de miembros del servicio activo </a:t>
            </a:r>
          </a:p>
        </p:txBody>
      </p:sp>
    </p:spTree>
    <p:extLst>
      <p:ext uri="{BB962C8B-B14F-4D97-AF65-F5344CB8AC3E}">
        <p14:creationId xmlns:p14="http://schemas.microsoft.com/office/powerpoint/2010/main" val="331719506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p:cNvSpPr/>
          <p:nvPr/>
        </p:nvSpPr>
        <p:spPr>
          <a:xfrm>
            <a:off x="1397000" y="9023840"/>
            <a:ext cx="533136" cy="55080"/>
          </a:xfrm>
          <a:prstGeom prst="rect">
            <a:avLst/>
          </a:prstGeom>
          <a:solidFill>
            <a:srgbClr val="FFFFFF"/>
          </a:solidFill>
          <a:ln w="12700">
            <a:miter lim="400000"/>
          </a:ln>
        </p:spPr>
        <p:txBody>
          <a:bodyPr lIns="45719" rIns="45719" rtlCol="0" anchor="ctr"/>
          <a:lstStyle/>
          <a:p>
            <a:pPr algn="l" defTabSz="457200" rtl="0">
              <a:defRPr sz="1800">
                <a:solidFill>
                  <a:srgbClr val="000000"/>
                </a:solidFill>
                <a:latin typeface="Calibri"/>
                <a:ea typeface="Calibri"/>
                <a:cs typeface="Calibri"/>
                <a:sym typeface="Calibri"/>
              </a:defRPr>
            </a:pPr>
            <a:endParaRPr/>
          </a:p>
        </p:txBody>
      </p:sp>
      <p:sp>
        <p:nvSpPr>
          <p:cNvPr id="53" name="TextBox 7"/>
          <p:cNvSpPr txBox="1"/>
          <p:nvPr/>
        </p:nvSpPr>
        <p:spPr>
          <a:xfrm>
            <a:off x="11532430" y="12380605"/>
            <a:ext cx="11477733" cy="55626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rtlCol="0">
            <a:spAutoFit/>
          </a:bodyPr>
          <a:lstStyle>
            <a:lvl1pPr algn="r">
              <a:defRPr sz="1700">
                <a:solidFill>
                  <a:srgbClr val="948A63"/>
                </a:solidFill>
                <a:latin typeface="Verlag-Book"/>
                <a:ea typeface="Verlag-Book"/>
                <a:cs typeface="Verlag-Book"/>
                <a:sym typeface="Verlag-Book"/>
              </a:defRPr>
            </a:lvl1pPr>
          </a:lstStyle>
          <a:p>
            <a:pPr rtl="0"/>
            <a:r>
              <a:t>El Programa de Becas Internacionales Gilman es un programa del Departamento de Estado de los EE. UU. con fondos proporcionados por el Gobierno de los EE. UU. y apoyado en su implementación por el Instituto de Educación Internacional (IIE, por sus siglas en inglés).</a:t>
            </a:r>
          </a:p>
        </p:txBody>
      </p:sp>
      <p:sp>
        <p:nvSpPr>
          <p:cNvPr id="7" name="PRESENTATION TITLE">
            <a:extLst>
              <a:ext uri="{FF2B5EF4-FFF2-40B4-BE49-F238E27FC236}">
                <a16:creationId xmlns:a16="http://schemas.microsoft.com/office/drawing/2014/main" id="{FD102AE3-DF9A-3441-BFCB-6949E058A263}"/>
              </a:ext>
            </a:extLst>
          </p:cNvPr>
          <p:cNvSpPr txBox="1"/>
          <p:nvPr/>
        </p:nvSpPr>
        <p:spPr>
          <a:xfrm>
            <a:off x="1249468" y="7428531"/>
            <a:ext cx="19611611" cy="159530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lgn="l">
              <a:defRPr sz="9700" b="1">
                <a:solidFill>
                  <a:srgbClr val="FFFFFF"/>
                </a:solidFill>
                <a:latin typeface="Verlag-Book"/>
                <a:ea typeface="Verlag-Book"/>
                <a:cs typeface="Verlag-Book"/>
                <a:sym typeface="Verlag-Book"/>
              </a:defRPr>
            </a:lvl1pPr>
          </a:lstStyle>
          <a:p>
            <a:pPr rtl="0"/>
            <a:r>
              <a:rPr lang="es-419">
                <a:latin typeface="Calibri" panose="020F0502020204030204" pitchFamily="34" charset="0"/>
                <a:cs typeface="Calibri" panose="020F0502020204030204" pitchFamily="34" charset="0"/>
              </a:rPr>
              <a:t>Solicitud</a:t>
            </a:r>
          </a:p>
        </p:txBody>
      </p:sp>
    </p:spTree>
    <p:extLst>
      <p:ext uri="{BB962C8B-B14F-4D97-AF65-F5344CB8AC3E}">
        <p14:creationId xmlns:p14="http://schemas.microsoft.com/office/powerpoint/2010/main" val="420375285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ey Findings">
            <a:extLst>
              <a:ext uri="{FF2B5EF4-FFF2-40B4-BE49-F238E27FC236}">
                <a16:creationId xmlns:a16="http://schemas.microsoft.com/office/drawing/2014/main" id="{96EBB8E9-C8C4-B749-88C6-08CEF015140B}"/>
              </a:ext>
            </a:extLst>
          </p:cNvPr>
          <p:cNvSpPr txBox="1"/>
          <p:nvPr/>
        </p:nvSpPr>
        <p:spPr>
          <a:xfrm>
            <a:off x="1342601" y="1438313"/>
            <a:ext cx="14591836" cy="111825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rtlCol="0" anchor="ctr">
            <a:spAutoFit/>
          </a:bodyPr>
          <a:lstStyle>
            <a:lvl1pPr algn="l">
              <a:defRPr sz="6000" b="1">
                <a:solidFill>
                  <a:srgbClr val="1A3B60"/>
                </a:solidFill>
                <a:latin typeface="Verlag-Book"/>
                <a:ea typeface="Verlag-Book"/>
                <a:cs typeface="Verlag-Book"/>
                <a:sym typeface="Verlag-Book"/>
              </a:defRPr>
            </a:lvl1pPr>
          </a:lstStyle>
          <a:p>
            <a:pPr rtl="0"/>
            <a:r>
              <a:rPr lang="es-419" sz="6600">
                <a:latin typeface="Calibri" panose="020F0502020204030204" pitchFamily="34" charset="0"/>
                <a:cs typeface="Calibri" panose="020F0502020204030204" pitchFamily="34" charset="0"/>
              </a:rPr>
              <a:t>2 pasos</a:t>
            </a:r>
          </a:p>
        </p:txBody>
      </p:sp>
      <p:pic>
        <p:nvPicPr>
          <p:cNvPr id="3" name="Graphic 2" descr="Badge 1 with solid fill">
            <a:extLst>
              <a:ext uri="{FF2B5EF4-FFF2-40B4-BE49-F238E27FC236}">
                <a16:creationId xmlns:a16="http://schemas.microsoft.com/office/drawing/2014/main" id="{829620E5-E9EE-144F-905E-310175890F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0" y="3895723"/>
            <a:ext cx="5010150" cy="5010150"/>
          </a:xfrm>
          <a:prstGeom prst="rect">
            <a:avLst/>
          </a:prstGeom>
        </p:spPr>
      </p:pic>
      <p:pic>
        <p:nvPicPr>
          <p:cNvPr id="14" name="Graphic 13" descr="Badge with solid fill">
            <a:extLst>
              <a:ext uri="{FF2B5EF4-FFF2-40B4-BE49-F238E27FC236}">
                <a16:creationId xmlns:a16="http://schemas.microsoft.com/office/drawing/2014/main" id="{13E76DDF-FB24-D443-910E-6C2C23B4D3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234938" y="3895724"/>
            <a:ext cx="5010149" cy="5010149"/>
          </a:xfrm>
          <a:prstGeom prst="rect">
            <a:avLst/>
          </a:prstGeom>
        </p:spPr>
      </p:pic>
      <p:sp>
        <p:nvSpPr>
          <p:cNvPr id="15" name="Advisor Roles">
            <a:extLst>
              <a:ext uri="{FF2B5EF4-FFF2-40B4-BE49-F238E27FC236}">
                <a16:creationId xmlns:a16="http://schemas.microsoft.com/office/drawing/2014/main" id="{B6DC7A1F-3237-0D47-A01D-FC632CCFF770}"/>
              </a:ext>
            </a:extLst>
          </p:cNvPr>
          <p:cNvSpPr txBox="1"/>
          <p:nvPr/>
        </p:nvSpPr>
        <p:spPr>
          <a:xfrm>
            <a:off x="5772150" y="4359530"/>
            <a:ext cx="6757988" cy="84125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defRPr sz="6000" b="1">
                <a:solidFill>
                  <a:srgbClr val="1A3B60"/>
                </a:solidFill>
                <a:latin typeface="Verlag-Book"/>
                <a:ea typeface="Verlag-Book"/>
                <a:cs typeface="Verlag-Book"/>
                <a:sym typeface="Verlag-Book"/>
              </a:defRPr>
            </a:lvl1pPr>
          </a:lstStyle>
          <a:p>
            <a:pPr algn="l" rtl="0"/>
            <a:r>
              <a:rPr lang="es-419" sz="4800" dirty="0">
                <a:latin typeface="Calibri" panose="020F0502020204030204" pitchFamily="34" charset="0"/>
                <a:cs typeface="Calibri" panose="020F0502020204030204" pitchFamily="34" charset="0"/>
              </a:rPr>
              <a:t>Solicitud de estudiante</a:t>
            </a:r>
          </a:p>
        </p:txBody>
      </p:sp>
      <p:sp>
        <p:nvSpPr>
          <p:cNvPr id="16" name="Advisor Roles">
            <a:extLst>
              <a:ext uri="{FF2B5EF4-FFF2-40B4-BE49-F238E27FC236}">
                <a16:creationId xmlns:a16="http://schemas.microsoft.com/office/drawing/2014/main" id="{AB2CE346-4543-E94A-B099-D336C4DF9469}"/>
              </a:ext>
            </a:extLst>
          </p:cNvPr>
          <p:cNvSpPr txBox="1"/>
          <p:nvPr/>
        </p:nvSpPr>
        <p:spPr>
          <a:xfrm>
            <a:off x="17159208" y="3990198"/>
            <a:ext cx="6215141" cy="157992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defRPr sz="6000" b="1">
                <a:solidFill>
                  <a:srgbClr val="1A3B60"/>
                </a:solidFill>
                <a:latin typeface="Verlag-Book"/>
                <a:ea typeface="Verlag-Book"/>
                <a:cs typeface="Verlag-Book"/>
                <a:sym typeface="Verlag-Book"/>
              </a:defRPr>
            </a:lvl1pPr>
          </a:lstStyle>
          <a:p>
            <a:pPr algn="l" rtl="0"/>
            <a:r>
              <a:rPr lang="es-419" sz="4800" dirty="0">
                <a:latin typeface="Calibri" panose="020F0502020204030204" pitchFamily="34" charset="0"/>
                <a:cs typeface="Calibri" panose="020F0502020204030204" pitchFamily="34" charset="0"/>
              </a:rPr>
              <a:t>Certificaciones </a:t>
            </a:r>
            <a:br>
              <a:rPr lang="es-419" sz="4800" dirty="0">
                <a:latin typeface="Calibri" panose="020F0502020204030204" pitchFamily="34" charset="0"/>
                <a:cs typeface="Calibri" panose="020F0502020204030204" pitchFamily="34" charset="0"/>
              </a:rPr>
            </a:br>
            <a:r>
              <a:rPr lang="es-419" sz="4800" dirty="0">
                <a:latin typeface="Calibri" panose="020F0502020204030204" pitchFamily="34" charset="0"/>
                <a:cs typeface="Calibri" panose="020F0502020204030204" pitchFamily="34" charset="0"/>
              </a:rPr>
              <a:t>de asesores</a:t>
            </a:r>
          </a:p>
        </p:txBody>
      </p:sp>
      <p:sp>
        <p:nvSpPr>
          <p:cNvPr id="17"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5F56D65D-7D42-0E46-AD48-57701973BF85}"/>
              </a:ext>
            </a:extLst>
          </p:cNvPr>
          <p:cNvSpPr txBox="1"/>
          <p:nvPr/>
        </p:nvSpPr>
        <p:spPr>
          <a:xfrm>
            <a:off x="5772150" y="5404819"/>
            <a:ext cx="5905499" cy="327269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spAutoFit/>
          </a:bodyPr>
          <a:lstStyle/>
          <a:p>
            <a:pPr marL="457200" indent="-457200" algn="l" rtl="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400">
                <a:solidFill>
                  <a:srgbClr val="1A3B60"/>
                </a:solidFill>
                <a:latin typeface="Calibri" panose="020F0502020204030204" pitchFamily="34" charset="0"/>
                <a:cs typeface="Calibri" panose="020F0502020204030204" pitchFamily="34" charset="0"/>
              </a:rPr>
              <a:t>Información del programa en el extranjero</a:t>
            </a:r>
          </a:p>
          <a:p>
            <a:pPr marL="457200" indent="-457200" algn="l" rtl="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400">
                <a:solidFill>
                  <a:srgbClr val="1A3B60"/>
                </a:solidFill>
                <a:latin typeface="Calibri" panose="020F0502020204030204" pitchFamily="34" charset="0"/>
                <a:cs typeface="Calibri" panose="020F0502020204030204" pitchFamily="34" charset="0"/>
              </a:rPr>
              <a:t>Ensayos</a:t>
            </a:r>
          </a:p>
          <a:p>
            <a:pPr marL="457200" indent="-457200" algn="l" rtl="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400">
                <a:solidFill>
                  <a:srgbClr val="1A3B60"/>
                </a:solidFill>
                <a:latin typeface="Calibri" panose="020F0502020204030204" pitchFamily="34" charset="0"/>
                <a:cs typeface="Calibri" panose="020F0502020204030204" pitchFamily="34" charset="0"/>
              </a:rPr>
              <a:t>Transcripciones no oficiales</a:t>
            </a:r>
          </a:p>
          <a:p>
            <a:pPr marL="457200" indent="-457200" algn="l" rtl="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400">
                <a:solidFill>
                  <a:srgbClr val="1A3B60"/>
                </a:solidFill>
                <a:latin typeface="Calibri" panose="020F0502020204030204" pitchFamily="34" charset="0"/>
                <a:cs typeface="Calibri" panose="020F0502020204030204" pitchFamily="34" charset="0"/>
              </a:rPr>
              <a:t>Asesores de selección</a:t>
            </a:r>
          </a:p>
        </p:txBody>
      </p:sp>
      <p:sp>
        <p:nvSpPr>
          <p:cNvPr id="18"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27883DDB-3EC7-9B4D-AC98-841EA41C8C9B}"/>
              </a:ext>
            </a:extLst>
          </p:cNvPr>
          <p:cNvSpPr txBox="1"/>
          <p:nvPr/>
        </p:nvSpPr>
        <p:spPr>
          <a:xfrm>
            <a:off x="17159208" y="5404819"/>
            <a:ext cx="5905499" cy="161069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spAutoFit/>
          </a:bodyPr>
          <a:lstStyle/>
          <a:p>
            <a:pPr marL="457200" indent="-457200" algn="l" rtl="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400">
                <a:solidFill>
                  <a:srgbClr val="1A3B60"/>
                </a:solidFill>
                <a:latin typeface="Calibri" panose="020F0502020204030204" pitchFamily="34" charset="0"/>
                <a:cs typeface="Calibri" panose="020F0502020204030204" pitchFamily="34" charset="0"/>
              </a:rPr>
              <a:t>Asesor de estudios en el extranjero</a:t>
            </a:r>
          </a:p>
          <a:p>
            <a:pPr marL="457200" indent="-457200" algn="l" rtl="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400">
                <a:solidFill>
                  <a:srgbClr val="1A3B60"/>
                </a:solidFill>
                <a:latin typeface="Calibri" panose="020F0502020204030204" pitchFamily="34" charset="0"/>
                <a:cs typeface="Calibri" panose="020F0502020204030204" pitchFamily="34" charset="0"/>
              </a:rPr>
              <a:t>Asesor de ayuda financiera</a:t>
            </a:r>
          </a:p>
        </p:txBody>
      </p:sp>
    </p:spTree>
    <p:extLst>
      <p:ext uri="{BB962C8B-B14F-4D97-AF65-F5344CB8AC3E}">
        <p14:creationId xmlns:p14="http://schemas.microsoft.com/office/powerpoint/2010/main" val="3324987027"/>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tudy Abroad"/>
          <p:cNvSpPr txBox="1"/>
          <p:nvPr/>
        </p:nvSpPr>
        <p:spPr>
          <a:xfrm>
            <a:off x="2806638" y="7062968"/>
            <a:ext cx="5981067" cy="87203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rtlCol="0" anchor="ctr">
            <a:spAutoFit/>
          </a:bodyPr>
          <a:lstStyle>
            <a:lvl1pPr>
              <a:defRPr sz="5000" b="1">
                <a:solidFill>
                  <a:srgbClr val="978D65"/>
                </a:solidFill>
                <a:latin typeface="Verlag-Book"/>
                <a:ea typeface="Verlag-Book"/>
                <a:cs typeface="Verlag-Book"/>
                <a:sym typeface="Verlag-Book"/>
              </a:defRPr>
            </a:lvl1pPr>
          </a:lstStyle>
          <a:p>
            <a:pPr rtl="0"/>
            <a:r>
              <a:rPr lang="es-419">
                <a:latin typeface="Calibri" panose="020F0502020204030204" pitchFamily="34" charset="0"/>
                <a:cs typeface="Calibri" panose="020F0502020204030204" pitchFamily="34" charset="0"/>
              </a:rPr>
              <a:t>Entrevista personal</a:t>
            </a:r>
          </a:p>
        </p:txBody>
      </p:sp>
      <p:sp>
        <p:nvSpPr>
          <p:cNvPr id="71" name="Financial Aid"/>
          <p:cNvSpPr txBox="1"/>
          <p:nvPr/>
        </p:nvSpPr>
        <p:spPr>
          <a:xfrm>
            <a:off x="8791973" y="6673579"/>
            <a:ext cx="6478580" cy="87203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rtlCol="0" anchor="ctr">
            <a:spAutoFit/>
          </a:bodyPr>
          <a:lstStyle>
            <a:lvl1pPr>
              <a:defRPr sz="5000" b="1">
                <a:solidFill>
                  <a:srgbClr val="978D65"/>
                </a:solidFill>
                <a:latin typeface="Verlag-Book"/>
                <a:ea typeface="Verlag-Book"/>
                <a:cs typeface="Verlag-Book"/>
                <a:sym typeface="Verlag-Book"/>
              </a:defRPr>
            </a:lvl1pPr>
          </a:lstStyle>
          <a:p>
            <a:pPr rtl="0"/>
            <a:r>
              <a:rPr lang="es-419">
                <a:latin typeface="Calibri" panose="020F0502020204030204" pitchFamily="34" charset="0"/>
                <a:cs typeface="Calibri" panose="020F0502020204030204" pitchFamily="34" charset="0"/>
              </a:rPr>
              <a:t>Tú + Programa + Metas</a:t>
            </a:r>
          </a:p>
        </p:txBody>
      </p:sp>
      <p:sp>
        <p:nvSpPr>
          <p:cNvPr id="72" name="Required to work in FA at  student’s home institution…"/>
          <p:cNvSpPr txBox="1"/>
          <p:nvPr/>
        </p:nvSpPr>
        <p:spPr>
          <a:xfrm>
            <a:off x="8783903" y="7594429"/>
            <a:ext cx="6494720" cy="50635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rtlCol="0">
            <a:spAutoFit/>
          </a:bodyPr>
          <a:lstStyle/>
          <a:p>
            <a:pPr rtl="0">
              <a:lnSpc>
                <a:spcPct val="80000"/>
              </a:lnSpc>
              <a:spcBef>
                <a:spcPts val="2400"/>
              </a:spcBef>
              <a:defRPr sz="3200">
                <a:solidFill>
                  <a:srgbClr val="707372"/>
                </a:solidFill>
                <a:latin typeface="Verlag-Book"/>
                <a:ea typeface="Verlag-Book"/>
                <a:cs typeface="Verlag-Book"/>
                <a:sym typeface="Verlag-Book"/>
              </a:defRPr>
            </a:pPr>
            <a:r>
              <a:rPr lang="es-419">
                <a:latin typeface="Calibri" panose="020F0502020204030204" pitchFamily="34" charset="0"/>
                <a:cs typeface="Calibri" panose="020F0502020204030204" pitchFamily="34" charset="0"/>
              </a:rPr>
              <a:t>(académica, profesional, personal)</a:t>
            </a:r>
          </a:p>
        </p:txBody>
      </p:sp>
      <p:sp>
        <p:nvSpPr>
          <p:cNvPr id="73" name="Non-certifying"/>
          <p:cNvSpPr txBox="1"/>
          <p:nvPr/>
        </p:nvSpPr>
        <p:spPr>
          <a:xfrm>
            <a:off x="15280542" y="7058106"/>
            <a:ext cx="6196238" cy="87203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rtlCol="0" anchor="ctr">
            <a:spAutoFit/>
          </a:bodyPr>
          <a:lstStyle>
            <a:lvl1pPr>
              <a:defRPr sz="5000" b="1">
                <a:solidFill>
                  <a:srgbClr val="978D65"/>
                </a:solidFill>
                <a:latin typeface="Verlag-Book"/>
                <a:ea typeface="Verlag-Book"/>
                <a:cs typeface="Verlag-Book"/>
                <a:sym typeface="Verlag-Book"/>
              </a:defRPr>
            </a:lvl1pPr>
          </a:lstStyle>
          <a:p>
            <a:pPr rtl="0"/>
            <a:r>
              <a:rPr lang="es-419">
                <a:latin typeface="Calibri" panose="020F0502020204030204" pitchFamily="34" charset="0"/>
                <a:cs typeface="Calibri" panose="020F0502020204030204" pitchFamily="34" charset="0"/>
              </a:rPr>
              <a:t>Enfrentar desafíos</a:t>
            </a:r>
          </a:p>
        </p:txBody>
      </p:sp>
      <p:sp>
        <p:nvSpPr>
          <p:cNvPr id="75" name="Line"/>
          <p:cNvSpPr/>
          <p:nvPr/>
        </p:nvSpPr>
        <p:spPr>
          <a:xfrm flipV="1">
            <a:off x="8915047" y="5447280"/>
            <a:ext cx="1" cy="4103411"/>
          </a:xfrm>
          <a:prstGeom prst="line">
            <a:avLst/>
          </a:prstGeom>
          <a:ln w="19050">
            <a:solidFill>
              <a:srgbClr val="978D65"/>
            </a:solidFill>
            <a:miter lim="400000"/>
          </a:ln>
        </p:spPr>
        <p:txBody>
          <a:bodyPr lIns="50800" tIns="50800" rIns="50800" bIns="50800" rtlCol="0" anchor="ctr"/>
          <a:lstStyle/>
          <a:p>
            <a:pPr rtl="0"/>
            <a:endParaRPr/>
          </a:p>
        </p:txBody>
      </p:sp>
      <p:sp>
        <p:nvSpPr>
          <p:cNvPr id="76" name="Line"/>
          <p:cNvSpPr/>
          <p:nvPr/>
        </p:nvSpPr>
        <p:spPr>
          <a:xfrm flipV="1">
            <a:off x="15274821" y="5453086"/>
            <a:ext cx="1" cy="4103410"/>
          </a:xfrm>
          <a:prstGeom prst="line">
            <a:avLst/>
          </a:prstGeom>
          <a:ln w="19050">
            <a:solidFill>
              <a:srgbClr val="978D65"/>
            </a:solidFill>
            <a:miter lim="400000"/>
          </a:ln>
        </p:spPr>
        <p:txBody>
          <a:bodyPr lIns="50800" tIns="50800" rIns="50800" bIns="50800" rtlCol="0" anchor="ctr"/>
          <a:lstStyle/>
          <a:p>
            <a:pPr rtl="0"/>
            <a:endParaRPr/>
          </a:p>
        </p:txBody>
      </p:sp>
      <p:sp>
        <p:nvSpPr>
          <p:cNvPr id="77" name="All invited to serve as selection panelists"/>
          <p:cNvSpPr txBox="1"/>
          <p:nvPr/>
        </p:nvSpPr>
        <p:spPr>
          <a:xfrm>
            <a:off x="2816480" y="1312214"/>
            <a:ext cx="18666021" cy="210314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rtlCol="0" anchor="ctr">
            <a:spAutoFit/>
          </a:bodyPr>
          <a:lstStyle>
            <a:lvl1pPr>
              <a:defRPr sz="5000" b="1" i="1">
                <a:solidFill>
                  <a:srgbClr val="978D65"/>
                </a:solidFill>
                <a:latin typeface="Verlag-Book"/>
                <a:ea typeface="Verlag-Book"/>
                <a:cs typeface="Verlag-Book"/>
                <a:sym typeface="Verlag-Book"/>
              </a:defRPr>
            </a:lvl1pPr>
          </a:lstStyle>
          <a:p>
            <a:pPr algn="l" rtl="0"/>
            <a:r>
              <a:rPr lang="es-419">
                <a:latin typeface="Calibri" panose="020F0502020204030204" pitchFamily="34" charset="0"/>
                <a:cs typeface="Calibri" panose="020F0502020204030204" pitchFamily="34" charset="0"/>
              </a:rPr>
              <a:t>Ensayo n.º 1</a:t>
            </a:r>
          </a:p>
          <a:p>
            <a:pPr algn="l" rtl="0"/>
            <a:r>
              <a:rPr lang="es-419" sz="4000">
                <a:latin typeface="Calibri" panose="020F0502020204030204" pitchFamily="34" charset="0"/>
                <a:cs typeface="Calibri" panose="020F0502020204030204" pitchFamily="34" charset="0"/>
              </a:rPr>
              <a:t>Obligatorio</a:t>
            </a:r>
          </a:p>
          <a:p>
            <a:pPr algn="l" rtl="0"/>
            <a:r>
              <a:rPr lang="es-419" sz="4000">
                <a:latin typeface="Calibri" panose="020F0502020204030204" pitchFamily="34" charset="0"/>
                <a:cs typeface="Calibri" panose="020F0502020204030204" pitchFamily="34" charset="0"/>
              </a:rPr>
              <a:t>Máx. 7000 caracteres</a:t>
            </a:r>
            <a:endParaRPr sz="4000" dirty="0">
              <a:latin typeface="Calibri" panose="020F0502020204030204" pitchFamily="34" charset="0"/>
              <a:cs typeface="Calibri" panose="020F0502020204030204" pitchFamily="34" charset="0"/>
            </a:endParaRPr>
          </a:p>
        </p:txBody>
      </p:sp>
      <p:sp>
        <p:nvSpPr>
          <p:cNvPr id="78" name="Advisor Roles"/>
          <p:cNvSpPr txBox="1"/>
          <p:nvPr/>
        </p:nvSpPr>
        <p:spPr>
          <a:xfrm>
            <a:off x="2796218" y="4078006"/>
            <a:ext cx="18666021" cy="102592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rtlCol="0" anchor="ctr">
            <a:spAutoFit/>
          </a:bodyPr>
          <a:lstStyle>
            <a:lvl1pPr>
              <a:defRPr sz="6000" b="1">
                <a:solidFill>
                  <a:srgbClr val="1A3B60"/>
                </a:solidFill>
                <a:latin typeface="Verlag-Book"/>
                <a:ea typeface="Verlag-Book"/>
                <a:cs typeface="Verlag-Book"/>
                <a:sym typeface="Verlag-Book"/>
              </a:defRPr>
            </a:lvl1pPr>
          </a:lstStyle>
          <a:p>
            <a:pPr rtl="0"/>
            <a:r>
              <a:rPr lang="es-419">
                <a:latin typeface="Calibri" panose="020F0502020204030204" pitchFamily="34" charset="0"/>
                <a:cs typeface="Calibri" panose="020F0502020204030204" pitchFamily="34" charset="0"/>
              </a:rPr>
              <a:t>Declaración de propósito</a:t>
            </a:r>
          </a:p>
        </p:txBody>
      </p:sp>
      <p:sp>
        <p:nvSpPr>
          <p:cNvPr id="79" name="Line"/>
          <p:cNvSpPr/>
          <p:nvPr/>
        </p:nvSpPr>
        <p:spPr>
          <a:xfrm>
            <a:off x="2785661" y="5447281"/>
            <a:ext cx="18687135" cy="1"/>
          </a:xfrm>
          <a:prstGeom prst="line">
            <a:avLst/>
          </a:prstGeom>
          <a:ln w="19050">
            <a:solidFill>
              <a:srgbClr val="978D65"/>
            </a:solidFill>
            <a:miter lim="400000"/>
          </a:ln>
        </p:spPr>
        <p:txBody>
          <a:bodyPr lIns="50800" tIns="50800" rIns="50800" bIns="50800" rtlCol="0" anchor="ctr"/>
          <a:lstStyle/>
          <a:p>
            <a:pPr rtl="0"/>
            <a:endParaRPr/>
          </a:p>
        </p:txBody>
      </p:sp>
      <p:sp>
        <p:nvSpPr>
          <p:cNvPr id="80" name="Line"/>
          <p:cNvSpPr/>
          <p:nvPr/>
        </p:nvSpPr>
        <p:spPr>
          <a:xfrm>
            <a:off x="2785661" y="9560924"/>
            <a:ext cx="18687136" cy="1"/>
          </a:xfrm>
          <a:prstGeom prst="line">
            <a:avLst/>
          </a:prstGeom>
          <a:ln w="19050">
            <a:solidFill>
              <a:srgbClr val="978D65"/>
            </a:solidFill>
            <a:miter lim="400000"/>
          </a:ln>
        </p:spPr>
        <p:txBody>
          <a:bodyPr lIns="50800" tIns="50800" rIns="50800" bIns="50800" rtlCol="0" anchor="ctr"/>
          <a:lstStyle/>
          <a:p>
            <a:pPr rtl="0"/>
            <a:endParaRPr/>
          </a:p>
        </p:txBody>
      </p:sp>
    </p:spTree>
    <p:extLst>
      <p:ext uri="{BB962C8B-B14F-4D97-AF65-F5344CB8AC3E}">
        <p14:creationId xmlns:p14="http://schemas.microsoft.com/office/powerpoint/2010/main" val="226805012"/>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Key Findings">
            <a:extLst>
              <a:ext uri="{FF2B5EF4-FFF2-40B4-BE49-F238E27FC236}">
                <a16:creationId xmlns:a16="http://schemas.microsoft.com/office/drawing/2014/main" id="{50DDB462-C488-494F-8F85-C5D9966A8997}"/>
              </a:ext>
            </a:extLst>
          </p:cNvPr>
          <p:cNvSpPr txBox="1"/>
          <p:nvPr/>
        </p:nvSpPr>
        <p:spPr>
          <a:xfrm>
            <a:off x="1342601" y="1484479"/>
            <a:ext cx="14591836" cy="102592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rtlCol="0" anchor="ctr">
            <a:spAutoFit/>
          </a:bodyPr>
          <a:lstStyle>
            <a:lvl1pPr algn="l">
              <a:defRPr sz="6000" b="1">
                <a:solidFill>
                  <a:srgbClr val="1A3B60"/>
                </a:solidFill>
                <a:latin typeface="Verlag-Book"/>
                <a:ea typeface="Verlag-Book"/>
                <a:cs typeface="Verlag-Book"/>
                <a:sym typeface="Verlag-Book"/>
              </a:defRPr>
            </a:lvl1pPr>
          </a:lstStyle>
          <a:p>
            <a:pPr rtl="0"/>
            <a:r>
              <a:rPr lang="es-419">
                <a:latin typeface="Calibri" panose="020F0502020204030204" pitchFamily="34" charset="0"/>
                <a:cs typeface="Calibri" panose="020F0502020204030204" pitchFamily="34" charset="0"/>
              </a:rPr>
              <a:t>5 preguntas que debe hacerse</a:t>
            </a:r>
            <a:endParaRPr dirty="0">
              <a:latin typeface="Calibri" panose="020F0502020204030204" pitchFamily="34" charset="0"/>
              <a:cs typeface="Calibri" panose="020F0502020204030204" pitchFamily="34" charset="0"/>
            </a:endParaRPr>
          </a:p>
        </p:txBody>
      </p:sp>
      <p:sp>
        <p:nvSpPr>
          <p:cNvPr id="7"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187FD574-AB53-8747-B7A6-8C0E4D22895A}"/>
              </a:ext>
            </a:extLst>
          </p:cNvPr>
          <p:cNvSpPr txBox="1"/>
          <p:nvPr/>
        </p:nvSpPr>
        <p:spPr>
          <a:xfrm>
            <a:off x="1342601" y="4036715"/>
            <a:ext cx="20803721" cy="625812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spAutoFit/>
          </a:bodyPr>
          <a:lstStyle/>
          <a:p>
            <a:pPr algn="l" rtl="0">
              <a:defRPr sz="3200">
                <a:solidFill>
                  <a:srgbClr val="707372"/>
                </a:solidFill>
                <a:latin typeface="Verlag-Book"/>
                <a:ea typeface="Verlag-Book"/>
                <a:cs typeface="Verlag-Book"/>
                <a:sym typeface="Verlag-Book"/>
              </a:defRPr>
            </a:pPr>
            <a:r>
              <a:rPr lang="es-419" sz="4000" b="1">
                <a:solidFill>
                  <a:srgbClr val="1A3B60"/>
                </a:solidFill>
                <a:latin typeface="Calibri" panose="020F0502020204030204" pitchFamily="34" charset="0"/>
                <a:cs typeface="Calibri" panose="020F0502020204030204" pitchFamily="34" charset="0"/>
              </a:rPr>
              <a:t>1. </a:t>
            </a:r>
            <a:r>
              <a:rPr lang="es-419" sz="4000">
                <a:latin typeface="Calibri" panose="020F0502020204030204" pitchFamily="34" charset="0"/>
                <a:cs typeface="Calibri" panose="020F0502020204030204" pitchFamily="34" charset="0"/>
                <a:sym typeface="Verlag-Book"/>
              </a:rPr>
              <a:t>¿Hace una conexión entre su </a:t>
            </a:r>
            <a:r>
              <a:rPr lang="es-419" sz="4000" b="1">
                <a:solidFill>
                  <a:srgbClr val="1A3B60"/>
                </a:solidFill>
                <a:latin typeface="Calibri" panose="020F0502020204030204" pitchFamily="34" charset="0"/>
                <a:cs typeface="Calibri" panose="020F0502020204030204" pitchFamily="34" charset="0"/>
                <a:sym typeface="Verlag-Book"/>
              </a:rPr>
              <a:t>programa</a:t>
            </a:r>
            <a:r>
              <a:rPr lang="es-419" sz="4000">
                <a:latin typeface="Calibri" panose="020F0502020204030204" pitchFamily="34" charset="0"/>
                <a:cs typeface="Calibri" panose="020F0502020204030204" pitchFamily="34" charset="0"/>
                <a:sym typeface="Verlag-Book"/>
              </a:rPr>
              <a:t> y sus metas?</a:t>
            </a:r>
          </a:p>
          <a:p>
            <a:pPr algn="l" rtl="0">
              <a:defRPr sz="3200">
                <a:solidFill>
                  <a:srgbClr val="707372"/>
                </a:solidFill>
                <a:latin typeface="Verlag-Book"/>
                <a:ea typeface="Verlag-Book"/>
                <a:cs typeface="Verlag-Book"/>
                <a:sym typeface="Verlag-Book"/>
              </a:defRPr>
            </a:pPr>
            <a:endParaRPr sz="4000" dirty="0">
              <a:latin typeface="Calibri" panose="020F0502020204030204" pitchFamily="34" charset="0"/>
              <a:cs typeface="Calibri" panose="020F0502020204030204" pitchFamily="34" charset="0"/>
            </a:endParaRPr>
          </a:p>
          <a:p>
            <a:pPr algn="l" rtl="0">
              <a:defRPr sz="3200">
                <a:solidFill>
                  <a:srgbClr val="707372"/>
                </a:solidFill>
                <a:latin typeface="Verlag-Book"/>
                <a:ea typeface="Verlag-Book"/>
                <a:cs typeface="Verlag-Book"/>
                <a:sym typeface="Verlag-Book"/>
              </a:defRPr>
            </a:pPr>
            <a:r>
              <a:rPr lang="es-419" sz="4000" b="1">
                <a:solidFill>
                  <a:srgbClr val="1A3B60"/>
                </a:solidFill>
                <a:latin typeface="Calibri" panose="020F0502020204030204" pitchFamily="34" charset="0"/>
                <a:cs typeface="Calibri" panose="020F0502020204030204" pitchFamily="34" charset="0"/>
              </a:rPr>
              <a:t>2. </a:t>
            </a:r>
            <a:r>
              <a:rPr lang="es-419" sz="4000">
                <a:latin typeface="Calibri" panose="020F0502020204030204" pitchFamily="34" charset="0"/>
                <a:cs typeface="Calibri" panose="020F0502020204030204" pitchFamily="34" charset="0"/>
                <a:sym typeface="Verlag-Book"/>
              </a:rPr>
              <a:t>¿Hace una conexión entre su </a:t>
            </a:r>
            <a:r>
              <a:rPr lang="es-419" sz="4000" b="1">
                <a:solidFill>
                  <a:srgbClr val="1A3B60"/>
                </a:solidFill>
                <a:latin typeface="Calibri" panose="020F0502020204030204" pitchFamily="34" charset="0"/>
                <a:cs typeface="Calibri" panose="020F0502020204030204" pitchFamily="34" charset="0"/>
                <a:sym typeface="Verlag-Book"/>
              </a:rPr>
              <a:t>país</a:t>
            </a:r>
            <a:r>
              <a:rPr lang="es-419" sz="4000">
                <a:latin typeface="Calibri" panose="020F0502020204030204" pitchFamily="34" charset="0"/>
                <a:cs typeface="Calibri" panose="020F0502020204030204" pitchFamily="34" charset="0"/>
                <a:sym typeface="Verlag-Book"/>
              </a:rPr>
              <a:t> y sus objetivos?</a:t>
            </a:r>
          </a:p>
          <a:p>
            <a:pPr algn="l" rtl="0">
              <a:defRPr sz="3200">
                <a:solidFill>
                  <a:srgbClr val="707372"/>
                </a:solidFill>
                <a:latin typeface="Verlag-Book"/>
                <a:ea typeface="Verlag-Book"/>
                <a:cs typeface="Verlag-Book"/>
                <a:sym typeface="Verlag-Book"/>
              </a:defRPr>
            </a:pPr>
            <a:endParaRPr sz="4000" dirty="0">
              <a:latin typeface="Calibri" panose="020F0502020204030204" pitchFamily="34" charset="0"/>
              <a:cs typeface="Calibri" panose="020F0502020204030204" pitchFamily="34" charset="0"/>
            </a:endParaRPr>
          </a:p>
          <a:p>
            <a:pPr algn="l" rtl="0">
              <a:defRPr sz="3200">
                <a:solidFill>
                  <a:srgbClr val="707372"/>
                </a:solidFill>
                <a:latin typeface="Verlag-Book"/>
                <a:ea typeface="Verlag-Book"/>
                <a:cs typeface="Verlag-Book"/>
                <a:sym typeface="Verlag-Book"/>
              </a:defRPr>
            </a:pPr>
            <a:r>
              <a:rPr lang="es-419" sz="4000" b="1">
                <a:solidFill>
                  <a:srgbClr val="1A3B60"/>
                </a:solidFill>
                <a:latin typeface="Calibri" panose="020F0502020204030204" pitchFamily="34" charset="0"/>
                <a:cs typeface="Calibri" panose="020F0502020204030204" pitchFamily="34" charset="0"/>
              </a:rPr>
              <a:t>3. </a:t>
            </a:r>
            <a:r>
              <a:rPr lang="es-419" sz="4000">
                <a:solidFill>
                  <a:srgbClr val="707372"/>
                </a:solidFill>
                <a:latin typeface="Calibri" panose="020F0502020204030204" pitchFamily="34" charset="0"/>
                <a:cs typeface="Calibri" panose="020F0502020204030204" pitchFamily="34" charset="0"/>
              </a:rPr>
              <a:t>¿Comparte cómo tendrá </a:t>
            </a:r>
            <a:r>
              <a:rPr lang="es-419" sz="4000" b="1">
                <a:solidFill>
                  <a:srgbClr val="1A3B60"/>
                </a:solidFill>
                <a:latin typeface="Calibri" panose="020F0502020204030204" pitchFamily="34" charset="0"/>
                <a:cs typeface="Calibri" panose="020F0502020204030204" pitchFamily="34" charset="0"/>
              </a:rPr>
              <a:t>éxito académico</a:t>
            </a:r>
            <a:r>
              <a:rPr lang="es-419" sz="4000">
                <a:solidFill>
                  <a:srgbClr val="707372"/>
                </a:solidFill>
                <a:latin typeface="Calibri" panose="020F0502020204030204" pitchFamily="34" charset="0"/>
                <a:cs typeface="Calibri" panose="020F0502020204030204" pitchFamily="34" charset="0"/>
              </a:rPr>
              <a:t> en su programa?</a:t>
            </a:r>
          </a:p>
          <a:p>
            <a:pPr algn="l" rtl="0">
              <a:defRPr sz="3200">
                <a:solidFill>
                  <a:srgbClr val="707372"/>
                </a:solidFill>
                <a:latin typeface="Verlag-Book"/>
                <a:ea typeface="Verlag-Book"/>
                <a:cs typeface="Verlag-Book"/>
                <a:sym typeface="Verlag-Book"/>
              </a:defRPr>
            </a:pPr>
            <a:endParaRPr sz="4000" dirty="0">
              <a:latin typeface="Calibri" panose="020F0502020204030204" pitchFamily="34" charset="0"/>
              <a:cs typeface="Calibri" panose="020F0502020204030204" pitchFamily="34" charset="0"/>
            </a:endParaRPr>
          </a:p>
          <a:p>
            <a:pPr algn="l" rtl="0">
              <a:defRPr sz="3200">
                <a:solidFill>
                  <a:srgbClr val="707372"/>
                </a:solidFill>
                <a:latin typeface="Verlag-Book"/>
                <a:ea typeface="Verlag-Book"/>
                <a:cs typeface="Verlag-Book"/>
                <a:sym typeface="Verlag-Book"/>
              </a:defRPr>
            </a:pPr>
            <a:r>
              <a:rPr lang="es-419" sz="4000" b="1">
                <a:solidFill>
                  <a:srgbClr val="1A3B60"/>
                </a:solidFill>
                <a:latin typeface="Calibri" panose="020F0502020204030204" pitchFamily="34" charset="0"/>
                <a:cs typeface="Calibri" panose="020F0502020204030204" pitchFamily="34" charset="0"/>
              </a:rPr>
              <a:t>4</a:t>
            </a:r>
            <a:r>
              <a:rPr lang="es-419" sz="4000" b="1">
                <a:latin typeface="Calibri" panose="020F0502020204030204" pitchFamily="34" charset="0"/>
                <a:cs typeface="Calibri" panose="020F0502020204030204" pitchFamily="34" charset="0"/>
              </a:rPr>
              <a:t>. </a:t>
            </a:r>
            <a:r>
              <a:rPr lang="es-419" sz="4000">
                <a:latin typeface="Calibri" panose="020F0502020204030204" pitchFamily="34" charset="0"/>
                <a:cs typeface="Calibri" panose="020F0502020204030204" pitchFamily="34" charset="0"/>
              </a:rPr>
              <a:t>¿Da </a:t>
            </a:r>
            <a:r>
              <a:rPr lang="es-419" sz="4000" b="1">
                <a:solidFill>
                  <a:srgbClr val="1A3B60"/>
                </a:solidFill>
                <a:latin typeface="Calibri" panose="020F0502020204030204" pitchFamily="34" charset="0"/>
                <a:cs typeface="Calibri" panose="020F0502020204030204" pitchFamily="34" charset="0"/>
              </a:rPr>
              <a:t>ejemplos</a:t>
            </a:r>
            <a:r>
              <a:rPr lang="es-419" sz="4000">
                <a:latin typeface="Calibri" panose="020F0502020204030204" pitchFamily="34" charset="0"/>
                <a:cs typeface="Calibri" panose="020F0502020204030204" pitchFamily="34" charset="0"/>
              </a:rPr>
              <a:t> de sus experiencias, sus habilidades y los conocimientos que utilizará para enfrentar los desafíos del programa?</a:t>
            </a:r>
          </a:p>
          <a:p>
            <a:pPr algn="l" rtl="0">
              <a:defRPr sz="3200">
                <a:solidFill>
                  <a:srgbClr val="707372"/>
                </a:solidFill>
                <a:latin typeface="Verlag-Book"/>
                <a:ea typeface="Verlag-Book"/>
                <a:cs typeface="Verlag-Book"/>
                <a:sym typeface="Verlag-Book"/>
              </a:defRPr>
            </a:pPr>
            <a:endParaRPr lang="en-US" sz="4000" dirty="0">
              <a:latin typeface="Calibri" panose="020F0502020204030204" pitchFamily="34" charset="0"/>
              <a:cs typeface="Calibri" panose="020F0502020204030204" pitchFamily="34" charset="0"/>
            </a:endParaRPr>
          </a:p>
          <a:p>
            <a:pPr algn="l" rtl="0">
              <a:defRPr sz="3200">
                <a:solidFill>
                  <a:srgbClr val="707372"/>
                </a:solidFill>
                <a:latin typeface="Verlag-Book"/>
                <a:ea typeface="Verlag-Book"/>
                <a:cs typeface="Verlag-Book"/>
                <a:sym typeface="Verlag-Book"/>
              </a:defRPr>
            </a:pPr>
            <a:r>
              <a:rPr lang="es-419" sz="4000" b="1">
                <a:solidFill>
                  <a:srgbClr val="1A3B60"/>
                </a:solidFill>
                <a:latin typeface="Calibri" panose="020F0502020204030204" pitchFamily="34" charset="0"/>
                <a:cs typeface="Calibri" panose="020F0502020204030204" pitchFamily="34" charset="0"/>
              </a:rPr>
              <a:t>5. </a:t>
            </a:r>
            <a:r>
              <a:rPr lang="es-419" sz="4000">
                <a:solidFill>
                  <a:srgbClr val="707372"/>
                </a:solidFill>
                <a:latin typeface="Calibri" panose="020F0502020204030204" pitchFamily="34" charset="0"/>
                <a:cs typeface="Calibri" panose="020F0502020204030204" pitchFamily="34" charset="0"/>
              </a:rPr>
              <a:t>¿Aborda cómo esta experiencia en el extranjero </a:t>
            </a:r>
            <a:r>
              <a:rPr lang="es-419" sz="4000" b="1">
                <a:solidFill>
                  <a:srgbClr val="1A3B60"/>
                </a:solidFill>
                <a:latin typeface="Calibri" panose="020F0502020204030204" pitchFamily="34" charset="0"/>
                <a:cs typeface="Calibri" panose="020F0502020204030204" pitchFamily="34" charset="0"/>
              </a:rPr>
              <a:t>afectará</a:t>
            </a:r>
            <a:r>
              <a:rPr lang="es-419" sz="4000">
                <a:solidFill>
                  <a:srgbClr val="707372"/>
                </a:solidFill>
                <a:latin typeface="Calibri" panose="020F0502020204030204" pitchFamily="34" charset="0"/>
                <a:cs typeface="Calibri" panose="020F0502020204030204" pitchFamily="34" charset="0"/>
              </a:rPr>
              <a:t> su futuro?</a:t>
            </a:r>
            <a:endParaRPr sz="4000" dirty="0">
              <a:latin typeface="Calibri" panose="020F0502020204030204" pitchFamily="34" charset="0"/>
              <a:cs typeface="Calibri" panose="020F0502020204030204" pitchFamily="34" charset="0"/>
            </a:endParaRPr>
          </a:p>
        </p:txBody>
      </p:sp>
      <p:sp>
        <p:nvSpPr>
          <p:cNvPr id="8" name="This is body copy. Et vellabor alit iunt. Bor ma quaerfe riscium nus, omnis que dolor aditat. Non cum volorerumqui blaut is mil magni ullupta nonsenimus autat fugiti odit imusa sint et quos exerum que magnimus dolestibus.…">
            <a:extLst>
              <a:ext uri="{FF2B5EF4-FFF2-40B4-BE49-F238E27FC236}">
                <a16:creationId xmlns:a16="http://schemas.microsoft.com/office/drawing/2014/main" id="{2ED97390-452B-A542-B82B-AA8EA136424D}"/>
              </a:ext>
            </a:extLst>
          </p:cNvPr>
          <p:cNvSpPr txBox="1"/>
          <p:nvPr/>
        </p:nvSpPr>
        <p:spPr>
          <a:xfrm>
            <a:off x="1342601" y="2610622"/>
            <a:ext cx="22262466" cy="7797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spAutoFit/>
          </a:bodyPr>
          <a:lstStyle/>
          <a:p>
            <a:pPr algn="l" rtl="0">
              <a:defRPr sz="3200">
                <a:solidFill>
                  <a:srgbClr val="707372"/>
                </a:solidFill>
                <a:latin typeface="Verlag-Book"/>
                <a:ea typeface="Verlag-Book"/>
                <a:cs typeface="Verlag-Book"/>
                <a:sym typeface="Verlag-Book"/>
              </a:defRPr>
            </a:pPr>
            <a:r>
              <a:rPr lang="es-419" sz="4400">
                <a:solidFill>
                  <a:srgbClr val="707372"/>
                </a:solidFill>
                <a:latin typeface="Calibri" panose="020F0502020204030204" pitchFamily="34" charset="0"/>
                <a:cs typeface="Calibri" panose="020F0502020204030204" pitchFamily="34" charset="0"/>
              </a:rPr>
              <a:t>Ensayo sobre la declaración de propósito</a:t>
            </a:r>
          </a:p>
        </p:txBody>
      </p:sp>
    </p:spTree>
    <p:extLst>
      <p:ext uri="{BB962C8B-B14F-4D97-AF65-F5344CB8AC3E}">
        <p14:creationId xmlns:p14="http://schemas.microsoft.com/office/powerpoint/2010/main" val="1649861684"/>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tudy Abroad"/>
          <p:cNvSpPr txBox="1"/>
          <p:nvPr/>
        </p:nvSpPr>
        <p:spPr>
          <a:xfrm>
            <a:off x="2806638" y="6293527"/>
            <a:ext cx="5981067" cy="241091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rtlCol="0" anchor="ctr">
            <a:spAutoFit/>
          </a:bodyPr>
          <a:lstStyle>
            <a:lvl1pPr>
              <a:defRPr sz="5000" b="1">
                <a:solidFill>
                  <a:srgbClr val="978D65"/>
                </a:solidFill>
                <a:latin typeface="Verlag-Book"/>
                <a:ea typeface="Verlag-Book"/>
                <a:cs typeface="Verlag-Book"/>
                <a:sym typeface="Verlag-Book"/>
              </a:defRPr>
            </a:lvl1pPr>
          </a:lstStyle>
          <a:p>
            <a:pPr rtl="0"/>
            <a:r>
              <a:rPr lang="es-419">
                <a:latin typeface="Calibri" panose="020F0502020204030204" pitchFamily="34" charset="0"/>
                <a:cs typeface="Calibri" panose="020F0502020204030204" pitchFamily="34" charset="0"/>
              </a:rPr>
              <a:t>Qué significa ser ciudadano estadounidense en el extranjero.</a:t>
            </a:r>
          </a:p>
        </p:txBody>
      </p:sp>
      <p:sp>
        <p:nvSpPr>
          <p:cNvPr id="71" name="Financial Aid"/>
          <p:cNvSpPr txBox="1"/>
          <p:nvPr/>
        </p:nvSpPr>
        <p:spPr>
          <a:xfrm>
            <a:off x="8793381" y="6303763"/>
            <a:ext cx="6478580" cy="241091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rtlCol="0" anchor="ctr">
            <a:spAutoFit/>
          </a:bodyPr>
          <a:lstStyle>
            <a:lvl1pPr>
              <a:defRPr sz="5000" b="1">
                <a:solidFill>
                  <a:srgbClr val="978D65"/>
                </a:solidFill>
                <a:latin typeface="Verlag-Book"/>
                <a:ea typeface="Verlag-Book"/>
                <a:cs typeface="Verlag-Book"/>
                <a:sym typeface="Verlag-Book"/>
              </a:defRPr>
            </a:lvl1pPr>
          </a:lstStyle>
          <a:p>
            <a:pPr rtl="0"/>
            <a:r>
              <a:rPr lang="es-419">
                <a:latin typeface="Calibri" panose="020F0502020204030204" pitchFamily="34" charset="0"/>
                <a:cs typeface="Calibri" panose="020F0502020204030204" pitchFamily="34" charset="0"/>
              </a:rPr>
              <a:t>Cómo buscará oportunidades para participar culturalmente.</a:t>
            </a:r>
          </a:p>
        </p:txBody>
      </p:sp>
      <p:sp>
        <p:nvSpPr>
          <p:cNvPr id="73" name="Non-certifying"/>
          <p:cNvSpPr txBox="1"/>
          <p:nvPr/>
        </p:nvSpPr>
        <p:spPr>
          <a:xfrm>
            <a:off x="15280542" y="6288665"/>
            <a:ext cx="6196238" cy="241091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rtlCol="0" anchor="ctr">
            <a:spAutoFit/>
          </a:bodyPr>
          <a:lstStyle>
            <a:lvl1pPr>
              <a:defRPr sz="5000" b="1">
                <a:solidFill>
                  <a:srgbClr val="978D65"/>
                </a:solidFill>
                <a:latin typeface="Verlag-Book"/>
                <a:ea typeface="Verlag-Book"/>
                <a:cs typeface="Verlag-Book"/>
                <a:sym typeface="Verlag-Book"/>
              </a:defRPr>
            </a:lvl1pPr>
          </a:lstStyle>
          <a:p>
            <a:pPr rtl="0"/>
            <a:r>
              <a:rPr lang="es-419">
                <a:latin typeface="Calibri" panose="020F0502020204030204" pitchFamily="34" charset="0"/>
                <a:cs typeface="Calibri" panose="020F0502020204030204" pitchFamily="34" charset="0"/>
              </a:rPr>
              <a:t>Buscar oportunidades para tener interacciones significativas.</a:t>
            </a:r>
          </a:p>
        </p:txBody>
      </p:sp>
      <p:sp>
        <p:nvSpPr>
          <p:cNvPr id="75" name="Line"/>
          <p:cNvSpPr/>
          <p:nvPr/>
        </p:nvSpPr>
        <p:spPr>
          <a:xfrm flipV="1">
            <a:off x="8915047" y="5447280"/>
            <a:ext cx="1" cy="4103411"/>
          </a:xfrm>
          <a:prstGeom prst="line">
            <a:avLst/>
          </a:prstGeom>
          <a:ln w="19050">
            <a:solidFill>
              <a:srgbClr val="978D65"/>
            </a:solidFill>
            <a:miter lim="400000"/>
          </a:ln>
        </p:spPr>
        <p:txBody>
          <a:bodyPr lIns="50800" tIns="50800" rIns="50800" bIns="50800" rtlCol="0" anchor="ctr"/>
          <a:lstStyle/>
          <a:p>
            <a:pPr rtl="0"/>
            <a:endParaRPr/>
          </a:p>
        </p:txBody>
      </p:sp>
      <p:sp>
        <p:nvSpPr>
          <p:cNvPr id="76" name="Line"/>
          <p:cNvSpPr/>
          <p:nvPr/>
        </p:nvSpPr>
        <p:spPr>
          <a:xfrm flipV="1">
            <a:off x="15274821" y="5453086"/>
            <a:ext cx="1" cy="4103410"/>
          </a:xfrm>
          <a:prstGeom prst="line">
            <a:avLst/>
          </a:prstGeom>
          <a:ln w="19050">
            <a:solidFill>
              <a:srgbClr val="978D65"/>
            </a:solidFill>
            <a:miter lim="400000"/>
          </a:ln>
        </p:spPr>
        <p:txBody>
          <a:bodyPr lIns="50800" tIns="50800" rIns="50800" bIns="50800" rtlCol="0" anchor="ctr"/>
          <a:lstStyle/>
          <a:p>
            <a:pPr rtl="0"/>
            <a:endParaRPr/>
          </a:p>
        </p:txBody>
      </p:sp>
      <p:sp>
        <p:nvSpPr>
          <p:cNvPr id="77" name="All invited to serve as selection panelists"/>
          <p:cNvSpPr txBox="1"/>
          <p:nvPr/>
        </p:nvSpPr>
        <p:spPr>
          <a:xfrm>
            <a:off x="2816480" y="1312214"/>
            <a:ext cx="18666021" cy="210314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rtlCol="0" anchor="ctr">
            <a:spAutoFit/>
          </a:bodyPr>
          <a:lstStyle>
            <a:lvl1pPr>
              <a:defRPr sz="5000" b="1" i="1">
                <a:solidFill>
                  <a:srgbClr val="978D65"/>
                </a:solidFill>
                <a:latin typeface="Verlag-Book"/>
                <a:ea typeface="Verlag-Book"/>
                <a:cs typeface="Verlag-Book"/>
                <a:sym typeface="Verlag-Book"/>
              </a:defRPr>
            </a:lvl1pPr>
          </a:lstStyle>
          <a:p>
            <a:pPr algn="l" rtl="0"/>
            <a:r>
              <a:rPr lang="es-419">
                <a:latin typeface="Calibri" panose="020F0502020204030204" pitchFamily="34" charset="0"/>
                <a:cs typeface="Calibri" panose="020F0502020204030204" pitchFamily="34" charset="0"/>
              </a:rPr>
              <a:t>Ensayo n.º 2</a:t>
            </a:r>
          </a:p>
          <a:p>
            <a:pPr algn="l" rtl="0"/>
            <a:r>
              <a:rPr lang="es-419" sz="4000">
                <a:latin typeface="Calibri" panose="020F0502020204030204" pitchFamily="34" charset="0"/>
                <a:cs typeface="Calibri" panose="020F0502020204030204" pitchFamily="34" charset="0"/>
              </a:rPr>
              <a:t>Obligatorio</a:t>
            </a:r>
          </a:p>
          <a:p>
            <a:pPr algn="l" rtl="0"/>
            <a:r>
              <a:rPr lang="es-419" sz="4000">
                <a:latin typeface="Calibri" panose="020F0502020204030204" pitchFamily="34" charset="0"/>
                <a:cs typeface="Calibri" panose="020F0502020204030204" pitchFamily="34" charset="0"/>
              </a:rPr>
              <a:t>Máx. 3000 caracteres</a:t>
            </a:r>
            <a:endParaRPr sz="4000" dirty="0">
              <a:latin typeface="Calibri" panose="020F0502020204030204" pitchFamily="34" charset="0"/>
              <a:cs typeface="Calibri" panose="020F0502020204030204" pitchFamily="34" charset="0"/>
            </a:endParaRPr>
          </a:p>
        </p:txBody>
      </p:sp>
      <p:sp>
        <p:nvSpPr>
          <p:cNvPr id="78" name="Advisor Roles"/>
          <p:cNvSpPr txBox="1"/>
          <p:nvPr/>
        </p:nvSpPr>
        <p:spPr>
          <a:xfrm>
            <a:off x="2796217" y="3374767"/>
            <a:ext cx="18666021" cy="194925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rtlCol="0" anchor="ctr">
            <a:spAutoFit/>
          </a:bodyPr>
          <a:lstStyle>
            <a:lvl1pPr>
              <a:defRPr sz="6000" b="1">
                <a:solidFill>
                  <a:srgbClr val="1A3B60"/>
                </a:solidFill>
                <a:latin typeface="Verlag-Book"/>
                <a:ea typeface="Verlag-Book"/>
                <a:cs typeface="Verlag-Book"/>
                <a:sym typeface="Verlag-Book"/>
              </a:defRPr>
            </a:lvl1pPr>
          </a:lstStyle>
          <a:p>
            <a:pPr rtl="0"/>
            <a:r>
              <a:rPr lang="es-419">
                <a:latin typeface="Calibri" panose="020F0502020204030204" pitchFamily="34" charset="0"/>
                <a:cs typeface="Calibri" panose="020F0502020204030204" pitchFamily="34" charset="0"/>
              </a:rPr>
              <a:t>Ensayo Impacto en la comunidad:</a:t>
            </a:r>
          </a:p>
          <a:p>
            <a:pPr rtl="0"/>
            <a:r>
              <a:rPr lang="es-419">
                <a:latin typeface="Calibri" panose="020F0502020204030204" pitchFamily="34" charset="0"/>
                <a:cs typeface="Calibri" panose="020F0502020204030204" pitchFamily="34" charset="0"/>
              </a:rPr>
              <a:t>construcción de entendimiento mutuo</a:t>
            </a:r>
          </a:p>
        </p:txBody>
      </p:sp>
      <p:sp>
        <p:nvSpPr>
          <p:cNvPr id="79" name="Line"/>
          <p:cNvSpPr/>
          <p:nvPr/>
        </p:nvSpPr>
        <p:spPr>
          <a:xfrm>
            <a:off x="2785661" y="5447281"/>
            <a:ext cx="18687135" cy="1"/>
          </a:xfrm>
          <a:prstGeom prst="line">
            <a:avLst/>
          </a:prstGeom>
          <a:ln w="19050">
            <a:solidFill>
              <a:srgbClr val="978D65"/>
            </a:solidFill>
            <a:miter lim="400000"/>
          </a:ln>
        </p:spPr>
        <p:txBody>
          <a:bodyPr lIns="50800" tIns="50800" rIns="50800" bIns="50800" rtlCol="0" anchor="ctr"/>
          <a:lstStyle/>
          <a:p>
            <a:pPr rtl="0"/>
            <a:endParaRPr/>
          </a:p>
        </p:txBody>
      </p:sp>
      <p:sp>
        <p:nvSpPr>
          <p:cNvPr id="80" name="Line"/>
          <p:cNvSpPr/>
          <p:nvPr/>
        </p:nvSpPr>
        <p:spPr>
          <a:xfrm>
            <a:off x="2785661" y="9560924"/>
            <a:ext cx="18687136" cy="1"/>
          </a:xfrm>
          <a:prstGeom prst="line">
            <a:avLst/>
          </a:prstGeom>
          <a:ln w="19050">
            <a:solidFill>
              <a:srgbClr val="978D65"/>
            </a:solidFill>
            <a:miter lim="400000"/>
          </a:ln>
        </p:spPr>
        <p:txBody>
          <a:bodyPr lIns="50800" tIns="50800" rIns="50800" bIns="50800" rtlCol="0" anchor="ctr"/>
          <a:lstStyle/>
          <a:p>
            <a:pPr rtl="0"/>
            <a:endParaRPr/>
          </a:p>
        </p:txBody>
      </p:sp>
    </p:spTree>
    <p:extLst>
      <p:ext uri="{BB962C8B-B14F-4D97-AF65-F5344CB8AC3E}">
        <p14:creationId xmlns:p14="http://schemas.microsoft.com/office/powerpoint/2010/main" val="3078251333"/>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ey Findings">
            <a:extLst>
              <a:ext uri="{FF2B5EF4-FFF2-40B4-BE49-F238E27FC236}">
                <a16:creationId xmlns:a16="http://schemas.microsoft.com/office/drawing/2014/main" id="{E9AE57DA-9B5E-E84F-ABEC-DB8FB991174E}"/>
              </a:ext>
            </a:extLst>
          </p:cNvPr>
          <p:cNvSpPr txBox="1"/>
          <p:nvPr/>
        </p:nvSpPr>
        <p:spPr>
          <a:xfrm>
            <a:off x="1342601" y="1484479"/>
            <a:ext cx="14591836" cy="102592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rtlCol="0" anchor="ctr">
            <a:spAutoFit/>
          </a:bodyPr>
          <a:lstStyle>
            <a:lvl1pPr algn="l">
              <a:defRPr sz="6000" b="1">
                <a:solidFill>
                  <a:srgbClr val="1A3B60"/>
                </a:solidFill>
                <a:latin typeface="Verlag-Book"/>
                <a:ea typeface="Verlag-Book"/>
                <a:cs typeface="Verlag-Book"/>
                <a:sym typeface="Verlag-Book"/>
              </a:defRPr>
            </a:lvl1pPr>
          </a:lstStyle>
          <a:p>
            <a:pPr rtl="0"/>
            <a:r>
              <a:rPr lang="es-419">
                <a:latin typeface="Calibri" panose="020F0502020204030204" pitchFamily="34" charset="0"/>
                <a:cs typeface="Calibri" panose="020F0502020204030204" pitchFamily="34" charset="0"/>
              </a:rPr>
              <a:t>3 preguntas que debe hacerse</a:t>
            </a:r>
            <a:endParaRPr dirty="0">
              <a:latin typeface="Calibri" panose="020F0502020204030204" pitchFamily="34" charset="0"/>
              <a:cs typeface="Calibri" panose="020F0502020204030204" pitchFamily="34" charset="0"/>
            </a:endParaRPr>
          </a:p>
        </p:txBody>
      </p:sp>
      <p:sp>
        <p:nvSpPr>
          <p:cNvPr id="4"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82FBEC7B-22B4-3442-80A3-36C47537FB7F}"/>
              </a:ext>
            </a:extLst>
          </p:cNvPr>
          <p:cNvSpPr txBox="1"/>
          <p:nvPr/>
        </p:nvSpPr>
        <p:spPr>
          <a:xfrm>
            <a:off x="1342601" y="4036715"/>
            <a:ext cx="22031749" cy="441146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t">
            <a:spAutoFit/>
          </a:bodyPr>
          <a:lstStyle/>
          <a:p>
            <a:pPr algn="l" rtl="0">
              <a:defRPr sz="3200">
                <a:solidFill>
                  <a:srgbClr val="707372"/>
                </a:solidFill>
                <a:latin typeface="Verlag-Book"/>
                <a:ea typeface="Verlag-Book"/>
                <a:cs typeface="Verlag-Book"/>
                <a:sym typeface="Verlag-Book"/>
              </a:defRPr>
            </a:pPr>
            <a:r>
              <a:rPr lang="es-419" sz="4000" b="1" dirty="0">
                <a:solidFill>
                  <a:srgbClr val="1A3B60"/>
                </a:solidFill>
                <a:latin typeface="Calibri" panose="020F0502020204030204" pitchFamily="34" charset="0"/>
                <a:cs typeface="Calibri" panose="020F0502020204030204" pitchFamily="34" charset="0"/>
              </a:rPr>
              <a:t>1. </a:t>
            </a:r>
            <a:r>
              <a:rPr lang="es-419" sz="4000" dirty="0">
                <a:latin typeface="Calibri" panose="020F0502020204030204" pitchFamily="34" charset="0"/>
                <a:cs typeface="Calibri" panose="020F0502020204030204" pitchFamily="34" charset="0"/>
                <a:sym typeface="Verlag-Book"/>
              </a:rPr>
              <a:t>¿Explica cómo </a:t>
            </a:r>
            <a:r>
              <a:rPr lang="es-419" sz="4000" b="1" dirty="0">
                <a:solidFill>
                  <a:srgbClr val="1A3B60"/>
                </a:solidFill>
                <a:latin typeface="Calibri" panose="020F0502020204030204" pitchFamily="34" charset="0"/>
                <a:cs typeface="Calibri" panose="020F0502020204030204" pitchFamily="34" charset="0"/>
                <a:sym typeface="Verlag-Book"/>
              </a:rPr>
              <a:t>representará</a:t>
            </a:r>
            <a:r>
              <a:rPr lang="es-419" sz="4000" dirty="0">
                <a:latin typeface="Calibri" panose="020F0502020204030204" pitchFamily="34" charset="0"/>
                <a:cs typeface="Calibri" panose="020F0502020204030204" pitchFamily="34" charset="0"/>
                <a:sym typeface="Verlag-Book"/>
              </a:rPr>
              <a:t> a los EE. UU. como ciudadano diplomático en el extranjero?</a:t>
            </a:r>
          </a:p>
          <a:p>
            <a:pPr algn="l" rtl="0">
              <a:defRPr sz="3200">
                <a:solidFill>
                  <a:srgbClr val="707372"/>
                </a:solidFill>
                <a:latin typeface="Verlag-Book"/>
                <a:ea typeface="Verlag-Book"/>
                <a:cs typeface="Verlag-Book"/>
                <a:sym typeface="Verlag-Book"/>
              </a:defRPr>
            </a:pPr>
            <a:endParaRPr sz="4000" dirty="0">
              <a:latin typeface="Calibri" panose="020F0502020204030204" pitchFamily="34" charset="0"/>
              <a:cs typeface="Calibri" panose="020F0502020204030204" pitchFamily="34" charset="0"/>
            </a:endParaRPr>
          </a:p>
          <a:p>
            <a:pPr algn="l" rtl="0">
              <a:defRPr sz="3200">
                <a:solidFill>
                  <a:srgbClr val="707372"/>
                </a:solidFill>
                <a:latin typeface="Verlag-Book"/>
                <a:ea typeface="Verlag-Book"/>
                <a:cs typeface="Verlag-Book"/>
                <a:sym typeface="Verlag-Book"/>
              </a:defRPr>
            </a:pPr>
            <a:r>
              <a:rPr lang="es-419" sz="4000" b="1" dirty="0">
                <a:solidFill>
                  <a:srgbClr val="1A3B60"/>
                </a:solidFill>
                <a:latin typeface="Calibri"/>
                <a:cs typeface="Calibri"/>
              </a:rPr>
              <a:t>2. </a:t>
            </a:r>
            <a:r>
              <a:rPr lang="es-419" sz="4000" dirty="0">
                <a:latin typeface="Calibri"/>
                <a:cs typeface="Calibri"/>
                <a:sym typeface="Verlag-Book"/>
              </a:rPr>
              <a:t>¿Explica cómo </a:t>
            </a:r>
            <a:r>
              <a:rPr lang="es-419" sz="4000" b="1" dirty="0">
                <a:solidFill>
                  <a:srgbClr val="1A3B60"/>
                </a:solidFill>
                <a:latin typeface="Calibri"/>
                <a:cs typeface="Calibri"/>
                <a:sym typeface="Verlag-Book"/>
              </a:rPr>
              <a:t>contribuirá</a:t>
            </a:r>
            <a:r>
              <a:rPr lang="es-419" sz="4000" dirty="0">
                <a:latin typeface="Calibri"/>
                <a:cs typeface="Calibri"/>
                <a:sym typeface="Verlag-Book"/>
              </a:rPr>
              <a:t> al objetivo de construir un entendimiento mutuo?</a:t>
            </a:r>
            <a:endParaRPr lang="en-US" sz="4000" dirty="0">
              <a:latin typeface="Calibri"/>
              <a:cs typeface="Calibri"/>
            </a:endParaRPr>
          </a:p>
          <a:p>
            <a:pPr algn="l" rtl="0">
              <a:defRPr sz="3200">
                <a:solidFill>
                  <a:srgbClr val="707372"/>
                </a:solidFill>
                <a:latin typeface="Verlag-Book"/>
                <a:ea typeface="Verlag-Book"/>
                <a:cs typeface="Verlag-Book"/>
                <a:sym typeface="Verlag-Book"/>
              </a:defRPr>
            </a:pPr>
            <a:endParaRPr sz="4000" dirty="0">
              <a:latin typeface="Calibri" panose="020F0502020204030204" pitchFamily="34" charset="0"/>
              <a:cs typeface="Calibri" panose="020F0502020204030204" pitchFamily="34" charset="0"/>
            </a:endParaRPr>
          </a:p>
          <a:p>
            <a:pPr algn="l" rtl="0">
              <a:defRPr sz="3200">
                <a:solidFill>
                  <a:srgbClr val="707372"/>
                </a:solidFill>
                <a:latin typeface="Verlag-Book"/>
                <a:ea typeface="Verlag-Book"/>
                <a:cs typeface="Verlag-Book"/>
                <a:sym typeface="Verlag-Book"/>
              </a:defRPr>
            </a:pPr>
            <a:r>
              <a:rPr lang="es-419" sz="4000" b="1" dirty="0">
                <a:solidFill>
                  <a:srgbClr val="1A3B60"/>
                </a:solidFill>
                <a:latin typeface="Calibri" panose="020F0502020204030204" pitchFamily="34" charset="0"/>
                <a:cs typeface="Calibri" panose="020F0502020204030204" pitchFamily="34" charset="0"/>
              </a:rPr>
              <a:t>3. </a:t>
            </a:r>
            <a:r>
              <a:rPr lang="es-419" sz="4000" dirty="0">
                <a:solidFill>
                  <a:srgbClr val="707372"/>
                </a:solidFill>
                <a:latin typeface="Calibri" panose="020F0502020204030204" pitchFamily="34" charset="0"/>
                <a:cs typeface="Calibri" panose="020F0502020204030204" pitchFamily="34" charset="0"/>
              </a:rPr>
              <a:t>¿Habla sobre cómo buscará oportunidades para construir relaciones significativas y </a:t>
            </a:r>
            <a:br>
              <a:rPr lang="es-419" sz="4000" dirty="0">
                <a:solidFill>
                  <a:srgbClr val="707372"/>
                </a:solidFill>
                <a:latin typeface="Calibri" panose="020F0502020204030204" pitchFamily="34" charset="0"/>
                <a:cs typeface="Calibri" panose="020F0502020204030204" pitchFamily="34" charset="0"/>
              </a:rPr>
            </a:br>
            <a:r>
              <a:rPr lang="es-419" sz="4000" b="1" dirty="0">
                <a:solidFill>
                  <a:srgbClr val="1A3B60"/>
                </a:solidFill>
                <a:latin typeface="Calibri" panose="020F0502020204030204" pitchFamily="34" charset="0"/>
                <a:cs typeface="Calibri" panose="020F0502020204030204" pitchFamily="34" charset="0"/>
              </a:rPr>
              <a:t>participar más culturalmente</a:t>
            </a:r>
            <a:r>
              <a:rPr lang="es-419" sz="4000" dirty="0">
                <a:solidFill>
                  <a:srgbClr val="707372"/>
                </a:solidFill>
                <a:latin typeface="Calibri" panose="020F0502020204030204" pitchFamily="34" charset="0"/>
                <a:cs typeface="Calibri" panose="020F0502020204030204" pitchFamily="34" charset="0"/>
              </a:rPr>
              <a:t>?</a:t>
            </a:r>
          </a:p>
          <a:p>
            <a:pPr algn="l" rtl="0">
              <a:defRPr sz="3200">
                <a:solidFill>
                  <a:srgbClr val="707372"/>
                </a:solidFill>
                <a:latin typeface="Verlag-Book"/>
                <a:ea typeface="Verlag-Book"/>
                <a:cs typeface="Verlag-Book"/>
                <a:sym typeface="Verlag-Book"/>
              </a:defRPr>
            </a:pPr>
            <a:endParaRPr sz="4000" dirty="0">
              <a:latin typeface="Calibri" panose="020F0502020204030204" pitchFamily="34" charset="0"/>
              <a:cs typeface="Calibri" panose="020F0502020204030204" pitchFamily="34" charset="0"/>
            </a:endParaRPr>
          </a:p>
        </p:txBody>
      </p:sp>
      <p:sp>
        <p:nvSpPr>
          <p:cNvPr id="6" name="This is body copy. Et vellabor alit iunt. Bor ma quaerfe riscium nus, omnis que dolor aditat. Non cum volorerumqui blaut is mil magni ullupta nonsenimus autat fugiti odit imusa sint et quos exerum que magnimus dolestibus.…">
            <a:extLst>
              <a:ext uri="{FF2B5EF4-FFF2-40B4-BE49-F238E27FC236}">
                <a16:creationId xmlns:a16="http://schemas.microsoft.com/office/drawing/2014/main" id="{68F84C38-5F83-024F-8BCF-C1202E1109DB}"/>
              </a:ext>
            </a:extLst>
          </p:cNvPr>
          <p:cNvSpPr txBox="1"/>
          <p:nvPr/>
        </p:nvSpPr>
        <p:spPr>
          <a:xfrm>
            <a:off x="1342601" y="2610622"/>
            <a:ext cx="22262466" cy="7797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spAutoFit/>
          </a:bodyPr>
          <a:lstStyle/>
          <a:p>
            <a:pPr algn="l" rtl="0">
              <a:defRPr sz="3200">
                <a:solidFill>
                  <a:srgbClr val="707372"/>
                </a:solidFill>
                <a:latin typeface="Verlag-Book"/>
                <a:ea typeface="Verlag-Book"/>
                <a:cs typeface="Verlag-Book"/>
                <a:sym typeface="Verlag-Book"/>
              </a:defRPr>
            </a:pPr>
            <a:r>
              <a:rPr lang="es-419" sz="4400">
                <a:solidFill>
                  <a:srgbClr val="707372"/>
                </a:solidFill>
                <a:latin typeface="Calibri" panose="020F0502020204030204" pitchFamily="34" charset="0"/>
                <a:cs typeface="Calibri" panose="020F0502020204030204" pitchFamily="34" charset="0"/>
              </a:rPr>
              <a:t>Ensayo sobre la construcción de entendimiento mutuo</a:t>
            </a:r>
            <a:endParaRPr lang="en-US" sz="4400" dirty="0">
              <a:solidFill>
                <a:srgbClr val="70737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3694374"/>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tudy Abroad"/>
          <p:cNvSpPr txBox="1"/>
          <p:nvPr/>
        </p:nvSpPr>
        <p:spPr>
          <a:xfrm>
            <a:off x="685802" y="6293527"/>
            <a:ext cx="5276086" cy="241091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defRPr sz="5000" b="1">
                <a:solidFill>
                  <a:srgbClr val="978D65"/>
                </a:solidFill>
                <a:latin typeface="Verlag-Book"/>
                <a:ea typeface="Verlag-Book"/>
                <a:cs typeface="Verlag-Book"/>
                <a:sym typeface="Verlag-Book"/>
              </a:defRPr>
            </a:lvl1pPr>
          </a:lstStyle>
          <a:p>
            <a:pPr rtl="0"/>
            <a:r>
              <a:rPr lang="es-419">
                <a:latin typeface="Calibri" panose="020F0502020204030204" pitchFamily="34" charset="0"/>
                <a:cs typeface="Calibri" panose="020F0502020204030204" pitchFamily="34" charset="0"/>
              </a:rPr>
              <a:t>Ser un ciudadano diplomático efectivo en el extranjero.</a:t>
            </a:r>
          </a:p>
        </p:txBody>
      </p:sp>
      <p:sp>
        <p:nvSpPr>
          <p:cNvPr id="71" name="Financial Aid"/>
          <p:cNvSpPr txBox="1"/>
          <p:nvPr/>
        </p:nvSpPr>
        <p:spPr>
          <a:xfrm>
            <a:off x="6233493" y="5955219"/>
            <a:ext cx="5720330" cy="318035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defRPr sz="5000" b="1">
                <a:solidFill>
                  <a:srgbClr val="978D65"/>
                </a:solidFill>
                <a:latin typeface="Verlag-Book"/>
                <a:ea typeface="Verlag-Book"/>
                <a:cs typeface="Verlag-Book"/>
                <a:sym typeface="Verlag-Book"/>
              </a:defRPr>
            </a:lvl1pPr>
          </a:lstStyle>
          <a:p>
            <a:pPr rtl="0"/>
            <a:r>
              <a:rPr lang="es-419">
                <a:latin typeface="Calibri" panose="020F0502020204030204" pitchFamily="34" charset="0"/>
                <a:cs typeface="Calibri" panose="020F0502020204030204" pitchFamily="34" charset="0"/>
              </a:rPr>
              <a:t>¿Cómo contribuirá al inspirar a otros a estudiar en el extranjero?</a:t>
            </a:r>
          </a:p>
        </p:txBody>
      </p:sp>
      <p:sp>
        <p:nvSpPr>
          <p:cNvPr id="73" name="Non-certifying"/>
          <p:cNvSpPr txBox="1"/>
          <p:nvPr/>
        </p:nvSpPr>
        <p:spPr>
          <a:xfrm>
            <a:off x="12656472" y="6709646"/>
            <a:ext cx="4992031" cy="164147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defRPr sz="5000" b="1">
                <a:solidFill>
                  <a:srgbClr val="978D65"/>
                </a:solidFill>
                <a:latin typeface="Verlag-Book"/>
                <a:ea typeface="Verlag-Book"/>
                <a:cs typeface="Verlag-Book"/>
                <a:sym typeface="Verlag-Book"/>
              </a:defRPr>
            </a:lvl1pPr>
          </a:lstStyle>
          <a:p>
            <a:pPr rtl="0"/>
            <a:r>
              <a:rPr lang="es-419">
                <a:latin typeface="Calibri" panose="020F0502020204030204" pitchFamily="34" charset="0"/>
                <a:cs typeface="Calibri" panose="020F0502020204030204" pitchFamily="34" charset="0"/>
              </a:rPr>
              <a:t>En el campus o en la comunidad de origen.</a:t>
            </a:r>
          </a:p>
        </p:txBody>
      </p:sp>
      <p:sp>
        <p:nvSpPr>
          <p:cNvPr id="75" name="Line"/>
          <p:cNvSpPr/>
          <p:nvPr/>
        </p:nvSpPr>
        <p:spPr>
          <a:xfrm flipV="1">
            <a:off x="6208647" y="5485055"/>
            <a:ext cx="1" cy="4103411"/>
          </a:xfrm>
          <a:prstGeom prst="line">
            <a:avLst/>
          </a:prstGeom>
          <a:ln w="19050">
            <a:solidFill>
              <a:srgbClr val="978D65"/>
            </a:solidFill>
            <a:miter lim="400000"/>
          </a:ln>
        </p:spPr>
        <p:txBody>
          <a:bodyPr lIns="50800" tIns="50800" rIns="50800" bIns="50800" rtlCol="0" anchor="ctr"/>
          <a:lstStyle/>
          <a:p>
            <a:pPr rtl="0"/>
            <a:endParaRPr/>
          </a:p>
        </p:txBody>
      </p:sp>
      <p:sp>
        <p:nvSpPr>
          <p:cNvPr id="76" name="Line"/>
          <p:cNvSpPr/>
          <p:nvPr/>
        </p:nvSpPr>
        <p:spPr>
          <a:xfrm flipV="1">
            <a:off x="12143700" y="5339805"/>
            <a:ext cx="1" cy="4103410"/>
          </a:xfrm>
          <a:prstGeom prst="line">
            <a:avLst/>
          </a:prstGeom>
          <a:ln w="19050">
            <a:solidFill>
              <a:srgbClr val="978D65"/>
            </a:solidFill>
            <a:miter lim="400000"/>
          </a:ln>
        </p:spPr>
        <p:txBody>
          <a:bodyPr lIns="50800" tIns="50800" rIns="50800" bIns="50800" rtlCol="0" anchor="ctr"/>
          <a:lstStyle/>
          <a:p>
            <a:pPr rtl="0"/>
            <a:endParaRPr/>
          </a:p>
        </p:txBody>
      </p:sp>
      <p:sp>
        <p:nvSpPr>
          <p:cNvPr id="77" name="All invited to serve as selection panelists"/>
          <p:cNvSpPr txBox="1"/>
          <p:nvPr/>
        </p:nvSpPr>
        <p:spPr>
          <a:xfrm>
            <a:off x="2816480" y="1312214"/>
            <a:ext cx="18666021" cy="210314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rtlCol="0" anchor="ctr">
            <a:spAutoFit/>
          </a:bodyPr>
          <a:lstStyle>
            <a:lvl1pPr>
              <a:defRPr sz="5000" b="1" i="1">
                <a:solidFill>
                  <a:srgbClr val="978D65"/>
                </a:solidFill>
                <a:latin typeface="Verlag-Book"/>
                <a:ea typeface="Verlag-Book"/>
                <a:cs typeface="Verlag-Book"/>
                <a:sym typeface="Verlag-Book"/>
              </a:defRPr>
            </a:lvl1pPr>
          </a:lstStyle>
          <a:p>
            <a:pPr algn="l" rtl="0"/>
            <a:r>
              <a:rPr lang="es-419">
                <a:latin typeface="Calibri" panose="020F0502020204030204" pitchFamily="34" charset="0"/>
                <a:cs typeface="Calibri" panose="020F0502020204030204" pitchFamily="34" charset="0"/>
              </a:rPr>
              <a:t>Ensayo n.º 3</a:t>
            </a:r>
          </a:p>
          <a:p>
            <a:pPr algn="l" rtl="0"/>
            <a:r>
              <a:rPr lang="es-419" sz="4000">
                <a:latin typeface="Calibri" panose="020F0502020204030204" pitchFamily="34" charset="0"/>
                <a:cs typeface="Calibri" panose="020F0502020204030204" pitchFamily="34" charset="0"/>
              </a:rPr>
              <a:t>Obligatorio</a:t>
            </a:r>
          </a:p>
          <a:p>
            <a:pPr algn="l" rtl="0"/>
            <a:r>
              <a:rPr lang="es-419" sz="4000">
                <a:latin typeface="Calibri" panose="020F0502020204030204" pitchFamily="34" charset="0"/>
                <a:cs typeface="Calibri" panose="020F0502020204030204" pitchFamily="34" charset="0"/>
              </a:rPr>
              <a:t>Máx. 3000 caracteres</a:t>
            </a:r>
            <a:endParaRPr sz="4000" dirty="0">
              <a:latin typeface="Calibri" panose="020F0502020204030204" pitchFamily="34" charset="0"/>
              <a:cs typeface="Calibri" panose="020F0502020204030204" pitchFamily="34" charset="0"/>
            </a:endParaRPr>
          </a:p>
        </p:txBody>
      </p:sp>
      <p:sp>
        <p:nvSpPr>
          <p:cNvPr id="78" name="Advisor Roles"/>
          <p:cNvSpPr txBox="1"/>
          <p:nvPr/>
        </p:nvSpPr>
        <p:spPr>
          <a:xfrm>
            <a:off x="2816480" y="3390553"/>
            <a:ext cx="18666021" cy="194925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rtlCol="0" anchor="ctr">
            <a:spAutoFit/>
          </a:bodyPr>
          <a:lstStyle>
            <a:lvl1pPr>
              <a:defRPr sz="6000" b="1">
                <a:solidFill>
                  <a:srgbClr val="1A3B60"/>
                </a:solidFill>
                <a:latin typeface="Verlag-Book"/>
                <a:ea typeface="Verlag-Book"/>
                <a:cs typeface="Verlag-Book"/>
                <a:sym typeface="Verlag-Book"/>
              </a:defRPr>
            </a:lvl1pPr>
          </a:lstStyle>
          <a:p>
            <a:pPr rtl="0"/>
            <a:r>
              <a:rPr lang="es-419">
                <a:latin typeface="Calibri" panose="020F0502020204030204" pitchFamily="34" charset="0"/>
                <a:cs typeface="Calibri" panose="020F0502020204030204" pitchFamily="34" charset="0"/>
              </a:rPr>
              <a:t>Impacto en la comunidad:</a:t>
            </a:r>
          </a:p>
          <a:p>
            <a:pPr rtl="0"/>
            <a:r>
              <a:rPr lang="es-419">
                <a:latin typeface="Calibri" panose="020F0502020204030204" pitchFamily="34" charset="0"/>
                <a:cs typeface="Calibri" panose="020F0502020204030204" pitchFamily="34" charset="0"/>
              </a:rPr>
              <a:t>Propuesta de proyecto de servicio de seguimiento</a:t>
            </a:r>
            <a:endParaRPr lang="en-US" sz="9600" dirty="0">
              <a:latin typeface="Calibri" panose="020F0502020204030204" pitchFamily="34" charset="0"/>
              <a:cs typeface="Calibri" panose="020F0502020204030204" pitchFamily="34" charset="0"/>
            </a:endParaRPr>
          </a:p>
        </p:txBody>
      </p:sp>
      <p:sp>
        <p:nvSpPr>
          <p:cNvPr id="79" name="Line"/>
          <p:cNvSpPr/>
          <p:nvPr/>
        </p:nvSpPr>
        <p:spPr>
          <a:xfrm>
            <a:off x="685801" y="5447282"/>
            <a:ext cx="23164800" cy="0"/>
          </a:xfrm>
          <a:prstGeom prst="line">
            <a:avLst/>
          </a:prstGeom>
          <a:ln w="19050">
            <a:solidFill>
              <a:srgbClr val="978D65"/>
            </a:solidFill>
            <a:miter lim="400000"/>
          </a:ln>
        </p:spPr>
        <p:txBody>
          <a:bodyPr lIns="50800" tIns="50800" rIns="50800" bIns="50800" rtlCol="0" anchor="ctr"/>
          <a:lstStyle/>
          <a:p>
            <a:pPr rtl="0"/>
            <a:endParaRPr/>
          </a:p>
        </p:txBody>
      </p:sp>
      <p:sp>
        <p:nvSpPr>
          <p:cNvPr id="11" name="Line">
            <a:extLst>
              <a:ext uri="{FF2B5EF4-FFF2-40B4-BE49-F238E27FC236}">
                <a16:creationId xmlns:a16="http://schemas.microsoft.com/office/drawing/2014/main" id="{52DF4CC1-C8EE-AC4E-A70F-6AEA392E6776}"/>
              </a:ext>
            </a:extLst>
          </p:cNvPr>
          <p:cNvSpPr/>
          <p:nvPr/>
        </p:nvSpPr>
        <p:spPr>
          <a:xfrm>
            <a:off x="685801" y="9536682"/>
            <a:ext cx="23164800" cy="0"/>
          </a:xfrm>
          <a:prstGeom prst="line">
            <a:avLst/>
          </a:prstGeom>
          <a:ln w="19050">
            <a:solidFill>
              <a:srgbClr val="978D65"/>
            </a:solidFill>
            <a:miter lim="400000"/>
          </a:ln>
        </p:spPr>
        <p:txBody>
          <a:bodyPr lIns="50800" tIns="50800" rIns="50800" bIns="50800" rtlCol="0" anchor="ctr"/>
          <a:lstStyle/>
          <a:p>
            <a:pPr rtl="0"/>
            <a:endParaRPr/>
          </a:p>
        </p:txBody>
      </p:sp>
      <p:sp>
        <p:nvSpPr>
          <p:cNvPr id="13" name="Line">
            <a:extLst>
              <a:ext uri="{FF2B5EF4-FFF2-40B4-BE49-F238E27FC236}">
                <a16:creationId xmlns:a16="http://schemas.microsoft.com/office/drawing/2014/main" id="{B6A94544-5C0E-0846-95D6-729B84F1129E}"/>
              </a:ext>
            </a:extLst>
          </p:cNvPr>
          <p:cNvSpPr/>
          <p:nvPr/>
        </p:nvSpPr>
        <p:spPr>
          <a:xfrm flipV="1">
            <a:off x="18160572" y="5453086"/>
            <a:ext cx="1" cy="4103410"/>
          </a:xfrm>
          <a:prstGeom prst="line">
            <a:avLst/>
          </a:prstGeom>
          <a:ln w="19050">
            <a:solidFill>
              <a:srgbClr val="978D65"/>
            </a:solidFill>
            <a:miter lim="400000"/>
          </a:ln>
        </p:spPr>
        <p:txBody>
          <a:bodyPr lIns="50800" tIns="50800" rIns="50800" bIns="50800" rtlCol="0" anchor="ctr"/>
          <a:lstStyle/>
          <a:p>
            <a:pPr rtl="0"/>
            <a:endParaRPr/>
          </a:p>
        </p:txBody>
      </p:sp>
      <p:sp>
        <p:nvSpPr>
          <p:cNvPr id="14" name="Financial Aid">
            <a:extLst>
              <a:ext uri="{FF2B5EF4-FFF2-40B4-BE49-F238E27FC236}">
                <a16:creationId xmlns:a16="http://schemas.microsoft.com/office/drawing/2014/main" id="{FA9BDFF9-1F5A-D74E-B050-BF5936E1F335}"/>
              </a:ext>
            </a:extLst>
          </p:cNvPr>
          <p:cNvSpPr txBox="1"/>
          <p:nvPr/>
        </p:nvSpPr>
        <p:spPr>
          <a:xfrm>
            <a:off x="18287462" y="6855033"/>
            <a:ext cx="5656444" cy="87203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defRPr sz="5000" b="1">
                <a:solidFill>
                  <a:srgbClr val="978D65"/>
                </a:solidFill>
                <a:latin typeface="Verlag-Book"/>
                <a:ea typeface="Verlag-Book"/>
                <a:cs typeface="Verlag-Book"/>
                <a:sym typeface="Verlag-Book"/>
              </a:defRPr>
            </a:lvl1pPr>
          </a:lstStyle>
          <a:p>
            <a:pPr rtl="0"/>
            <a:r>
              <a:rPr lang="es-419">
                <a:latin typeface="Calibri" panose="020F0502020204030204" pitchFamily="34" charset="0"/>
                <a:cs typeface="Calibri" panose="020F0502020204030204" pitchFamily="34" charset="0"/>
              </a:rPr>
              <a:t>Diseñar un plan de acción </a:t>
            </a:r>
          </a:p>
        </p:txBody>
      </p:sp>
      <p:sp>
        <p:nvSpPr>
          <p:cNvPr id="15" name="Required to work in FA at  student’s home institution…">
            <a:extLst>
              <a:ext uri="{FF2B5EF4-FFF2-40B4-BE49-F238E27FC236}">
                <a16:creationId xmlns:a16="http://schemas.microsoft.com/office/drawing/2014/main" id="{C2C73542-BFAE-DF41-AA55-D537EAE8239C}"/>
              </a:ext>
            </a:extLst>
          </p:cNvPr>
          <p:cNvSpPr txBox="1"/>
          <p:nvPr/>
        </p:nvSpPr>
        <p:spPr>
          <a:xfrm>
            <a:off x="18287468" y="7774647"/>
            <a:ext cx="5656438" cy="50635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spAutoFit/>
          </a:bodyPr>
          <a:lstStyle/>
          <a:p>
            <a:pPr rtl="0">
              <a:lnSpc>
                <a:spcPct val="80000"/>
              </a:lnSpc>
              <a:spcBef>
                <a:spcPts val="2400"/>
              </a:spcBef>
              <a:defRPr sz="3200">
                <a:solidFill>
                  <a:srgbClr val="707372"/>
                </a:solidFill>
                <a:latin typeface="Verlag-Book"/>
                <a:ea typeface="Verlag-Book"/>
                <a:cs typeface="Verlag-Book"/>
                <a:sym typeface="Verlag-Book"/>
              </a:defRPr>
            </a:pPr>
            <a:r>
              <a:rPr lang="es-419">
                <a:latin typeface="Calibri" panose="020F0502020204030204" pitchFamily="34" charset="0"/>
                <a:cs typeface="Calibri" panose="020F0502020204030204" pitchFamily="34" charset="0"/>
              </a:rPr>
              <a:t>(audiencia, herramientas, plazos)</a:t>
            </a:r>
          </a:p>
        </p:txBody>
      </p:sp>
    </p:spTree>
    <p:extLst>
      <p:ext uri="{BB962C8B-B14F-4D97-AF65-F5344CB8AC3E}">
        <p14:creationId xmlns:p14="http://schemas.microsoft.com/office/powerpoint/2010/main" val="3932468880"/>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ey Findings">
            <a:extLst>
              <a:ext uri="{FF2B5EF4-FFF2-40B4-BE49-F238E27FC236}">
                <a16:creationId xmlns:a16="http://schemas.microsoft.com/office/drawing/2014/main" id="{381E321A-A805-4547-B724-19F20DFC254D}"/>
              </a:ext>
            </a:extLst>
          </p:cNvPr>
          <p:cNvSpPr txBox="1"/>
          <p:nvPr/>
        </p:nvSpPr>
        <p:spPr>
          <a:xfrm>
            <a:off x="1342601" y="1484479"/>
            <a:ext cx="14591836" cy="102592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rtlCol="0" anchor="ctr">
            <a:spAutoFit/>
          </a:bodyPr>
          <a:lstStyle>
            <a:lvl1pPr algn="l">
              <a:defRPr sz="6000" b="1">
                <a:solidFill>
                  <a:srgbClr val="1A3B60"/>
                </a:solidFill>
                <a:latin typeface="Verlag-Book"/>
                <a:ea typeface="Verlag-Book"/>
                <a:cs typeface="Verlag-Book"/>
                <a:sym typeface="Verlag-Book"/>
              </a:defRPr>
            </a:lvl1pPr>
          </a:lstStyle>
          <a:p>
            <a:pPr rtl="0"/>
            <a:r>
              <a:rPr lang="es-419">
                <a:latin typeface="Calibri" panose="020F0502020204030204" pitchFamily="34" charset="0"/>
                <a:cs typeface="Calibri" panose="020F0502020204030204" pitchFamily="34" charset="0"/>
              </a:rPr>
              <a:t>5 preguntas que debe hacerse</a:t>
            </a:r>
            <a:endParaRPr dirty="0">
              <a:latin typeface="Calibri" panose="020F0502020204030204" pitchFamily="34" charset="0"/>
              <a:cs typeface="Calibri" panose="020F0502020204030204" pitchFamily="34" charset="0"/>
            </a:endParaRPr>
          </a:p>
        </p:txBody>
      </p:sp>
      <p:sp>
        <p:nvSpPr>
          <p:cNvPr id="4"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B4723A76-52F2-3F4D-9240-83BE79F383B2}"/>
              </a:ext>
            </a:extLst>
          </p:cNvPr>
          <p:cNvSpPr txBox="1"/>
          <p:nvPr/>
        </p:nvSpPr>
        <p:spPr>
          <a:xfrm>
            <a:off x="1342601" y="4036715"/>
            <a:ext cx="22717549" cy="564257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spAutoFit/>
          </a:bodyPr>
          <a:lstStyle/>
          <a:p>
            <a:pPr algn="l" rtl="0">
              <a:defRPr sz="3200">
                <a:solidFill>
                  <a:srgbClr val="707372"/>
                </a:solidFill>
                <a:latin typeface="Verlag-Book"/>
                <a:ea typeface="Verlag-Book"/>
                <a:cs typeface="Verlag-Book"/>
                <a:sym typeface="Verlag-Book"/>
              </a:defRPr>
            </a:pPr>
            <a:r>
              <a:rPr lang="es-419" sz="4000" b="1">
                <a:solidFill>
                  <a:srgbClr val="1A3B60"/>
                </a:solidFill>
                <a:latin typeface="Calibri" panose="020F0502020204030204" pitchFamily="34" charset="0"/>
                <a:cs typeface="Calibri" panose="020F0502020204030204" pitchFamily="34" charset="0"/>
              </a:rPr>
              <a:t>1. </a:t>
            </a:r>
            <a:r>
              <a:rPr lang="es-419" sz="4000">
                <a:latin typeface="Calibri" panose="020F0502020204030204" pitchFamily="34" charset="0"/>
                <a:cs typeface="Calibri" panose="020F0502020204030204" pitchFamily="34" charset="0"/>
                <a:sym typeface="Verlag-Book"/>
              </a:rPr>
              <a:t>¿Su propuesta de proyecto de servicio de seguimiento (FOSP, por sus siglas en inglés) </a:t>
            </a:r>
            <a:r>
              <a:rPr lang="es-419" sz="4000" b="1">
                <a:solidFill>
                  <a:srgbClr val="1A3B60"/>
                </a:solidFill>
                <a:latin typeface="Calibri" panose="020F0502020204030204" pitchFamily="34" charset="0"/>
                <a:cs typeface="Calibri" panose="020F0502020204030204" pitchFamily="34" charset="0"/>
                <a:sym typeface="Verlag-Book"/>
              </a:rPr>
              <a:t>aumenta el conocimiento</a:t>
            </a:r>
            <a:r>
              <a:rPr lang="es-419" sz="4000">
                <a:latin typeface="Calibri" panose="020F0502020204030204" pitchFamily="34" charset="0"/>
                <a:cs typeface="Calibri" panose="020F0502020204030204" pitchFamily="34" charset="0"/>
                <a:sym typeface="Verlag-Book"/>
              </a:rPr>
              <a:t> de la Beca Gilman y los estudios en el extranjero?</a:t>
            </a:r>
          </a:p>
          <a:p>
            <a:pPr algn="l" rtl="0">
              <a:defRPr sz="3200">
                <a:solidFill>
                  <a:srgbClr val="707372"/>
                </a:solidFill>
                <a:latin typeface="Verlag-Book"/>
                <a:ea typeface="Verlag-Book"/>
                <a:cs typeface="Verlag-Book"/>
                <a:sym typeface="Verlag-Book"/>
              </a:defRPr>
            </a:pPr>
            <a:endParaRPr sz="4000" dirty="0">
              <a:latin typeface="Calibri" panose="020F0502020204030204" pitchFamily="34" charset="0"/>
              <a:cs typeface="Calibri" panose="020F0502020204030204" pitchFamily="34" charset="0"/>
            </a:endParaRPr>
          </a:p>
          <a:p>
            <a:pPr algn="l" rtl="0">
              <a:defRPr sz="3200">
                <a:solidFill>
                  <a:srgbClr val="707372"/>
                </a:solidFill>
                <a:latin typeface="Verlag-Book"/>
                <a:ea typeface="Verlag-Book"/>
                <a:cs typeface="Verlag-Book"/>
                <a:sym typeface="Verlag-Book"/>
              </a:defRPr>
            </a:pPr>
            <a:r>
              <a:rPr lang="es-419" sz="4000" b="1">
                <a:solidFill>
                  <a:srgbClr val="1A3B60"/>
                </a:solidFill>
                <a:latin typeface="Calibri" panose="020F0502020204030204" pitchFamily="34" charset="0"/>
                <a:cs typeface="Calibri" panose="020F0502020204030204" pitchFamily="34" charset="0"/>
              </a:rPr>
              <a:t>2. </a:t>
            </a:r>
            <a:r>
              <a:rPr lang="es-419" sz="4000">
                <a:latin typeface="Calibri" panose="020F0502020204030204" pitchFamily="34" charset="0"/>
                <a:cs typeface="Calibri" panose="020F0502020204030204" pitchFamily="34" charset="0"/>
                <a:sym typeface="Verlag-Book"/>
              </a:rPr>
              <a:t>¿Es </a:t>
            </a:r>
            <a:r>
              <a:rPr lang="es-419" sz="4000" b="1">
                <a:solidFill>
                  <a:srgbClr val="1A3B60"/>
                </a:solidFill>
                <a:latin typeface="Calibri" panose="020F0502020204030204" pitchFamily="34" charset="0"/>
                <a:cs typeface="Calibri" panose="020F0502020204030204" pitchFamily="34" charset="0"/>
                <a:sym typeface="Verlag-Book"/>
              </a:rPr>
              <a:t>factible</a:t>
            </a:r>
            <a:r>
              <a:rPr lang="es-419" sz="4000">
                <a:latin typeface="Calibri" panose="020F0502020204030204" pitchFamily="34" charset="0"/>
                <a:cs typeface="Calibri" panose="020F0502020204030204" pitchFamily="34" charset="0"/>
                <a:sym typeface="Verlag-Book"/>
              </a:rPr>
              <a:t> su proyecto?</a:t>
            </a:r>
          </a:p>
          <a:p>
            <a:pPr algn="l" rtl="0">
              <a:defRPr sz="3200">
                <a:solidFill>
                  <a:srgbClr val="707372"/>
                </a:solidFill>
                <a:latin typeface="Verlag-Book"/>
                <a:ea typeface="Verlag-Book"/>
                <a:cs typeface="Verlag-Book"/>
                <a:sym typeface="Verlag-Book"/>
              </a:defRPr>
            </a:pPr>
            <a:endParaRPr sz="4000" dirty="0">
              <a:latin typeface="Calibri" panose="020F0502020204030204" pitchFamily="34" charset="0"/>
              <a:cs typeface="Calibri" panose="020F0502020204030204" pitchFamily="34" charset="0"/>
            </a:endParaRPr>
          </a:p>
          <a:p>
            <a:pPr algn="l" rtl="0">
              <a:defRPr sz="3200">
                <a:solidFill>
                  <a:srgbClr val="707372"/>
                </a:solidFill>
                <a:latin typeface="Verlag-Book"/>
                <a:ea typeface="Verlag-Book"/>
                <a:cs typeface="Verlag-Book"/>
                <a:sym typeface="Verlag-Book"/>
              </a:defRPr>
            </a:pPr>
            <a:r>
              <a:rPr lang="es-419" sz="4000" b="1">
                <a:solidFill>
                  <a:srgbClr val="1A3B60"/>
                </a:solidFill>
                <a:latin typeface="Calibri" panose="020F0502020204030204" pitchFamily="34" charset="0"/>
                <a:cs typeface="Calibri" panose="020F0502020204030204" pitchFamily="34" charset="0"/>
              </a:rPr>
              <a:t>3. </a:t>
            </a:r>
            <a:r>
              <a:rPr lang="es-419" sz="4000">
                <a:solidFill>
                  <a:srgbClr val="707372"/>
                </a:solidFill>
                <a:latin typeface="Calibri" panose="020F0502020204030204" pitchFamily="34" charset="0"/>
                <a:cs typeface="Calibri" panose="020F0502020204030204" pitchFamily="34" charset="0"/>
              </a:rPr>
              <a:t>¿Ofrece un </a:t>
            </a:r>
            <a:r>
              <a:rPr lang="es-419" sz="4000" b="1">
                <a:solidFill>
                  <a:srgbClr val="1A3B60"/>
                </a:solidFill>
                <a:latin typeface="Calibri" panose="020F0502020204030204" pitchFamily="34" charset="0"/>
                <a:cs typeface="Calibri" panose="020F0502020204030204" pitchFamily="34" charset="0"/>
              </a:rPr>
              <a:t>plan detallado</a:t>
            </a:r>
            <a:r>
              <a:rPr lang="es-419" sz="4000">
                <a:solidFill>
                  <a:srgbClr val="707372"/>
                </a:solidFill>
                <a:latin typeface="Calibri" panose="020F0502020204030204" pitchFamily="34" charset="0"/>
                <a:cs typeface="Calibri" panose="020F0502020204030204" pitchFamily="34" charset="0"/>
              </a:rPr>
              <a:t> para su proyecto?</a:t>
            </a:r>
          </a:p>
          <a:p>
            <a:pPr algn="l" rtl="0">
              <a:defRPr sz="3200">
                <a:solidFill>
                  <a:srgbClr val="707372"/>
                </a:solidFill>
                <a:latin typeface="Verlag-Book"/>
                <a:ea typeface="Verlag-Book"/>
                <a:cs typeface="Verlag-Book"/>
                <a:sym typeface="Verlag-Book"/>
              </a:defRPr>
            </a:pPr>
            <a:endParaRPr sz="4000" dirty="0">
              <a:latin typeface="Calibri" panose="020F0502020204030204" pitchFamily="34" charset="0"/>
              <a:cs typeface="Calibri" panose="020F0502020204030204" pitchFamily="34" charset="0"/>
            </a:endParaRPr>
          </a:p>
          <a:p>
            <a:pPr algn="l" rtl="0">
              <a:defRPr sz="3200">
                <a:solidFill>
                  <a:srgbClr val="707372"/>
                </a:solidFill>
                <a:latin typeface="Verlag-Book"/>
                <a:ea typeface="Verlag-Book"/>
                <a:cs typeface="Verlag-Book"/>
                <a:sym typeface="Verlag-Book"/>
              </a:defRPr>
            </a:pPr>
            <a:r>
              <a:rPr lang="es-419" sz="4000" b="1">
                <a:solidFill>
                  <a:srgbClr val="1A3B60"/>
                </a:solidFill>
                <a:latin typeface="Calibri" panose="020F0502020204030204" pitchFamily="34" charset="0"/>
                <a:cs typeface="Calibri" panose="020F0502020204030204" pitchFamily="34" charset="0"/>
              </a:rPr>
              <a:t>4</a:t>
            </a:r>
            <a:r>
              <a:rPr lang="es-419" sz="4000" b="1">
                <a:latin typeface="Calibri" panose="020F0502020204030204" pitchFamily="34" charset="0"/>
                <a:cs typeface="Calibri" panose="020F0502020204030204" pitchFamily="34" charset="0"/>
              </a:rPr>
              <a:t>. </a:t>
            </a:r>
            <a:r>
              <a:rPr lang="es-419" sz="4000">
                <a:latin typeface="Calibri" panose="020F0502020204030204" pitchFamily="34" charset="0"/>
                <a:cs typeface="Calibri" panose="020F0502020204030204" pitchFamily="34" charset="0"/>
              </a:rPr>
              <a:t>¿Incorpora su </a:t>
            </a:r>
            <a:r>
              <a:rPr lang="es-419" sz="4000" b="1">
                <a:solidFill>
                  <a:srgbClr val="1A3B60"/>
                </a:solidFill>
                <a:latin typeface="Calibri" panose="020F0502020204030204" pitchFamily="34" charset="0"/>
                <a:cs typeface="Calibri" panose="020F0502020204030204" pitchFamily="34" charset="0"/>
              </a:rPr>
              <a:t>experiencia de estudios en el extranjero</a:t>
            </a:r>
            <a:r>
              <a:rPr lang="es-419" sz="4000">
                <a:latin typeface="Calibri" panose="020F0502020204030204" pitchFamily="34" charset="0"/>
                <a:cs typeface="Calibri" panose="020F0502020204030204" pitchFamily="34" charset="0"/>
              </a:rPr>
              <a:t> en su proyecto?</a:t>
            </a:r>
          </a:p>
          <a:p>
            <a:pPr algn="l" rtl="0">
              <a:defRPr sz="3200">
                <a:solidFill>
                  <a:srgbClr val="707372"/>
                </a:solidFill>
                <a:latin typeface="Verlag-Book"/>
                <a:ea typeface="Verlag-Book"/>
                <a:cs typeface="Verlag-Book"/>
                <a:sym typeface="Verlag-Book"/>
              </a:defRPr>
            </a:pPr>
            <a:endParaRPr lang="en-US" sz="4000" dirty="0">
              <a:latin typeface="Calibri" panose="020F0502020204030204" pitchFamily="34" charset="0"/>
              <a:cs typeface="Calibri" panose="020F0502020204030204" pitchFamily="34" charset="0"/>
            </a:endParaRPr>
          </a:p>
          <a:p>
            <a:pPr algn="l" rtl="0">
              <a:defRPr sz="3200">
                <a:solidFill>
                  <a:srgbClr val="707372"/>
                </a:solidFill>
                <a:latin typeface="Verlag-Book"/>
                <a:ea typeface="Verlag-Book"/>
                <a:cs typeface="Verlag-Book"/>
                <a:sym typeface="Verlag-Book"/>
              </a:defRPr>
            </a:pPr>
            <a:r>
              <a:rPr lang="es-419" sz="4000" b="1">
                <a:solidFill>
                  <a:srgbClr val="1A3B60"/>
                </a:solidFill>
                <a:latin typeface="Calibri" panose="020F0502020204030204" pitchFamily="34" charset="0"/>
                <a:cs typeface="Calibri" panose="020F0502020204030204" pitchFamily="34" charset="0"/>
              </a:rPr>
              <a:t>5. </a:t>
            </a:r>
            <a:r>
              <a:rPr lang="es-419" sz="4000">
                <a:latin typeface="Calibri" panose="020F0502020204030204" pitchFamily="34" charset="0"/>
                <a:cs typeface="Calibri" panose="020F0502020204030204" pitchFamily="34" charset="0"/>
              </a:rPr>
              <a:t>¿Tiene un </a:t>
            </a:r>
            <a:r>
              <a:rPr lang="es-419" sz="4000" b="1">
                <a:solidFill>
                  <a:srgbClr val="1A3B60"/>
                </a:solidFill>
                <a:latin typeface="Calibri" panose="020F0502020204030204" pitchFamily="34" charset="0"/>
                <a:cs typeface="Calibri" panose="020F0502020204030204" pitchFamily="34" charset="0"/>
              </a:rPr>
              <a:t>público objetivo</a:t>
            </a:r>
            <a:r>
              <a:rPr lang="es-419" sz="4000">
                <a:latin typeface="Calibri" panose="020F0502020204030204" pitchFamily="34" charset="0"/>
                <a:cs typeface="Calibri" panose="020F0502020204030204" pitchFamily="34" charset="0"/>
              </a:rPr>
              <a:t>? ¿Con quién colaborará para llegar a esta </a:t>
            </a:r>
            <a:r>
              <a:rPr lang="es-419" sz="4000" b="1">
                <a:solidFill>
                  <a:srgbClr val="1A3B60"/>
                </a:solidFill>
                <a:latin typeface="Calibri" panose="020F0502020204030204" pitchFamily="34" charset="0"/>
                <a:cs typeface="Calibri" panose="020F0502020204030204" pitchFamily="34" charset="0"/>
              </a:rPr>
              <a:t>comunidad</a:t>
            </a:r>
            <a:r>
              <a:rPr lang="es-419" sz="4000">
                <a:latin typeface="Calibri" panose="020F0502020204030204" pitchFamily="34" charset="0"/>
                <a:cs typeface="Calibri" panose="020F0502020204030204" pitchFamily="34" charset="0"/>
              </a:rPr>
              <a:t>?</a:t>
            </a:r>
          </a:p>
        </p:txBody>
      </p:sp>
      <p:sp>
        <p:nvSpPr>
          <p:cNvPr id="6" name="This is body copy. Et vellabor alit iunt. Bor ma quaerfe riscium nus, omnis que dolor aditat. Non cum volorerumqui blaut is mil magni ullupta nonsenimus autat fugiti odit imusa sint et quos exerum que magnimus dolestibus.…">
            <a:extLst>
              <a:ext uri="{FF2B5EF4-FFF2-40B4-BE49-F238E27FC236}">
                <a16:creationId xmlns:a16="http://schemas.microsoft.com/office/drawing/2014/main" id="{7767DD96-72A5-8C4F-BEA5-C3414285FF1F}"/>
              </a:ext>
            </a:extLst>
          </p:cNvPr>
          <p:cNvSpPr txBox="1"/>
          <p:nvPr/>
        </p:nvSpPr>
        <p:spPr>
          <a:xfrm>
            <a:off x="1342601" y="2610622"/>
            <a:ext cx="22262466" cy="7797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spAutoFit/>
          </a:bodyPr>
          <a:lstStyle/>
          <a:p>
            <a:pPr algn="l" rtl="0">
              <a:defRPr sz="3200">
                <a:solidFill>
                  <a:srgbClr val="707372"/>
                </a:solidFill>
                <a:latin typeface="Verlag-Book"/>
                <a:ea typeface="Verlag-Book"/>
                <a:cs typeface="Verlag-Book"/>
                <a:sym typeface="Verlag-Book"/>
              </a:defRPr>
            </a:pPr>
            <a:r>
              <a:rPr lang="es-419" sz="4400">
                <a:solidFill>
                  <a:srgbClr val="707372"/>
                </a:solidFill>
                <a:latin typeface="Calibri" panose="020F0502020204030204" pitchFamily="34" charset="0"/>
                <a:cs typeface="Calibri" panose="020F0502020204030204" pitchFamily="34" charset="0"/>
              </a:rPr>
              <a:t>Propuesta de proyecto de servicio de seguimiento</a:t>
            </a:r>
          </a:p>
        </p:txBody>
      </p:sp>
    </p:spTree>
    <p:extLst>
      <p:ext uri="{BB962C8B-B14F-4D97-AF65-F5344CB8AC3E}">
        <p14:creationId xmlns:p14="http://schemas.microsoft.com/office/powerpoint/2010/main" val="384358507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dline Goes Here">
            <a:extLst>
              <a:ext uri="{FF2B5EF4-FFF2-40B4-BE49-F238E27FC236}">
                <a16:creationId xmlns:a16="http://schemas.microsoft.com/office/drawing/2014/main" id="{BFB0BF74-AA23-A645-A67E-B6C1AA9469EC}"/>
              </a:ext>
            </a:extLst>
          </p:cNvPr>
          <p:cNvSpPr txBox="1"/>
          <p:nvPr/>
        </p:nvSpPr>
        <p:spPr>
          <a:xfrm>
            <a:off x="1359534" y="2128184"/>
            <a:ext cx="10783002" cy="194925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rtlCol="0" anchor="ctr">
            <a:spAutoFit/>
          </a:bodyPr>
          <a:lstStyle>
            <a:lvl1pPr algn="l">
              <a:defRPr sz="6000" b="1">
                <a:solidFill>
                  <a:srgbClr val="1A3B60"/>
                </a:solidFill>
                <a:latin typeface="Verlag-Book"/>
                <a:ea typeface="Verlag-Book"/>
                <a:cs typeface="Verlag-Book"/>
                <a:sym typeface="Verlag-Book"/>
              </a:defRPr>
            </a:lvl1pPr>
          </a:lstStyle>
          <a:p>
            <a:pPr rtl="0"/>
            <a:r>
              <a:rPr lang="es-419" dirty="0">
                <a:latin typeface="Calibri" panose="020F0502020204030204" pitchFamily="34" charset="0"/>
                <a:cs typeface="Calibri" panose="020F0502020204030204" pitchFamily="34" charset="0"/>
              </a:rPr>
              <a:t>Departamento de </a:t>
            </a:r>
            <a:br>
              <a:rPr lang="es-419" dirty="0">
                <a:latin typeface="Calibri" panose="020F0502020204030204" pitchFamily="34" charset="0"/>
                <a:cs typeface="Calibri" panose="020F0502020204030204" pitchFamily="34" charset="0"/>
              </a:rPr>
            </a:br>
            <a:r>
              <a:rPr lang="es-419" dirty="0">
                <a:latin typeface="Calibri" panose="020F0502020204030204" pitchFamily="34" charset="0"/>
                <a:cs typeface="Calibri" panose="020F0502020204030204" pitchFamily="34" charset="0"/>
              </a:rPr>
              <a:t>Estado de los EE.UU</a:t>
            </a:r>
          </a:p>
        </p:txBody>
      </p:sp>
      <p:sp>
        <p:nvSpPr>
          <p:cNvPr id="6" name="This is body copy. Et vellabor alit iunt. Bor ma quaerfe riscium nus, omnis que dolor aditat. Non cum volorerumqui blaut is mil magni ullupta nonsenimus autat fugiti odit imusa sint et quos exerum que magnimus dolestibus.…">
            <a:extLst>
              <a:ext uri="{FF2B5EF4-FFF2-40B4-BE49-F238E27FC236}">
                <a16:creationId xmlns:a16="http://schemas.microsoft.com/office/drawing/2014/main" id="{3ED8073B-B854-6748-AE5B-39CC725DC4B1}"/>
              </a:ext>
            </a:extLst>
          </p:cNvPr>
          <p:cNvSpPr txBox="1"/>
          <p:nvPr/>
        </p:nvSpPr>
        <p:spPr>
          <a:xfrm>
            <a:off x="1359534" y="3752743"/>
            <a:ext cx="10783003" cy="348813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spAutoFit/>
          </a:bodyPr>
          <a:lstStyle/>
          <a:p>
            <a:pPr algn="l" rtl="0">
              <a:defRPr sz="3200">
                <a:solidFill>
                  <a:srgbClr val="707372"/>
                </a:solidFill>
                <a:latin typeface="Verlag-Book"/>
                <a:ea typeface="Verlag-Book"/>
                <a:cs typeface="Verlag-Book"/>
                <a:sym typeface="Verlag-Book"/>
              </a:defRPr>
            </a:pPr>
            <a:r>
              <a:rPr lang="es-419" sz="4400">
                <a:latin typeface="Calibri" panose="020F0502020204030204" pitchFamily="34" charset="0"/>
                <a:cs typeface="Calibri" panose="020F0502020204030204" pitchFamily="34" charset="0"/>
              </a:rPr>
              <a:t>Promueve el entendimiento mutuo entre las personas de los Estados Unidos y las de otros países, y facilita oportunidades de intercambio académico, profesional, deportivo y cultural. </a:t>
            </a:r>
          </a:p>
        </p:txBody>
      </p:sp>
      <p:sp>
        <p:nvSpPr>
          <p:cNvPr id="7" name="THIS IS SMALL CALL-OUT TEXT FOR USE IF SOMETHING NEEDS EMPHASIS.">
            <a:extLst>
              <a:ext uri="{FF2B5EF4-FFF2-40B4-BE49-F238E27FC236}">
                <a16:creationId xmlns:a16="http://schemas.microsoft.com/office/drawing/2014/main" id="{36FC86B1-2EEF-864E-872F-3D948ABB35EC}"/>
              </a:ext>
            </a:extLst>
          </p:cNvPr>
          <p:cNvSpPr txBox="1"/>
          <p:nvPr/>
        </p:nvSpPr>
        <p:spPr>
          <a:xfrm>
            <a:off x="1359534" y="7377849"/>
            <a:ext cx="4951652" cy="108747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rtlCol="0" anchor="ctr">
            <a:spAutoFit/>
          </a:bodyPr>
          <a:lstStyle>
            <a:lvl1pPr algn="l">
              <a:defRPr sz="1600" b="1">
                <a:solidFill>
                  <a:srgbClr val="948A63"/>
                </a:solidFill>
                <a:latin typeface="Verlag-Book"/>
                <a:ea typeface="Verlag-Book"/>
                <a:cs typeface="Verlag-Book"/>
                <a:sym typeface="Verlag-Book"/>
              </a:defRPr>
            </a:lvl1pPr>
          </a:lstStyle>
          <a:p>
            <a:pPr rtl="0"/>
            <a:r>
              <a:rPr lang="es-419" sz="3200">
                <a:latin typeface="Calibri" panose="020F0502020204030204" pitchFamily="34" charset="0"/>
                <a:cs typeface="Calibri" panose="020F0502020204030204" pitchFamily="34" charset="0"/>
              </a:rPr>
              <a:t>studyabroad.state.gov</a:t>
            </a:r>
            <a:endParaRPr lang="en-US" sz="3200" dirty="0">
              <a:latin typeface="Calibri" panose="020F0502020204030204" pitchFamily="34" charset="0"/>
              <a:cs typeface="Calibri" panose="020F0502020204030204" pitchFamily="34" charset="0"/>
            </a:endParaRPr>
          </a:p>
          <a:p>
            <a:pPr rtl="0"/>
            <a:r>
              <a:rPr lang="es-419" sz="3200">
                <a:latin typeface="Calibri" panose="020F0502020204030204" pitchFamily="34" charset="0"/>
                <a:cs typeface="Calibri" panose="020F0502020204030204" pitchFamily="34" charset="0"/>
              </a:rPr>
              <a:t>exchanges.state.gov</a:t>
            </a:r>
            <a:endParaRPr lang="en-US" sz="3200" dirty="0">
              <a:latin typeface="Calibri" panose="020F0502020204030204" pitchFamily="34" charset="0"/>
              <a:cs typeface="Calibri" panose="020F0502020204030204" pitchFamily="34" charset="0"/>
            </a:endParaRPr>
          </a:p>
        </p:txBody>
      </p:sp>
      <p:pic>
        <p:nvPicPr>
          <p:cNvPr id="8" name="Picture 2" descr="Image result for bureau of educational and cultural affairs">
            <a:extLst>
              <a:ext uri="{FF2B5EF4-FFF2-40B4-BE49-F238E27FC236}">
                <a16:creationId xmlns:a16="http://schemas.microsoft.com/office/drawing/2014/main" id="{464CC23A-86BF-C14F-B827-31E95E3669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665" b="13450"/>
          <a:stretch/>
        </p:blipFill>
        <p:spPr bwMode="auto">
          <a:xfrm>
            <a:off x="12241465" y="2579835"/>
            <a:ext cx="10881930" cy="29989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ogo&#10;&#10;Description automatically generated">
            <a:extLst>
              <a:ext uri="{FF2B5EF4-FFF2-40B4-BE49-F238E27FC236}">
                <a16:creationId xmlns:a16="http://schemas.microsoft.com/office/drawing/2014/main" id="{6F14FFDD-72E6-D047-B92F-8804E4D4A6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33062" y="5578790"/>
            <a:ext cx="9698736" cy="41566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a14="http://schemas.microsoft.com/office/drawing/2010/main" xmlns:m="http://schemas.openxmlformats.org/officeDocument/2006/math">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tudy Abroad"/>
          <p:cNvSpPr txBox="1"/>
          <p:nvPr/>
        </p:nvSpPr>
        <p:spPr>
          <a:xfrm>
            <a:off x="685802" y="6678247"/>
            <a:ext cx="5276086" cy="164147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defRPr sz="5000" b="1">
                <a:solidFill>
                  <a:srgbClr val="978D65"/>
                </a:solidFill>
                <a:latin typeface="Verlag-Book"/>
                <a:ea typeface="Verlag-Book"/>
                <a:cs typeface="Verlag-Book"/>
                <a:sym typeface="Verlag-Book"/>
              </a:defRPr>
            </a:lvl1pPr>
          </a:lstStyle>
          <a:p>
            <a:pPr rtl="0"/>
            <a:r>
              <a:rPr lang="es-419">
                <a:latin typeface="Calibri" panose="020F0502020204030204" pitchFamily="34" charset="0"/>
                <a:cs typeface="Calibri" panose="020F0502020204030204" pitchFamily="34" charset="0"/>
              </a:rPr>
              <a:t>¿Es un idioma de necesidad crítica?</a:t>
            </a:r>
          </a:p>
        </p:txBody>
      </p:sp>
      <p:sp>
        <p:nvSpPr>
          <p:cNvPr id="71" name="Financial Aid"/>
          <p:cNvSpPr txBox="1"/>
          <p:nvPr/>
        </p:nvSpPr>
        <p:spPr>
          <a:xfrm>
            <a:off x="6233493" y="5955219"/>
            <a:ext cx="5720330" cy="318035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defRPr sz="5000" b="1">
                <a:solidFill>
                  <a:srgbClr val="978D65"/>
                </a:solidFill>
                <a:latin typeface="Verlag-Book"/>
                <a:ea typeface="Verlag-Book"/>
                <a:cs typeface="Verlag-Book"/>
                <a:sym typeface="Verlag-Book"/>
              </a:defRPr>
            </a:lvl1pPr>
          </a:lstStyle>
          <a:p>
            <a:pPr rtl="0"/>
            <a:r>
              <a:rPr lang="es-419">
                <a:latin typeface="Calibri" panose="020F0502020204030204" pitchFamily="34" charset="0"/>
                <a:cs typeface="Calibri" panose="020F0502020204030204" pitchFamily="34" charset="0"/>
              </a:rPr>
              <a:t>¿Es el idioma predominante en el país al que va?</a:t>
            </a:r>
          </a:p>
        </p:txBody>
      </p:sp>
      <p:sp>
        <p:nvSpPr>
          <p:cNvPr id="73" name="Non-certifying"/>
          <p:cNvSpPr txBox="1"/>
          <p:nvPr/>
        </p:nvSpPr>
        <p:spPr>
          <a:xfrm>
            <a:off x="12656472" y="6324926"/>
            <a:ext cx="4992031" cy="241091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defRPr sz="5000" b="1">
                <a:solidFill>
                  <a:srgbClr val="978D65"/>
                </a:solidFill>
                <a:latin typeface="Verlag-Book"/>
                <a:ea typeface="Verlag-Book"/>
                <a:cs typeface="Verlag-Book"/>
                <a:sym typeface="Verlag-Book"/>
              </a:defRPr>
            </a:lvl1pPr>
          </a:lstStyle>
          <a:p>
            <a:pPr rtl="0"/>
            <a:r>
              <a:rPr lang="es-419">
                <a:latin typeface="Calibri" panose="020F0502020204030204" pitchFamily="34" charset="0"/>
                <a:cs typeface="Calibri" panose="020F0502020204030204" pitchFamily="34" charset="0"/>
              </a:rPr>
              <a:t>¿Cómo se relaciona con sus metas académicas o profesionales?</a:t>
            </a:r>
          </a:p>
        </p:txBody>
      </p:sp>
      <p:sp>
        <p:nvSpPr>
          <p:cNvPr id="75" name="Line"/>
          <p:cNvSpPr/>
          <p:nvPr/>
        </p:nvSpPr>
        <p:spPr>
          <a:xfrm flipV="1">
            <a:off x="6208647" y="5485055"/>
            <a:ext cx="1" cy="4103411"/>
          </a:xfrm>
          <a:prstGeom prst="line">
            <a:avLst/>
          </a:prstGeom>
          <a:ln w="19050">
            <a:solidFill>
              <a:srgbClr val="978D65"/>
            </a:solidFill>
            <a:miter lim="400000"/>
          </a:ln>
        </p:spPr>
        <p:txBody>
          <a:bodyPr lIns="50800" tIns="50800" rIns="50800" bIns="50800" rtlCol="0" anchor="ctr"/>
          <a:lstStyle/>
          <a:p>
            <a:pPr rtl="0"/>
            <a:endParaRPr/>
          </a:p>
        </p:txBody>
      </p:sp>
      <p:sp>
        <p:nvSpPr>
          <p:cNvPr id="76" name="Line"/>
          <p:cNvSpPr/>
          <p:nvPr/>
        </p:nvSpPr>
        <p:spPr>
          <a:xfrm flipV="1">
            <a:off x="12143700" y="5339805"/>
            <a:ext cx="1" cy="4103410"/>
          </a:xfrm>
          <a:prstGeom prst="line">
            <a:avLst/>
          </a:prstGeom>
          <a:ln w="19050">
            <a:solidFill>
              <a:srgbClr val="978D65"/>
            </a:solidFill>
            <a:miter lim="400000"/>
          </a:ln>
        </p:spPr>
        <p:txBody>
          <a:bodyPr lIns="50800" tIns="50800" rIns="50800" bIns="50800" rtlCol="0" anchor="ctr"/>
          <a:lstStyle/>
          <a:p>
            <a:pPr rtl="0"/>
            <a:endParaRPr/>
          </a:p>
        </p:txBody>
      </p:sp>
      <p:sp>
        <p:nvSpPr>
          <p:cNvPr id="77" name="All invited to serve as selection panelists"/>
          <p:cNvSpPr txBox="1"/>
          <p:nvPr/>
        </p:nvSpPr>
        <p:spPr>
          <a:xfrm>
            <a:off x="2816480" y="1312214"/>
            <a:ext cx="18666021" cy="210314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rtlCol="0" anchor="ctr">
            <a:spAutoFit/>
          </a:bodyPr>
          <a:lstStyle>
            <a:lvl1pPr>
              <a:defRPr sz="5000" b="1" i="1">
                <a:solidFill>
                  <a:srgbClr val="978D65"/>
                </a:solidFill>
                <a:latin typeface="Verlag-Book"/>
                <a:ea typeface="Verlag-Book"/>
                <a:cs typeface="Verlag-Book"/>
                <a:sym typeface="Verlag-Book"/>
              </a:defRPr>
            </a:lvl1pPr>
          </a:lstStyle>
          <a:p>
            <a:pPr algn="l" rtl="0"/>
            <a:r>
              <a:rPr lang="es-419">
                <a:latin typeface="Calibri" panose="020F0502020204030204" pitchFamily="34" charset="0"/>
                <a:cs typeface="Calibri" panose="020F0502020204030204" pitchFamily="34" charset="0"/>
              </a:rPr>
              <a:t>Ensayo n.º 4</a:t>
            </a:r>
          </a:p>
          <a:p>
            <a:pPr algn="l" rtl="0"/>
            <a:r>
              <a:rPr lang="es-419" sz="4000">
                <a:latin typeface="Calibri" panose="020F0502020204030204" pitchFamily="34" charset="0"/>
                <a:cs typeface="Calibri" panose="020F0502020204030204" pitchFamily="34" charset="0"/>
              </a:rPr>
              <a:t>Opcional</a:t>
            </a:r>
          </a:p>
          <a:p>
            <a:pPr algn="l" rtl="0"/>
            <a:r>
              <a:rPr lang="es-419" sz="4000">
                <a:latin typeface="Calibri" panose="020F0502020204030204" pitchFamily="34" charset="0"/>
                <a:cs typeface="Calibri" panose="020F0502020204030204" pitchFamily="34" charset="0"/>
              </a:rPr>
              <a:t>Máx. 2000 caracteres</a:t>
            </a:r>
            <a:endParaRPr sz="4000" dirty="0">
              <a:latin typeface="Calibri" panose="020F0502020204030204" pitchFamily="34" charset="0"/>
              <a:cs typeface="Calibri" panose="020F0502020204030204" pitchFamily="34" charset="0"/>
            </a:endParaRPr>
          </a:p>
        </p:txBody>
      </p:sp>
      <p:sp>
        <p:nvSpPr>
          <p:cNvPr id="78" name="Advisor Roles"/>
          <p:cNvSpPr txBox="1"/>
          <p:nvPr/>
        </p:nvSpPr>
        <p:spPr>
          <a:xfrm>
            <a:off x="2816480" y="3852218"/>
            <a:ext cx="18666021" cy="102592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rtlCol="0" anchor="ctr">
            <a:spAutoFit/>
          </a:bodyPr>
          <a:lstStyle>
            <a:lvl1pPr>
              <a:defRPr sz="6000" b="1">
                <a:solidFill>
                  <a:srgbClr val="1A3B60"/>
                </a:solidFill>
                <a:latin typeface="Verlag-Book"/>
                <a:ea typeface="Verlag-Book"/>
                <a:cs typeface="Verlag-Book"/>
                <a:sym typeface="Verlag-Book"/>
              </a:defRPr>
            </a:lvl1pPr>
          </a:lstStyle>
          <a:p>
            <a:pPr rtl="0"/>
            <a:r>
              <a:rPr lang="es-419">
                <a:latin typeface="Calibri" panose="020F0502020204030204" pitchFamily="34" charset="0"/>
                <a:cs typeface="Calibri" panose="020F0502020204030204" pitchFamily="34" charset="0"/>
              </a:rPr>
              <a:t>Ensayo sobre la asignación por idioma de necesidad crítica</a:t>
            </a:r>
            <a:endParaRPr lang="en-US" sz="9600" dirty="0">
              <a:latin typeface="Calibri" panose="020F0502020204030204" pitchFamily="34" charset="0"/>
              <a:cs typeface="Calibri" panose="020F0502020204030204" pitchFamily="34" charset="0"/>
            </a:endParaRPr>
          </a:p>
        </p:txBody>
      </p:sp>
      <p:sp>
        <p:nvSpPr>
          <p:cNvPr id="79" name="Line"/>
          <p:cNvSpPr/>
          <p:nvPr/>
        </p:nvSpPr>
        <p:spPr>
          <a:xfrm>
            <a:off x="685801" y="5447282"/>
            <a:ext cx="23164800" cy="0"/>
          </a:xfrm>
          <a:prstGeom prst="line">
            <a:avLst/>
          </a:prstGeom>
          <a:ln w="19050">
            <a:solidFill>
              <a:srgbClr val="978D65"/>
            </a:solidFill>
            <a:miter lim="400000"/>
          </a:ln>
        </p:spPr>
        <p:txBody>
          <a:bodyPr lIns="50800" tIns="50800" rIns="50800" bIns="50800" rtlCol="0" anchor="ctr"/>
          <a:lstStyle/>
          <a:p>
            <a:pPr rtl="0"/>
            <a:endParaRPr/>
          </a:p>
        </p:txBody>
      </p:sp>
      <p:sp>
        <p:nvSpPr>
          <p:cNvPr id="11" name="Line">
            <a:extLst>
              <a:ext uri="{FF2B5EF4-FFF2-40B4-BE49-F238E27FC236}">
                <a16:creationId xmlns:a16="http://schemas.microsoft.com/office/drawing/2014/main" id="{52DF4CC1-C8EE-AC4E-A70F-6AEA392E6776}"/>
              </a:ext>
            </a:extLst>
          </p:cNvPr>
          <p:cNvSpPr/>
          <p:nvPr/>
        </p:nvSpPr>
        <p:spPr>
          <a:xfrm>
            <a:off x="685801" y="9536682"/>
            <a:ext cx="23164800" cy="0"/>
          </a:xfrm>
          <a:prstGeom prst="line">
            <a:avLst/>
          </a:prstGeom>
          <a:ln w="19050">
            <a:solidFill>
              <a:srgbClr val="978D65"/>
            </a:solidFill>
            <a:miter lim="400000"/>
          </a:ln>
        </p:spPr>
        <p:txBody>
          <a:bodyPr lIns="50800" tIns="50800" rIns="50800" bIns="50800" rtlCol="0" anchor="ctr"/>
          <a:lstStyle/>
          <a:p>
            <a:pPr rtl="0"/>
            <a:endParaRPr/>
          </a:p>
        </p:txBody>
      </p:sp>
      <p:sp>
        <p:nvSpPr>
          <p:cNvPr id="13" name="Line">
            <a:extLst>
              <a:ext uri="{FF2B5EF4-FFF2-40B4-BE49-F238E27FC236}">
                <a16:creationId xmlns:a16="http://schemas.microsoft.com/office/drawing/2014/main" id="{B6A94544-5C0E-0846-95D6-729B84F1129E}"/>
              </a:ext>
            </a:extLst>
          </p:cNvPr>
          <p:cNvSpPr/>
          <p:nvPr/>
        </p:nvSpPr>
        <p:spPr>
          <a:xfrm flipV="1">
            <a:off x="18160572" y="5453086"/>
            <a:ext cx="1" cy="4103410"/>
          </a:xfrm>
          <a:prstGeom prst="line">
            <a:avLst/>
          </a:prstGeom>
          <a:ln w="19050">
            <a:solidFill>
              <a:srgbClr val="978D65"/>
            </a:solidFill>
            <a:miter lim="400000"/>
          </a:ln>
        </p:spPr>
        <p:txBody>
          <a:bodyPr lIns="50800" tIns="50800" rIns="50800" bIns="50800" rtlCol="0" anchor="ctr"/>
          <a:lstStyle/>
          <a:p>
            <a:pPr rtl="0"/>
            <a:endParaRPr/>
          </a:p>
        </p:txBody>
      </p:sp>
      <p:sp>
        <p:nvSpPr>
          <p:cNvPr id="14" name="Financial Aid">
            <a:extLst>
              <a:ext uri="{FF2B5EF4-FFF2-40B4-BE49-F238E27FC236}">
                <a16:creationId xmlns:a16="http://schemas.microsoft.com/office/drawing/2014/main" id="{FA9BDFF9-1F5A-D74E-B050-BF5936E1F335}"/>
              </a:ext>
            </a:extLst>
          </p:cNvPr>
          <p:cNvSpPr txBox="1"/>
          <p:nvPr/>
        </p:nvSpPr>
        <p:spPr>
          <a:xfrm>
            <a:off x="18167006" y="6121536"/>
            <a:ext cx="5928137" cy="330346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defRPr sz="5000" b="1">
                <a:solidFill>
                  <a:srgbClr val="978D65"/>
                </a:solidFill>
                <a:latin typeface="Verlag-Book"/>
                <a:ea typeface="Verlag-Book"/>
                <a:cs typeface="Verlag-Book"/>
                <a:sym typeface="Verlag-Book"/>
              </a:defRPr>
            </a:lvl1pPr>
          </a:lstStyle>
          <a:p>
            <a:pPr rtl="0"/>
            <a:r>
              <a:rPr lang="es-419" sz="4400">
                <a:latin typeface="Calibri"/>
                <a:cs typeface="Calibri"/>
              </a:rPr>
              <a:t>Motivaciones para mejorar el dominio del idioma</a:t>
            </a:r>
            <a:br>
              <a:rPr lang="en-US" sz="4400" dirty="0">
                <a:latin typeface="Calibri"/>
                <a:cs typeface="Calibri"/>
              </a:rPr>
            </a:br>
            <a:r>
              <a:rPr lang="es-419" sz="3200" b="0">
                <a:solidFill>
                  <a:srgbClr val="707372"/>
                </a:solidFill>
                <a:latin typeface="Calibri"/>
                <a:cs typeface="Calibri"/>
              </a:rPr>
              <a:t>(académica, profesional, personal)</a:t>
            </a:r>
          </a:p>
          <a:p>
            <a:pPr rtl="0"/>
            <a:endParaRPr lang="en-US"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620166"/>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ey Findings">
            <a:extLst>
              <a:ext uri="{FF2B5EF4-FFF2-40B4-BE49-F238E27FC236}">
                <a16:creationId xmlns:a16="http://schemas.microsoft.com/office/drawing/2014/main" id="{96EBB8E9-C8C4-B749-88C6-08CEF015140B}"/>
              </a:ext>
            </a:extLst>
          </p:cNvPr>
          <p:cNvSpPr txBox="1"/>
          <p:nvPr/>
        </p:nvSpPr>
        <p:spPr>
          <a:xfrm>
            <a:off x="1342601" y="1189417"/>
            <a:ext cx="10139739" cy="111825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lgn="l">
              <a:defRPr sz="6000" b="1">
                <a:solidFill>
                  <a:srgbClr val="1A3B60"/>
                </a:solidFill>
                <a:latin typeface="Verlag-Book"/>
                <a:ea typeface="Verlag-Book"/>
                <a:cs typeface="Verlag-Book"/>
                <a:sym typeface="Verlag-Book"/>
              </a:defRPr>
            </a:lvl1pPr>
          </a:lstStyle>
          <a:p>
            <a:pPr rtl="0"/>
            <a:r>
              <a:rPr lang="es-419" sz="6600"/>
              <a:t>Criterios de selección</a:t>
            </a:r>
          </a:p>
        </p:txBody>
      </p:sp>
      <p:sp>
        <p:nvSpPr>
          <p:cNvPr id="2" name="Rectangle 1">
            <a:extLst>
              <a:ext uri="{FF2B5EF4-FFF2-40B4-BE49-F238E27FC236}">
                <a16:creationId xmlns:a16="http://schemas.microsoft.com/office/drawing/2014/main" id="{7D2FC537-6FE3-EB44-9E88-AA0715D852B2}"/>
              </a:ext>
            </a:extLst>
          </p:cNvPr>
          <p:cNvSpPr/>
          <p:nvPr/>
        </p:nvSpPr>
        <p:spPr>
          <a:xfrm>
            <a:off x="12901661" y="1189417"/>
            <a:ext cx="10372820" cy="1759371"/>
          </a:xfrm>
          <a:prstGeom prst="rect">
            <a:avLst/>
          </a:prstGeom>
          <a:solidFill>
            <a:srgbClr val="1A3B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43" name="THIS IS SMALL CALL-OUT TEXT FOR USE IF SOMETHING NEEDS EMPHASIS.">
            <a:extLst>
              <a:ext uri="{FF2B5EF4-FFF2-40B4-BE49-F238E27FC236}">
                <a16:creationId xmlns:a16="http://schemas.microsoft.com/office/drawing/2014/main" id="{BB8C76A6-523B-F347-8B77-F70892AC083B}"/>
              </a:ext>
            </a:extLst>
          </p:cNvPr>
          <p:cNvSpPr txBox="1"/>
          <p:nvPr/>
        </p:nvSpPr>
        <p:spPr>
          <a:xfrm>
            <a:off x="13243127" y="1463808"/>
            <a:ext cx="9642763" cy="121058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lgn="l">
              <a:defRPr sz="1600" b="1">
                <a:solidFill>
                  <a:srgbClr val="948A63"/>
                </a:solidFill>
                <a:latin typeface="Verlag-Book"/>
                <a:ea typeface="Verlag-Book"/>
                <a:cs typeface="Verlag-Book"/>
                <a:sym typeface="Verlag-Book"/>
              </a:defRPr>
            </a:lvl1pPr>
          </a:lstStyle>
          <a:p>
            <a:pPr algn="ctr" rtl="0"/>
            <a:r>
              <a:rPr lang="es-419" sz="3600">
                <a:solidFill>
                  <a:schemeClr val="bg1"/>
                </a:solidFill>
                <a:latin typeface="Calibri" panose="020F0502020204030204" pitchFamily="34" charset="0"/>
                <a:cs typeface="Calibri" panose="020F0502020204030204" pitchFamily="34" charset="0"/>
              </a:rPr>
              <a:t>Impacto del programa y el destino en el directorio académico y profesional del estudiante</a:t>
            </a:r>
          </a:p>
        </p:txBody>
      </p:sp>
      <p:sp>
        <p:nvSpPr>
          <p:cNvPr id="23" name="Rectangle 22">
            <a:extLst>
              <a:ext uri="{FF2B5EF4-FFF2-40B4-BE49-F238E27FC236}">
                <a16:creationId xmlns:a16="http://schemas.microsoft.com/office/drawing/2014/main" id="{52E5A1DA-7224-FB4E-88AA-609E33C1AFB7}"/>
              </a:ext>
            </a:extLst>
          </p:cNvPr>
          <p:cNvSpPr/>
          <p:nvPr/>
        </p:nvSpPr>
        <p:spPr>
          <a:xfrm>
            <a:off x="12901661" y="3103942"/>
            <a:ext cx="10372820" cy="1759371"/>
          </a:xfrm>
          <a:prstGeom prst="rect">
            <a:avLst/>
          </a:prstGeom>
          <a:solidFill>
            <a:srgbClr val="1A3B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24" name="THIS IS SMALL CALL-OUT TEXT FOR USE IF SOMETHING NEEDS EMPHASIS.">
            <a:extLst>
              <a:ext uri="{FF2B5EF4-FFF2-40B4-BE49-F238E27FC236}">
                <a16:creationId xmlns:a16="http://schemas.microsoft.com/office/drawing/2014/main" id="{B1810994-EF8C-804C-8F2A-7DBB1F007ECC}"/>
              </a:ext>
            </a:extLst>
          </p:cNvPr>
          <p:cNvSpPr txBox="1"/>
          <p:nvPr/>
        </p:nvSpPr>
        <p:spPr>
          <a:xfrm>
            <a:off x="13243127" y="3378332"/>
            <a:ext cx="9642763" cy="121058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lgn="l">
              <a:defRPr sz="1600" b="1">
                <a:solidFill>
                  <a:srgbClr val="948A63"/>
                </a:solidFill>
                <a:latin typeface="Verlag-Book"/>
                <a:ea typeface="Verlag-Book"/>
                <a:cs typeface="Verlag-Book"/>
                <a:sym typeface="Verlag-Book"/>
              </a:defRPr>
            </a:lvl1pPr>
          </a:lstStyle>
          <a:p>
            <a:pPr algn="ctr" rtl="0"/>
            <a:r>
              <a:rPr lang="es-419" sz="3600" dirty="0">
                <a:solidFill>
                  <a:schemeClr val="bg1"/>
                </a:solidFill>
                <a:latin typeface="Calibri" panose="020F0502020204030204" pitchFamily="34" charset="0"/>
                <a:cs typeface="Calibri" panose="020F0502020204030204" pitchFamily="34" charset="0"/>
              </a:rPr>
              <a:t>Impacto en la comunidad en el extranjero y </a:t>
            </a:r>
          </a:p>
          <a:p>
            <a:pPr algn="ctr" rtl="0"/>
            <a:r>
              <a:rPr lang="es-419" sz="3600" dirty="0">
                <a:solidFill>
                  <a:schemeClr val="bg1"/>
                </a:solidFill>
                <a:latin typeface="Calibri" panose="020F0502020204030204" pitchFamily="34" charset="0"/>
                <a:cs typeface="Calibri" panose="020F0502020204030204" pitchFamily="34" charset="0"/>
              </a:rPr>
              <a:t>al regreso del estudiante a casa</a:t>
            </a:r>
          </a:p>
        </p:txBody>
      </p:sp>
      <p:sp>
        <p:nvSpPr>
          <p:cNvPr id="25" name="Rectangle 24">
            <a:extLst>
              <a:ext uri="{FF2B5EF4-FFF2-40B4-BE49-F238E27FC236}">
                <a16:creationId xmlns:a16="http://schemas.microsoft.com/office/drawing/2014/main" id="{B9F283AC-2D26-AB4A-AC16-FF52BC2E8F0E}"/>
              </a:ext>
            </a:extLst>
          </p:cNvPr>
          <p:cNvSpPr/>
          <p:nvPr/>
        </p:nvSpPr>
        <p:spPr>
          <a:xfrm>
            <a:off x="12901661" y="4962004"/>
            <a:ext cx="10372820" cy="1872307"/>
          </a:xfrm>
          <a:prstGeom prst="rect">
            <a:avLst/>
          </a:prstGeom>
          <a:solidFill>
            <a:srgbClr val="1A3B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115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26" name="THIS IS SMALL CALL-OUT TEXT FOR USE IF SOMETHING NEEDS EMPHASIS.">
            <a:extLst>
              <a:ext uri="{FF2B5EF4-FFF2-40B4-BE49-F238E27FC236}">
                <a16:creationId xmlns:a16="http://schemas.microsoft.com/office/drawing/2014/main" id="{E82D8A05-18B9-EC40-9C3F-1323DDA170D3}"/>
              </a:ext>
            </a:extLst>
          </p:cNvPr>
          <p:cNvSpPr txBox="1"/>
          <p:nvPr/>
        </p:nvSpPr>
        <p:spPr>
          <a:xfrm>
            <a:off x="13243127" y="5569856"/>
            <a:ext cx="9642763" cy="65659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lgn="l">
              <a:defRPr sz="1600" b="1">
                <a:solidFill>
                  <a:srgbClr val="948A63"/>
                </a:solidFill>
                <a:latin typeface="Verlag-Book"/>
                <a:ea typeface="Verlag-Book"/>
                <a:cs typeface="Verlag-Book"/>
                <a:sym typeface="Verlag-Book"/>
              </a:defRPr>
            </a:lvl1pPr>
          </a:lstStyle>
          <a:p>
            <a:pPr algn="ctr" rtl="0"/>
            <a:r>
              <a:rPr lang="es-419" sz="3600">
                <a:solidFill>
                  <a:schemeClr val="bg1"/>
                </a:solidFill>
                <a:latin typeface="Calibri" panose="020F0502020204030204" pitchFamily="34" charset="0"/>
                <a:cs typeface="Calibri" panose="020F0502020204030204" pitchFamily="34" charset="0"/>
              </a:rPr>
              <a:t>Preparación académica</a:t>
            </a:r>
          </a:p>
        </p:txBody>
      </p:sp>
      <p:sp>
        <p:nvSpPr>
          <p:cNvPr id="27" name="Rectangle 26">
            <a:extLst>
              <a:ext uri="{FF2B5EF4-FFF2-40B4-BE49-F238E27FC236}">
                <a16:creationId xmlns:a16="http://schemas.microsoft.com/office/drawing/2014/main" id="{21FBDD86-C3C5-D344-B9D3-59FC8C2C3E86}"/>
              </a:ext>
            </a:extLst>
          </p:cNvPr>
          <p:cNvSpPr/>
          <p:nvPr/>
        </p:nvSpPr>
        <p:spPr>
          <a:xfrm>
            <a:off x="12901661" y="6932992"/>
            <a:ext cx="10372820" cy="1759371"/>
          </a:xfrm>
          <a:prstGeom prst="rect">
            <a:avLst/>
          </a:prstGeom>
          <a:solidFill>
            <a:srgbClr val="1A3B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28" name="THIS IS SMALL CALL-OUT TEXT FOR USE IF SOMETHING NEEDS EMPHASIS.">
            <a:extLst>
              <a:ext uri="{FF2B5EF4-FFF2-40B4-BE49-F238E27FC236}">
                <a16:creationId xmlns:a16="http://schemas.microsoft.com/office/drawing/2014/main" id="{9B2B85BE-B642-3044-A17F-4ACD24C91094}"/>
              </a:ext>
            </a:extLst>
          </p:cNvPr>
          <p:cNvSpPr txBox="1"/>
          <p:nvPr/>
        </p:nvSpPr>
        <p:spPr>
          <a:xfrm>
            <a:off x="13243127" y="7484381"/>
            <a:ext cx="9642763" cy="65659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lgn="l">
              <a:defRPr sz="1600" b="1">
                <a:solidFill>
                  <a:srgbClr val="948A63"/>
                </a:solidFill>
                <a:latin typeface="Verlag-Book"/>
                <a:ea typeface="Verlag-Book"/>
                <a:cs typeface="Verlag-Book"/>
                <a:sym typeface="Verlag-Book"/>
              </a:defRPr>
            </a:lvl1pPr>
          </a:lstStyle>
          <a:p>
            <a:pPr algn="ctr" rtl="0"/>
            <a:r>
              <a:rPr lang="es-419" sz="3600">
                <a:solidFill>
                  <a:schemeClr val="bg1"/>
                </a:solidFill>
                <a:latin typeface="Calibri" panose="020F0502020204030204" pitchFamily="34" charset="0"/>
                <a:cs typeface="Calibri" panose="020F0502020204030204" pitchFamily="34" charset="0"/>
              </a:rPr>
              <a:t>Diversidad de antecedentes y experiencia</a:t>
            </a:r>
          </a:p>
        </p:txBody>
      </p:sp>
      <p:sp>
        <p:nvSpPr>
          <p:cNvPr id="30" name="Rectangle 29">
            <a:extLst>
              <a:ext uri="{FF2B5EF4-FFF2-40B4-BE49-F238E27FC236}">
                <a16:creationId xmlns:a16="http://schemas.microsoft.com/office/drawing/2014/main" id="{51F34047-5112-BD40-A7D1-E367062DDF30}"/>
              </a:ext>
            </a:extLst>
          </p:cNvPr>
          <p:cNvSpPr/>
          <p:nvPr/>
        </p:nvSpPr>
        <p:spPr>
          <a:xfrm>
            <a:off x="12901661" y="8818942"/>
            <a:ext cx="10372820" cy="1759371"/>
          </a:xfrm>
          <a:prstGeom prst="rect">
            <a:avLst/>
          </a:prstGeom>
          <a:solidFill>
            <a:srgbClr val="998D6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31" name="THIS IS SMALL CALL-OUT TEXT FOR USE IF SOMETHING NEEDS EMPHASIS.">
            <a:extLst>
              <a:ext uri="{FF2B5EF4-FFF2-40B4-BE49-F238E27FC236}">
                <a16:creationId xmlns:a16="http://schemas.microsoft.com/office/drawing/2014/main" id="{404D5639-24C6-894E-9FB5-19954C2D45E6}"/>
              </a:ext>
            </a:extLst>
          </p:cNvPr>
          <p:cNvSpPr txBox="1"/>
          <p:nvPr/>
        </p:nvSpPr>
        <p:spPr>
          <a:xfrm>
            <a:off x="13243127" y="9093333"/>
            <a:ext cx="9642763" cy="121058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lgn="l">
              <a:defRPr sz="1600" b="1">
                <a:solidFill>
                  <a:srgbClr val="948A63"/>
                </a:solidFill>
                <a:latin typeface="Verlag-Book"/>
                <a:ea typeface="Verlag-Book"/>
                <a:cs typeface="Verlag-Book"/>
                <a:sym typeface="Verlag-Book"/>
              </a:defRPr>
            </a:lvl1pPr>
          </a:lstStyle>
          <a:p>
            <a:pPr algn="ctr" rtl="0"/>
            <a:r>
              <a:rPr lang="es-419" sz="3600" dirty="0">
                <a:solidFill>
                  <a:schemeClr val="bg1"/>
                </a:solidFill>
                <a:latin typeface="Calibri" panose="020F0502020204030204" pitchFamily="34" charset="0"/>
                <a:cs typeface="Calibri" panose="020F0502020204030204" pitchFamily="34" charset="0"/>
              </a:rPr>
              <a:t>Compromiso con adquirir el dominio competente de un idioma de necesidad crítica</a:t>
            </a:r>
          </a:p>
        </p:txBody>
      </p:sp>
      <p:pic>
        <p:nvPicPr>
          <p:cNvPr id="32" name="Picture 31" descr="A group of people posing for the camera&#10;&#10;Description automatically generated">
            <a:extLst>
              <a:ext uri="{FF2B5EF4-FFF2-40B4-BE49-F238E27FC236}">
                <a16:creationId xmlns:a16="http://schemas.microsoft.com/office/drawing/2014/main" id="{85029F3A-12CF-7A4F-9FC8-46B4C6AC3CF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46634" y="2994386"/>
            <a:ext cx="10035706" cy="7526777"/>
          </a:xfrm>
          <a:prstGeom prst="rect">
            <a:avLst/>
          </a:prstGeom>
          <a:ln w="76200">
            <a:solidFill>
              <a:srgbClr val="1A3B60"/>
            </a:solidFill>
          </a:ln>
        </p:spPr>
      </p:pic>
    </p:spTree>
    <p:extLst>
      <p:ext uri="{BB962C8B-B14F-4D97-AF65-F5344CB8AC3E}">
        <p14:creationId xmlns:p14="http://schemas.microsoft.com/office/powerpoint/2010/main" val="1831637779"/>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p:cNvSpPr/>
          <p:nvPr/>
        </p:nvSpPr>
        <p:spPr>
          <a:xfrm>
            <a:off x="1397000" y="9023840"/>
            <a:ext cx="533136" cy="55080"/>
          </a:xfrm>
          <a:prstGeom prst="rect">
            <a:avLst/>
          </a:prstGeom>
          <a:solidFill>
            <a:srgbClr val="FFFFFF"/>
          </a:solidFill>
          <a:ln w="12700">
            <a:miter lim="400000"/>
          </a:ln>
        </p:spPr>
        <p:txBody>
          <a:bodyPr lIns="45719" rIns="45719" rtlCol="0" anchor="ctr"/>
          <a:lstStyle/>
          <a:p>
            <a:pPr algn="l" defTabSz="457200" rtl="0">
              <a:defRPr sz="1800">
                <a:solidFill>
                  <a:srgbClr val="000000"/>
                </a:solidFill>
                <a:latin typeface="Calibri"/>
                <a:ea typeface="Calibri"/>
                <a:cs typeface="Calibri"/>
                <a:sym typeface="Calibri"/>
              </a:defRPr>
            </a:pPr>
            <a:endParaRPr/>
          </a:p>
        </p:txBody>
      </p:sp>
      <p:sp>
        <p:nvSpPr>
          <p:cNvPr id="53" name="TextBox 7"/>
          <p:cNvSpPr txBox="1"/>
          <p:nvPr/>
        </p:nvSpPr>
        <p:spPr>
          <a:xfrm>
            <a:off x="11532430" y="12380605"/>
            <a:ext cx="11477733" cy="55626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rtlCol="0">
            <a:spAutoFit/>
          </a:bodyPr>
          <a:lstStyle>
            <a:lvl1pPr algn="r">
              <a:defRPr sz="1700">
                <a:solidFill>
                  <a:srgbClr val="948A63"/>
                </a:solidFill>
                <a:latin typeface="Verlag-Book"/>
                <a:ea typeface="Verlag-Book"/>
                <a:cs typeface="Verlag-Book"/>
                <a:sym typeface="Verlag-Book"/>
              </a:defRPr>
            </a:lvl1pPr>
          </a:lstStyle>
          <a:p>
            <a:pPr rtl="0"/>
            <a:r>
              <a:t>El Programa de Becas Internacionales Gilman es un programa del Departamento de Estado de los EE. UU. con fondos proporcionados por el Gobierno de los EE. UU. y apoyado en su implementación por el Instituto de Educación Internacional (IIE, por sus siglas en inglés).</a:t>
            </a:r>
          </a:p>
        </p:txBody>
      </p:sp>
      <p:sp>
        <p:nvSpPr>
          <p:cNvPr id="7" name="PRESENTATION TITLE">
            <a:extLst>
              <a:ext uri="{FF2B5EF4-FFF2-40B4-BE49-F238E27FC236}">
                <a16:creationId xmlns:a16="http://schemas.microsoft.com/office/drawing/2014/main" id="{FD102AE3-DF9A-3441-BFCB-6949E058A263}"/>
              </a:ext>
            </a:extLst>
          </p:cNvPr>
          <p:cNvSpPr txBox="1"/>
          <p:nvPr/>
        </p:nvSpPr>
        <p:spPr>
          <a:xfrm>
            <a:off x="1249468" y="7428531"/>
            <a:ext cx="19611611" cy="159530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lgn="l">
              <a:defRPr sz="9700" b="1">
                <a:solidFill>
                  <a:srgbClr val="FFFFFF"/>
                </a:solidFill>
                <a:latin typeface="Verlag-Book"/>
                <a:ea typeface="Verlag-Book"/>
                <a:cs typeface="Verlag-Book"/>
                <a:sym typeface="Verlag-Book"/>
              </a:defRPr>
            </a:lvl1pPr>
          </a:lstStyle>
          <a:p>
            <a:pPr rtl="0"/>
            <a:r>
              <a:rPr lang="es-419">
                <a:latin typeface="Calibri" panose="020F0502020204030204" pitchFamily="34" charset="0"/>
                <a:cs typeface="Calibri" panose="020F0502020204030204" pitchFamily="34" charset="0"/>
              </a:rPr>
              <a:t>Fechas límite</a:t>
            </a:r>
            <a:r>
              <a:rPr lang="es-419"/>
              <a:t> y plazos</a:t>
            </a:r>
          </a:p>
        </p:txBody>
      </p:sp>
    </p:spTree>
    <p:extLst>
      <p:ext uri="{BB962C8B-B14F-4D97-AF65-F5344CB8AC3E}">
        <p14:creationId xmlns:p14="http://schemas.microsoft.com/office/powerpoint/2010/main" val="94541317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ey Findings">
            <a:extLst>
              <a:ext uri="{FF2B5EF4-FFF2-40B4-BE49-F238E27FC236}">
                <a16:creationId xmlns:a16="http://schemas.microsoft.com/office/drawing/2014/main" id="{96EBB8E9-C8C4-B749-88C6-08CEF015140B}"/>
              </a:ext>
            </a:extLst>
          </p:cNvPr>
          <p:cNvSpPr txBox="1"/>
          <p:nvPr/>
        </p:nvSpPr>
        <p:spPr>
          <a:xfrm>
            <a:off x="1342601" y="1438313"/>
            <a:ext cx="14591836" cy="111825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rtlCol="0" anchor="ctr">
            <a:spAutoFit/>
          </a:bodyPr>
          <a:lstStyle>
            <a:lvl1pPr algn="l">
              <a:defRPr sz="6000" b="1">
                <a:solidFill>
                  <a:srgbClr val="1A3B60"/>
                </a:solidFill>
                <a:latin typeface="Verlag-Book"/>
                <a:ea typeface="Verlag-Book"/>
                <a:cs typeface="Verlag-Book"/>
                <a:sym typeface="Verlag-Book"/>
              </a:defRPr>
            </a:lvl1pPr>
          </a:lstStyle>
          <a:p>
            <a:pPr rtl="0"/>
            <a:r>
              <a:rPr lang="es-419" sz="6600" dirty="0">
                <a:latin typeface="Calibri" panose="020F0502020204030204" pitchFamily="34" charset="0"/>
                <a:cs typeface="Calibri" panose="020F0502020204030204" pitchFamily="34" charset="0"/>
              </a:rPr>
              <a:t>Fechas límite y plazos</a:t>
            </a:r>
          </a:p>
        </p:txBody>
      </p:sp>
      <p:sp>
        <p:nvSpPr>
          <p:cNvPr id="21" name="Arrow: Right 13">
            <a:extLst>
              <a:ext uri="{FF2B5EF4-FFF2-40B4-BE49-F238E27FC236}">
                <a16:creationId xmlns:a16="http://schemas.microsoft.com/office/drawing/2014/main" id="{65BAD5EE-7FE4-644C-85C0-F42D4E58AE37}"/>
              </a:ext>
            </a:extLst>
          </p:cNvPr>
          <p:cNvSpPr/>
          <p:nvPr/>
        </p:nvSpPr>
        <p:spPr>
          <a:xfrm>
            <a:off x="5661709" y="7613377"/>
            <a:ext cx="17392588" cy="2614812"/>
          </a:xfrm>
          <a:prstGeom prst="rightArrow">
            <a:avLst/>
          </a:prstGeom>
          <a:solidFill>
            <a:srgbClr val="707372">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en-US" dirty="0"/>
          </a:p>
        </p:txBody>
      </p:sp>
      <p:sp>
        <p:nvSpPr>
          <p:cNvPr id="22" name="Arrow: Right 5">
            <a:extLst>
              <a:ext uri="{FF2B5EF4-FFF2-40B4-BE49-F238E27FC236}">
                <a16:creationId xmlns:a16="http://schemas.microsoft.com/office/drawing/2014/main" id="{3A1E00D2-4063-A341-8003-846B79284C89}"/>
              </a:ext>
            </a:extLst>
          </p:cNvPr>
          <p:cNvSpPr/>
          <p:nvPr/>
        </p:nvSpPr>
        <p:spPr>
          <a:xfrm>
            <a:off x="5579126" y="3399878"/>
            <a:ext cx="17475171" cy="2614812"/>
          </a:xfrm>
          <a:prstGeom prst="rightArrow">
            <a:avLst/>
          </a:prstGeom>
          <a:solidFill>
            <a:srgbClr val="707372">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en-US"/>
          </a:p>
        </p:txBody>
      </p:sp>
      <p:sp>
        <p:nvSpPr>
          <p:cNvPr id="2" name="Rectangle 1">
            <a:extLst>
              <a:ext uri="{FF2B5EF4-FFF2-40B4-BE49-F238E27FC236}">
                <a16:creationId xmlns:a16="http://schemas.microsoft.com/office/drawing/2014/main" id="{7D2FC537-6FE3-EB44-9E88-AA0715D852B2}"/>
              </a:ext>
            </a:extLst>
          </p:cNvPr>
          <p:cNvSpPr/>
          <p:nvPr/>
        </p:nvSpPr>
        <p:spPr>
          <a:xfrm>
            <a:off x="6815616" y="3521488"/>
            <a:ext cx="4190266" cy="2371591"/>
          </a:xfrm>
          <a:prstGeom prst="rect">
            <a:avLst/>
          </a:prstGeom>
          <a:solidFill>
            <a:srgbClr val="1A3B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29" name="Rectangle 28">
            <a:extLst>
              <a:ext uri="{FF2B5EF4-FFF2-40B4-BE49-F238E27FC236}">
                <a16:creationId xmlns:a16="http://schemas.microsoft.com/office/drawing/2014/main" id="{7858C0A4-22AC-DD4E-BF3D-1203AD5E1290}"/>
              </a:ext>
            </a:extLst>
          </p:cNvPr>
          <p:cNvSpPr/>
          <p:nvPr/>
        </p:nvSpPr>
        <p:spPr>
          <a:xfrm>
            <a:off x="1272191" y="3399878"/>
            <a:ext cx="4678017" cy="2614812"/>
          </a:xfrm>
          <a:prstGeom prst="rect">
            <a:avLst/>
          </a:prstGeom>
          <a:solidFill>
            <a:srgbClr val="1A3B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0" name="Rectangle 39">
            <a:extLst>
              <a:ext uri="{FF2B5EF4-FFF2-40B4-BE49-F238E27FC236}">
                <a16:creationId xmlns:a16="http://schemas.microsoft.com/office/drawing/2014/main" id="{98AD4DA8-3296-EE4B-8304-B89CF408A3A0}"/>
              </a:ext>
            </a:extLst>
          </p:cNvPr>
          <p:cNvSpPr/>
          <p:nvPr/>
        </p:nvSpPr>
        <p:spPr>
          <a:xfrm>
            <a:off x="1272191" y="7653826"/>
            <a:ext cx="4678017" cy="2614812"/>
          </a:xfrm>
          <a:prstGeom prst="rect">
            <a:avLst/>
          </a:prstGeom>
          <a:solidFill>
            <a:srgbClr val="998D6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3" name="THIS IS SMALL CALL-OUT TEXT FOR USE IF SOMETHING NEEDS EMPHASIS.">
            <a:extLst>
              <a:ext uri="{FF2B5EF4-FFF2-40B4-BE49-F238E27FC236}">
                <a16:creationId xmlns:a16="http://schemas.microsoft.com/office/drawing/2014/main" id="{BB8C76A6-523B-F347-8B77-F70892AC083B}"/>
              </a:ext>
            </a:extLst>
          </p:cNvPr>
          <p:cNvSpPr txBox="1"/>
          <p:nvPr/>
        </p:nvSpPr>
        <p:spPr>
          <a:xfrm>
            <a:off x="7076097" y="4093701"/>
            <a:ext cx="3669304" cy="121058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lgn="l">
              <a:defRPr sz="1600" b="1">
                <a:solidFill>
                  <a:srgbClr val="948A63"/>
                </a:solidFill>
                <a:latin typeface="Verlag-Book"/>
                <a:ea typeface="Verlag-Book"/>
                <a:cs typeface="Verlag-Book"/>
                <a:sym typeface="Verlag-Book"/>
              </a:defRPr>
            </a:lvl1pPr>
          </a:lstStyle>
          <a:p>
            <a:pPr algn="ctr" rtl="0"/>
            <a:r>
              <a:rPr lang="es-419" sz="3600" dirty="0">
                <a:solidFill>
                  <a:schemeClr val="bg1"/>
                </a:solidFill>
                <a:latin typeface="Calibri" panose="020F0502020204030204" pitchFamily="34" charset="0"/>
                <a:cs typeface="Calibri" panose="020F0502020204030204" pitchFamily="34" charset="0"/>
              </a:rPr>
              <a:t>Mediados </a:t>
            </a:r>
            <a:br>
              <a:rPr lang="es-419" sz="3600" dirty="0">
                <a:solidFill>
                  <a:schemeClr val="bg1"/>
                </a:solidFill>
                <a:latin typeface="Calibri" panose="020F0502020204030204" pitchFamily="34" charset="0"/>
                <a:cs typeface="Calibri" panose="020F0502020204030204" pitchFamily="34" charset="0"/>
              </a:rPr>
            </a:br>
            <a:r>
              <a:rPr lang="es-419" sz="3600" dirty="0">
                <a:solidFill>
                  <a:schemeClr val="bg1"/>
                </a:solidFill>
                <a:latin typeface="Calibri" panose="020F0502020204030204" pitchFamily="34" charset="0"/>
                <a:cs typeface="Calibri" panose="020F0502020204030204" pitchFamily="34" charset="0"/>
              </a:rPr>
              <a:t>de enero</a:t>
            </a:r>
          </a:p>
        </p:txBody>
      </p:sp>
      <p:sp>
        <p:nvSpPr>
          <p:cNvPr id="45" name="Rectangle 44">
            <a:extLst>
              <a:ext uri="{FF2B5EF4-FFF2-40B4-BE49-F238E27FC236}">
                <a16:creationId xmlns:a16="http://schemas.microsoft.com/office/drawing/2014/main" id="{9AF12E98-8874-A747-9EF4-4CDDA6997E97}"/>
              </a:ext>
            </a:extLst>
          </p:cNvPr>
          <p:cNvSpPr/>
          <p:nvPr/>
        </p:nvSpPr>
        <p:spPr>
          <a:xfrm>
            <a:off x="11665911" y="3521488"/>
            <a:ext cx="4190266" cy="2371591"/>
          </a:xfrm>
          <a:prstGeom prst="rect">
            <a:avLst/>
          </a:prstGeom>
          <a:solidFill>
            <a:srgbClr val="1A3B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44" name="THIS IS SMALL CALL-OUT TEXT FOR USE IF SOMETHING NEEDS EMPHASIS.">
            <a:extLst>
              <a:ext uri="{FF2B5EF4-FFF2-40B4-BE49-F238E27FC236}">
                <a16:creationId xmlns:a16="http://schemas.microsoft.com/office/drawing/2014/main" id="{EF14279A-F27F-4440-AAD5-CA7DAE8894E8}"/>
              </a:ext>
            </a:extLst>
          </p:cNvPr>
          <p:cNvSpPr txBox="1"/>
          <p:nvPr/>
        </p:nvSpPr>
        <p:spPr>
          <a:xfrm>
            <a:off x="11812692" y="3818046"/>
            <a:ext cx="3896703" cy="176458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lgn="l">
              <a:defRPr sz="1600" b="1">
                <a:solidFill>
                  <a:srgbClr val="948A63"/>
                </a:solidFill>
                <a:latin typeface="Verlag-Book"/>
                <a:ea typeface="Verlag-Book"/>
                <a:cs typeface="Verlag-Book"/>
                <a:sym typeface="Verlag-Book"/>
              </a:defRPr>
            </a:lvl1pPr>
          </a:lstStyle>
          <a:p>
            <a:pPr algn="ctr" rtl="0"/>
            <a:r>
              <a:rPr lang="es-419" sz="3600" dirty="0">
                <a:solidFill>
                  <a:schemeClr val="bg1"/>
                </a:solidFill>
                <a:latin typeface="Calibri" panose="020F0502020204030204" pitchFamily="34" charset="0"/>
                <a:cs typeface="Calibri" panose="020F0502020204030204" pitchFamily="34" charset="0"/>
              </a:rPr>
              <a:t>1 de marzo de 2022</a:t>
            </a:r>
          </a:p>
          <a:p>
            <a:pPr algn="ctr" rtl="0"/>
            <a:r>
              <a:rPr lang="es-419" sz="3600" dirty="0">
                <a:solidFill>
                  <a:schemeClr val="bg1"/>
                </a:solidFill>
                <a:latin typeface="Calibri" panose="020F0502020204030204" pitchFamily="34" charset="0"/>
                <a:cs typeface="Calibri" panose="020F0502020204030204" pitchFamily="34" charset="0"/>
              </a:rPr>
              <a:t>11:59 p. m. </a:t>
            </a:r>
            <a:br>
              <a:rPr lang="es-419" sz="3600" dirty="0">
                <a:solidFill>
                  <a:schemeClr val="bg1"/>
                </a:solidFill>
                <a:latin typeface="Calibri" panose="020F0502020204030204" pitchFamily="34" charset="0"/>
                <a:cs typeface="Calibri" panose="020F0502020204030204" pitchFamily="34" charset="0"/>
              </a:rPr>
            </a:br>
            <a:r>
              <a:rPr lang="es-419" sz="3600" dirty="0">
                <a:solidFill>
                  <a:schemeClr val="bg1"/>
                </a:solidFill>
                <a:latin typeface="Calibri" panose="020F0502020204030204" pitchFamily="34" charset="0"/>
                <a:cs typeface="Calibri" panose="020F0502020204030204" pitchFamily="34" charset="0"/>
              </a:rPr>
              <a:t>(hora del Pacífico)</a:t>
            </a:r>
          </a:p>
        </p:txBody>
      </p:sp>
      <p:sp>
        <p:nvSpPr>
          <p:cNvPr id="46" name="Rectangle 45">
            <a:extLst>
              <a:ext uri="{FF2B5EF4-FFF2-40B4-BE49-F238E27FC236}">
                <a16:creationId xmlns:a16="http://schemas.microsoft.com/office/drawing/2014/main" id="{044CF60A-751C-4243-BF9F-80DC60801E08}"/>
              </a:ext>
            </a:extLst>
          </p:cNvPr>
          <p:cNvSpPr/>
          <p:nvPr/>
        </p:nvSpPr>
        <p:spPr>
          <a:xfrm>
            <a:off x="16516206" y="3521488"/>
            <a:ext cx="4190266" cy="2371591"/>
          </a:xfrm>
          <a:prstGeom prst="rect">
            <a:avLst/>
          </a:prstGeom>
          <a:solidFill>
            <a:srgbClr val="1A3B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47" name="THIS IS SMALL CALL-OUT TEXT FOR USE IF SOMETHING NEEDS EMPHASIS.">
            <a:extLst>
              <a:ext uri="{FF2B5EF4-FFF2-40B4-BE49-F238E27FC236}">
                <a16:creationId xmlns:a16="http://schemas.microsoft.com/office/drawing/2014/main" id="{C3FEA2CD-DA05-C748-89B9-177C101A7807}"/>
              </a:ext>
            </a:extLst>
          </p:cNvPr>
          <p:cNvSpPr txBox="1"/>
          <p:nvPr/>
        </p:nvSpPr>
        <p:spPr>
          <a:xfrm>
            <a:off x="16503959" y="4372045"/>
            <a:ext cx="4209187" cy="65659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lgn="l">
              <a:defRPr sz="1600" b="1">
                <a:solidFill>
                  <a:srgbClr val="948A63"/>
                </a:solidFill>
                <a:latin typeface="Verlag-Book"/>
                <a:ea typeface="Verlag-Book"/>
                <a:cs typeface="Verlag-Book"/>
                <a:sym typeface="Verlag-Book"/>
              </a:defRPr>
            </a:lvl1pPr>
          </a:lstStyle>
          <a:p>
            <a:pPr algn="ctr" rtl="0"/>
            <a:r>
              <a:rPr lang="es-419" sz="3600">
                <a:solidFill>
                  <a:schemeClr val="bg1"/>
                </a:solidFill>
                <a:latin typeface="Calibri" panose="020F0502020204030204" pitchFamily="34" charset="0"/>
                <a:cs typeface="Calibri" panose="020F0502020204030204" pitchFamily="34" charset="0"/>
              </a:rPr>
              <a:t>8 de marzo de 2022</a:t>
            </a:r>
          </a:p>
        </p:txBody>
      </p:sp>
      <p:sp>
        <p:nvSpPr>
          <p:cNvPr id="51" name="Rectangle 50">
            <a:extLst>
              <a:ext uri="{FF2B5EF4-FFF2-40B4-BE49-F238E27FC236}">
                <a16:creationId xmlns:a16="http://schemas.microsoft.com/office/drawing/2014/main" id="{AF8CC55F-B405-D046-90FE-972D8E945AD6}"/>
              </a:ext>
            </a:extLst>
          </p:cNvPr>
          <p:cNvSpPr/>
          <p:nvPr/>
        </p:nvSpPr>
        <p:spPr>
          <a:xfrm>
            <a:off x="6815616" y="7735679"/>
            <a:ext cx="4190266" cy="2371591"/>
          </a:xfrm>
          <a:prstGeom prst="rect">
            <a:avLst/>
          </a:prstGeom>
          <a:solidFill>
            <a:srgbClr val="998D6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52" name="THIS IS SMALL CALL-OUT TEXT FOR USE IF SOMETHING NEEDS EMPHASIS.">
            <a:extLst>
              <a:ext uri="{FF2B5EF4-FFF2-40B4-BE49-F238E27FC236}">
                <a16:creationId xmlns:a16="http://schemas.microsoft.com/office/drawing/2014/main" id="{7BF19EA5-FC3C-584E-95CE-C7D844CC9ED0}"/>
              </a:ext>
            </a:extLst>
          </p:cNvPr>
          <p:cNvSpPr txBox="1"/>
          <p:nvPr/>
        </p:nvSpPr>
        <p:spPr>
          <a:xfrm>
            <a:off x="7076097" y="8307892"/>
            <a:ext cx="3669304" cy="121058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lgn="l">
              <a:defRPr sz="1600" b="1">
                <a:solidFill>
                  <a:srgbClr val="948A63"/>
                </a:solidFill>
                <a:latin typeface="Verlag-Book"/>
                <a:ea typeface="Verlag-Book"/>
                <a:cs typeface="Verlag-Book"/>
                <a:sym typeface="Verlag-Book"/>
              </a:defRPr>
            </a:lvl1pPr>
          </a:lstStyle>
          <a:p>
            <a:pPr algn="ctr" rtl="0"/>
            <a:r>
              <a:rPr lang="es-419" sz="3600" dirty="0">
                <a:solidFill>
                  <a:schemeClr val="bg1"/>
                </a:solidFill>
                <a:latin typeface="Calibri" panose="020F0502020204030204" pitchFamily="34" charset="0"/>
                <a:cs typeface="Calibri" panose="020F0502020204030204" pitchFamily="34" charset="0"/>
              </a:rPr>
              <a:t>Mediados </a:t>
            </a:r>
            <a:br>
              <a:rPr lang="es-419" sz="3600" dirty="0">
                <a:solidFill>
                  <a:schemeClr val="bg1"/>
                </a:solidFill>
                <a:latin typeface="Calibri" panose="020F0502020204030204" pitchFamily="34" charset="0"/>
                <a:cs typeface="Calibri" panose="020F0502020204030204" pitchFamily="34" charset="0"/>
              </a:rPr>
            </a:br>
            <a:r>
              <a:rPr lang="es-419" sz="3600" dirty="0">
                <a:solidFill>
                  <a:schemeClr val="bg1"/>
                </a:solidFill>
                <a:latin typeface="Calibri" panose="020F0502020204030204" pitchFamily="34" charset="0"/>
                <a:cs typeface="Calibri" panose="020F0502020204030204" pitchFamily="34" charset="0"/>
              </a:rPr>
              <a:t>de agosto</a:t>
            </a:r>
          </a:p>
        </p:txBody>
      </p:sp>
      <p:sp>
        <p:nvSpPr>
          <p:cNvPr id="53" name="Rectangle 52">
            <a:extLst>
              <a:ext uri="{FF2B5EF4-FFF2-40B4-BE49-F238E27FC236}">
                <a16:creationId xmlns:a16="http://schemas.microsoft.com/office/drawing/2014/main" id="{1B2CFB13-0379-B040-80A2-D3614A5D1F4A}"/>
              </a:ext>
            </a:extLst>
          </p:cNvPr>
          <p:cNvSpPr/>
          <p:nvPr/>
        </p:nvSpPr>
        <p:spPr>
          <a:xfrm>
            <a:off x="11665911" y="7735679"/>
            <a:ext cx="4190266" cy="2371591"/>
          </a:xfrm>
          <a:prstGeom prst="rect">
            <a:avLst/>
          </a:prstGeom>
          <a:solidFill>
            <a:srgbClr val="998D6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54" name="THIS IS SMALL CALL-OUT TEXT FOR USE IF SOMETHING NEEDS EMPHASIS.">
            <a:extLst>
              <a:ext uri="{FF2B5EF4-FFF2-40B4-BE49-F238E27FC236}">
                <a16:creationId xmlns:a16="http://schemas.microsoft.com/office/drawing/2014/main" id="{DF926D0D-EF47-3048-AD33-453F84D71B25}"/>
              </a:ext>
            </a:extLst>
          </p:cNvPr>
          <p:cNvSpPr txBox="1"/>
          <p:nvPr/>
        </p:nvSpPr>
        <p:spPr>
          <a:xfrm>
            <a:off x="11812692" y="7755239"/>
            <a:ext cx="3896703" cy="231858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lgn="l">
              <a:defRPr sz="1600" b="1">
                <a:solidFill>
                  <a:srgbClr val="948A63"/>
                </a:solidFill>
                <a:latin typeface="Verlag-Book"/>
                <a:ea typeface="Verlag-Book"/>
                <a:cs typeface="Verlag-Book"/>
                <a:sym typeface="Verlag-Book"/>
              </a:defRPr>
            </a:lvl1pPr>
          </a:lstStyle>
          <a:p>
            <a:pPr algn="ctr" rtl="0"/>
            <a:r>
              <a:rPr lang="es-419" sz="3600" dirty="0">
                <a:solidFill>
                  <a:schemeClr val="bg1"/>
                </a:solidFill>
                <a:latin typeface="Calibri" panose="020F0502020204030204" pitchFamily="34" charset="0"/>
                <a:cs typeface="Calibri" panose="020F0502020204030204" pitchFamily="34" charset="0"/>
              </a:rPr>
              <a:t>6 de octubre de 2022</a:t>
            </a:r>
          </a:p>
          <a:p>
            <a:pPr algn="ctr" rtl="0"/>
            <a:r>
              <a:rPr lang="es-419" sz="3600" dirty="0">
                <a:solidFill>
                  <a:schemeClr val="bg1"/>
                </a:solidFill>
                <a:latin typeface="Calibri" panose="020F0502020204030204" pitchFamily="34" charset="0"/>
                <a:cs typeface="Calibri" panose="020F0502020204030204" pitchFamily="34" charset="0"/>
              </a:rPr>
              <a:t>11:59 p. m.</a:t>
            </a:r>
            <a:br>
              <a:rPr lang="es-419" sz="3600" dirty="0">
                <a:solidFill>
                  <a:schemeClr val="bg1"/>
                </a:solidFill>
                <a:latin typeface="Calibri" panose="020F0502020204030204" pitchFamily="34" charset="0"/>
                <a:cs typeface="Calibri" panose="020F0502020204030204" pitchFamily="34" charset="0"/>
              </a:rPr>
            </a:br>
            <a:r>
              <a:rPr lang="es-419" sz="3600" dirty="0">
                <a:solidFill>
                  <a:schemeClr val="bg1"/>
                </a:solidFill>
                <a:latin typeface="Calibri" panose="020F0502020204030204" pitchFamily="34" charset="0"/>
                <a:cs typeface="Calibri" panose="020F0502020204030204" pitchFamily="34" charset="0"/>
              </a:rPr>
              <a:t>(hora del Pacífico)</a:t>
            </a:r>
          </a:p>
        </p:txBody>
      </p:sp>
      <p:sp>
        <p:nvSpPr>
          <p:cNvPr id="55" name="Rectangle 54">
            <a:extLst>
              <a:ext uri="{FF2B5EF4-FFF2-40B4-BE49-F238E27FC236}">
                <a16:creationId xmlns:a16="http://schemas.microsoft.com/office/drawing/2014/main" id="{ED2C5848-6E41-9D4D-8D8B-D0E77F484688}"/>
              </a:ext>
            </a:extLst>
          </p:cNvPr>
          <p:cNvSpPr/>
          <p:nvPr/>
        </p:nvSpPr>
        <p:spPr>
          <a:xfrm>
            <a:off x="16516206" y="7735679"/>
            <a:ext cx="4190266" cy="2371591"/>
          </a:xfrm>
          <a:prstGeom prst="rect">
            <a:avLst/>
          </a:prstGeom>
          <a:solidFill>
            <a:srgbClr val="998D6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56" name="THIS IS SMALL CALL-OUT TEXT FOR USE IF SOMETHING NEEDS EMPHASIS.">
            <a:extLst>
              <a:ext uri="{FF2B5EF4-FFF2-40B4-BE49-F238E27FC236}">
                <a16:creationId xmlns:a16="http://schemas.microsoft.com/office/drawing/2014/main" id="{C323A146-9430-A040-AC16-8AD43849B585}"/>
              </a:ext>
            </a:extLst>
          </p:cNvPr>
          <p:cNvSpPr txBox="1"/>
          <p:nvPr/>
        </p:nvSpPr>
        <p:spPr>
          <a:xfrm>
            <a:off x="16503959" y="8309237"/>
            <a:ext cx="4209187" cy="121058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lgn="l">
              <a:defRPr sz="1600" b="1">
                <a:solidFill>
                  <a:srgbClr val="948A63"/>
                </a:solidFill>
                <a:latin typeface="Verlag-Book"/>
                <a:ea typeface="Verlag-Book"/>
                <a:cs typeface="Verlag-Book"/>
                <a:sym typeface="Verlag-Book"/>
              </a:defRPr>
            </a:lvl1pPr>
          </a:lstStyle>
          <a:p>
            <a:pPr algn="ctr" rtl="0"/>
            <a:r>
              <a:rPr lang="es-419" sz="3600">
                <a:solidFill>
                  <a:schemeClr val="bg1"/>
                </a:solidFill>
                <a:latin typeface="Calibri" panose="020F0502020204030204" pitchFamily="34" charset="0"/>
                <a:cs typeface="Calibri" panose="020F0502020204030204" pitchFamily="34" charset="0"/>
              </a:rPr>
              <a:t>13 </a:t>
            </a:r>
            <a:r>
              <a:rPr lang="es-419" sz="3600" dirty="0">
                <a:solidFill>
                  <a:schemeClr val="bg1"/>
                </a:solidFill>
                <a:latin typeface="Calibri" panose="020F0502020204030204" pitchFamily="34" charset="0"/>
                <a:cs typeface="Calibri" panose="020F0502020204030204" pitchFamily="34" charset="0"/>
              </a:rPr>
              <a:t>de octubre </a:t>
            </a:r>
            <a:br>
              <a:rPr lang="es-419" sz="3600" dirty="0">
                <a:solidFill>
                  <a:schemeClr val="bg1"/>
                </a:solidFill>
                <a:latin typeface="Calibri" panose="020F0502020204030204" pitchFamily="34" charset="0"/>
                <a:cs typeface="Calibri" panose="020F0502020204030204" pitchFamily="34" charset="0"/>
              </a:rPr>
            </a:br>
            <a:r>
              <a:rPr lang="es-419" sz="3600" dirty="0">
                <a:solidFill>
                  <a:schemeClr val="bg1"/>
                </a:solidFill>
                <a:latin typeface="Calibri" panose="020F0502020204030204" pitchFamily="34" charset="0"/>
                <a:cs typeface="Calibri" panose="020F0502020204030204" pitchFamily="34" charset="0"/>
              </a:rPr>
              <a:t>de 2022</a:t>
            </a:r>
          </a:p>
        </p:txBody>
      </p:sp>
      <p:sp>
        <p:nvSpPr>
          <p:cNvPr id="57" name="THIS IS SMALL CALL-OUT TEXT FOR USE IF SOMETHING NEEDS EMPHASIS.">
            <a:extLst>
              <a:ext uri="{FF2B5EF4-FFF2-40B4-BE49-F238E27FC236}">
                <a16:creationId xmlns:a16="http://schemas.microsoft.com/office/drawing/2014/main" id="{7DC38E6A-7B19-274E-AE9C-6D2B24B6E0D6}"/>
              </a:ext>
            </a:extLst>
          </p:cNvPr>
          <p:cNvSpPr txBox="1"/>
          <p:nvPr/>
        </p:nvSpPr>
        <p:spPr>
          <a:xfrm>
            <a:off x="1455851" y="3549960"/>
            <a:ext cx="4310696" cy="121058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lgn="l">
              <a:defRPr sz="1600" b="1">
                <a:solidFill>
                  <a:srgbClr val="948A63"/>
                </a:solidFill>
                <a:latin typeface="Verlag-Book"/>
                <a:ea typeface="Verlag-Book"/>
                <a:cs typeface="Verlag-Book"/>
                <a:sym typeface="Verlag-Book"/>
              </a:defRPr>
            </a:lvl1pPr>
          </a:lstStyle>
          <a:p>
            <a:pPr algn="ctr" rtl="0"/>
            <a:r>
              <a:rPr lang="es-419" sz="3600" dirty="0">
                <a:solidFill>
                  <a:schemeClr val="bg1"/>
                </a:solidFill>
                <a:latin typeface="Calibri" panose="020F0502020204030204" pitchFamily="34" charset="0"/>
                <a:cs typeface="Calibri" panose="020F0502020204030204" pitchFamily="34" charset="0"/>
              </a:rPr>
              <a:t>Fecha límite: </a:t>
            </a:r>
            <a:br>
              <a:rPr lang="es-419" sz="3600" dirty="0">
                <a:solidFill>
                  <a:schemeClr val="bg1"/>
                </a:solidFill>
                <a:latin typeface="Calibri" panose="020F0502020204030204" pitchFamily="34" charset="0"/>
                <a:cs typeface="Calibri" panose="020F0502020204030204" pitchFamily="34" charset="0"/>
              </a:rPr>
            </a:br>
            <a:r>
              <a:rPr lang="es-419" sz="3600" dirty="0">
                <a:solidFill>
                  <a:schemeClr val="bg1"/>
                </a:solidFill>
                <a:latin typeface="Calibri" panose="020F0502020204030204" pitchFamily="34" charset="0"/>
                <a:cs typeface="Calibri" panose="020F0502020204030204" pitchFamily="34" charset="0"/>
              </a:rPr>
              <a:t>marzo de 2022</a:t>
            </a:r>
          </a:p>
        </p:txBody>
      </p:sp>
      <p:sp>
        <p:nvSpPr>
          <p:cNvPr id="58" name="THIS IS SMALL CALL-OUT TEXT FOR USE IF SOMETHING NEEDS EMPHASIS.">
            <a:extLst>
              <a:ext uri="{FF2B5EF4-FFF2-40B4-BE49-F238E27FC236}">
                <a16:creationId xmlns:a16="http://schemas.microsoft.com/office/drawing/2014/main" id="{262804E9-B565-8C46-8BB2-3EE37D47A642}"/>
              </a:ext>
            </a:extLst>
          </p:cNvPr>
          <p:cNvSpPr txBox="1"/>
          <p:nvPr/>
        </p:nvSpPr>
        <p:spPr>
          <a:xfrm>
            <a:off x="1394851" y="4749121"/>
            <a:ext cx="4432695" cy="121058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lgn="l">
              <a:defRPr sz="1600" b="1">
                <a:solidFill>
                  <a:srgbClr val="948A63"/>
                </a:solidFill>
                <a:latin typeface="Verlag-Book"/>
                <a:ea typeface="Verlag-Book"/>
                <a:cs typeface="Verlag-Book"/>
                <a:sym typeface="Verlag-Book"/>
              </a:defRPr>
            </a:lvl1pPr>
          </a:lstStyle>
          <a:p>
            <a:pPr algn="ctr" rtl="0"/>
            <a:r>
              <a:rPr lang="es-419" sz="2400" b="0" dirty="0">
                <a:solidFill>
                  <a:schemeClr val="bg1"/>
                </a:solidFill>
                <a:latin typeface="Calibri" panose="020F0502020204030204" pitchFamily="34" charset="0"/>
                <a:cs typeface="Calibri" panose="020F0502020204030204" pitchFamily="34" charset="0"/>
              </a:rPr>
              <a:t>Comienzo del programa </a:t>
            </a:r>
            <a:br>
              <a:rPr lang="es-419" sz="2400" b="0" dirty="0">
                <a:solidFill>
                  <a:schemeClr val="bg1"/>
                </a:solidFill>
                <a:latin typeface="Calibri" panose="020F0502020204030204" pitchFamily="34" charset="0"/>
                <a:cs typeface="Calibri" panose="020F0502020204030204" pitchFamily="34" charset="0"/>
              </a:rPr>
            </a:br>
            <a:r>
              <a:rPr lang="es-419" sz="2400" b="0" dirty="0">
                <a:solidFill>
                  <a:schemeClr val="bg1"/>
                </a:solidFill>
                <a:latin typeface="Calibri" panose="020F0502020204030204" pitchFamily="34" charset="0"/>
                <a:cs typeface="Calibri" panose="020F0502020204030204" pitchFamily="34" charset="0"/>
              </a:rPr>
              <a:t>en el extranjero</a:t>
            </a:r>
          </a:p>
          <a:p>
            <a:pPr algn="ctr" rtl="0"/>
            <a:r>
              <a:rPr lang="es-419" sz="2400" b="0" dirty="0">
                <a:solidFill>
                  <a:schemeClr val="bg1"/>
                </a:solidFill>
                <a:latin typeface="Calibri" panose="020F0502020204030204" pitchFamily="34" charset="0"/>
                <a:cs typeface="Calibri" panose="020F0502020204030204" pitchFamily="34" charset="0"/>
              </a:rPr>
              <a:t>May 2022 – Abr 2023</a:t>
            </a:r>
          </a:p>
        </p:txBody>
      </p:sp>
      <p:sp>
        <p:nvSpPr>
          <p:cNvPr id="59" name="THIS IS SMALL CALL-OUT TEXT FOR USE IF SOMETHING NEEDS EMPHASIS.">
            <a:extLst>
              <a:ext uri="{FF2B5EF4-FFF2-40B4-BE49-F238E27FC236}">
                <a16:creationId xmlns:a16="http://schemas.microsoft.com/office/drawing/2014/main" id="{13EE3EEE-9409-8145-A4A9-E51784EEA41A}"/>
              </a:ext>
            </a:extLst>
          </p:cNvPr>
          <p:cNvSpPr txBox="1"/>
          <p:nvPr/>
        </p:nvSpPr>
        <p:spPr>
          <a:xfrm>
            <a:off x="1455851" y="7854330"/>
            <a:ext cx="4310696" cy="121058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lgn="l">
              <a:defRPr sz="1600" b="1">
                <a:solidFill>
                  <a:srgbClr val="948A63"/>
                </a:solidFill>
                <a:latin typeface="Verlag-Book"/>
                <a:ea typeface="Verlag-Book"/>
                <a:cs typeface="Verlag-Book"/>
                <a:sym typeface="Verlag-Book"/>
              </a:defRPr>
            </a:lvl1pPr>
          </a:lstStyle>
          <a:p>
            <a:pPr algn="ctr" rtl="0"/>
            <a:r>
              <a:rPr lang="es-419" sz="3600">
                <a:solidFill>
                  <a:schemeClr val="bg1"/>
                </a:solidFill>
                <a:latin typeface="Calibri" panose="020F0502020204030204" pitchFamily="34" charset="0"/>
                <a:cs typeface="Calibri" panose="020F0502020204030204" pitchFamily="34" charset="0"/>
              </a:rPr>
              <a:t>Fecha límite: octubre de 2022</a:t>
            </a:r>
          </a:p>
        </p:txBody>
      </p:sp>
      <p:sp>
        <p:nvSpPr>
          <p:cNvPr id="60" name="THIS IS SMALL CALL-OUT TEXT FOR USE IF SOMETHING NEEDS EMPHASIS.">
            <a:extLst>
              <a:ext uri="{FF2B5EF4-FFF2-40B4-BE49-F238E27FC236}">
                <a16:creationId xmlns:a16="http://schemas.microsoft.com/office/drawing/2014/main" id="{8DC8A51E-E7A3-EF48-AE2A-26FC439C83D9}"/>
              </a:ext>
            </a:extLst>
          </p:cNvPr>
          <p:cNvSpPr txBox="1"/>
          <p:nvPr/>
        </p:nvSpPr>
        <p:spPr>
          <a:xfrm>
            <a:off x="1394851" y="9053491"/>
            <a:ext cx="4432695" cy="121058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lgn="l">
              <a:defRPr sz="1600" b="1">
                <a:solidFill>
                  <a:srgbClr val="948A63"/>
                </a:solidFill>
                <a:latin typeface="Verlag-Book"/>
                <a:ea typeface="Verlag-Book"/>
                <a:cs typeface="Verlag-Book"/>
                <a:sym typeface="Verlag-Book"/>
              </a:defRPr>
            </a:lvl1pPr>
          </a:lstStyle>
          <a:p>
            <a:pPr algn="ctr" rtl="0"/>
            <a:r>
              <a:rPr lang="es-419" sz="2400" b="0" dirty="0">
                <a:solidFill>
                  <a:schemeClr val="bg1"/>
                </a:solidFill>
                <a:latin typeface="Calibri" panose="020F0502020204030204" pitchFamily="34" charset="0"/>
                <a:cs typeface="Calibri" panose="020F0502020204030204" pitchFamily="34" charset="0"/>
              </a:rPr>
              <a:t>Comienzo del programa </a:t>
            </a:r>
            <a:br>
              <a:rPr lang="es-419" sz="2400" b="0" dirty="0">
                <a:solidFill>
                  <a:schemeClr val="bg1"/>
                </a:solidFill>
                <a:latin typeface="Calibri" panose="020F0502020204030204" pitchFamily="34" charset="0"/>
                <a:cs typeface="Calibri" panose="020F0502020204030204" pitchFamily="34" charset="0"/>
              </a:rPr>
            </a:br>
            <a:r>
              <a:rPr lang="es-419" sz="2400" b="0" dirty="0">
                <a:solidFill>
                  <a:schemeClr val="bg1"/>
                </a:solidFill>
                <a:latin typeface="Calibri" panose="020F0502020204030204" pitchFamily="34" charset="0"/>
                <a:cs typeface="Calibri" panose="020F0502020204030204" pitchFamily="34" charset="0"/>
              </a:rPr>
              <a:t>en el extranjero</a:t>
            </a:r>
          </a:p>
          <a:p>
            <a:pPr algn="ctr" rtl="0"/>
            <a:r>
              <a:rPr lang="es-419" sz="2400" b="0" dirty="0">
                <a:solidFill>
                  <a:schemeClr val="bg1"/>
                </a:solidFill>
                <a:latin typeface="Calibri" panose="020F0502020204030204" pitchFamily="34" charset="0"/>
                <a:cs typeface="Calibri" panose="020F0502020204030204" pitchFamily="34" charset="0"/>
              </a:rPr>
              <a:t>Dic 2022 – Oct 2023</a:t>
            </a:r>
          </a:p>
        </p:txBody>
      </p:sp>
      <p:sp>
        <p:nvSpPr>
          <p:cNvPr id="23" name="THIS IS SMALL CALL-OUT TEXT FOR USE IF SOMETHING NEEDS EMPHASIS.">
            <a:extLst>
              <a:ext uri="{FF2B5EF4-FFF2-40B4-BE49-F238E27FC236}">
                <a16:creationId xmlns:a16="http://schemas.microsoft.com/office/drawing/2014/main" id="{96F4A1DA-9EE2-4B42-B599-018AF8E6FD83}"/>
              </a:ext>
            </a:extLst>
          </p:cNvPr>
          <p:cNvSpPr txBox="1"/>
          <p:nvPr/>
        </p:nvSpPr>
        <p:spPr>
          <a:xfrm>
            <a:off x="6543297" y="2679679"/>
            <a:ext cx="4734903" cy="53347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lgn="l">
              <a:defRPr sz="1600" b="1">
                <a:solidFill>
                  <a:srgbClr val="948A63"/>
                </a:solidFill>
                <a:latin typeface="Verlag-Book"/>
                <a:ea typeface="Verlag-Book"/>
                <a:cs typeface="Verlag-Book"/>
                <a:sym typeface="Verlag-Book"/>
              </a:defRPr>
            </a:lvl1pPr>
          </a:lstStyle>
          <a:p>
            <a:pPr algn="ctr" rtl="0"/>
            <a:r>
              <a:rPr lang="es-419" sz="2800" dirty="0">
                <a:solidFill>
                  <a:srgbClr val="707372"/>
                </a:solidFill>
                <a:latin typeface="Calibri" panose="020F0502020204030204" pitchFamily="34" charset="0"/>
                <a:cs typeface="Calibri" panose="020F0502020204030204" pitchFamily="34" charset="0"/>
              </a:rPr>
              <a:t>Apertura del plazo de solicitud</a:t>
            </a:r>
          </a:p>
        </p:txBody>
      </p:sp>
      <p:sp>
        <p:nvSpPr>
          <p:cNvPr id="24" name="THIS IS SMALL CALL-OUT TEXT FOR USE IF SOMETHING NEEDS EMPHASIS.">
            <a:extLst>
              <a:ext uri="{FF2B5EF4-FFF2-40B4-BE49-F238E27FC236}">
                <a16:creationId xmlns:a16="http://schemas.microsoft.com/office/drawing/2014/main" id="{1A66653F-DFF7-3A4C-90E9-A33D232652F7}"/>
              </a:ext>
            </a:extLst>
          </p:cNvPr>
          <p:cNvSpPr txBox="1"/>
          <p:nvPr/>
        </p:nvSpPr>
        <p:spPr>
          <a:xfrm>
            <a:off x="11393591" y="2708029"/>
            <a:ext cx="4734903" cy="53347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lgn="l">
              <a:defRPr sz="1600" b="1">
                <a:solidFill>
                  <a:srgbClr val="948A63"/>
                </a:solidFill>
                <a:latin typeface="Verlag-Book"/>
                <a:ea typeface="Verlag-Book"/>
                <a:cs typeface="Verlag-Book"/>
                <a:sym typeface="Verlag-Book"/>
              </a:defRPr>
            </a:lvl1pPr>
          </a:lstStyle>
          <a:p>
            <a:pPr algn="ctr" rtl="0"/>
            <a:r>
              <a:rPr lang="es-419" sz="2800">
                <a:solidFill>
                  <a:srgbClr val="707372"/>
                </a:solidFill>
                <a:latin typeface="Calibri" panose="020F0502020204030204" pitchFamily="34" charset="0"/>
                <a:cs typeface="Calibri" panose="020F0502020204030204" pitchFamily="34" charset="0"/>
              </a:rPr>
              <a:t>Fecha límite del solicitante</a:t>
            </a:r>
          </a:p>
        </p:txBody>
      </p:sp>
      <p:sp>
        <p:nvSpPr>
          <p:cNvPr id="25" name="THIS IS SMALL CALL-OUT TEXT FOR USE IF SOMETHING NEEDS EMPHASIS.">
            <a:extLst>
              <a:ext uri="{FF2B5EF4-FFF2-40B4-BE49-F238E27FC236}">
                <a16:creationId xmlns:a16="http://schemas.microsoft.com/office/drawing/2014/main" id="{6AAD60A2-3795-5249-B8A9-C76CDDCB8F4B}"/>
              </a:ext>
            </a:extLst>
          </p:cNvPr>
          <p:cNvSpPr txBox="1"/>
          <p:nvPr/>
        </p:nvSpPr>
        <p:spPr>
          <a:xfrm>
            <a:off x="16243885" y="2708028"/>
            <a:ext cx="4734903" cy="53347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lgn="l">
              <a:defRPr sz="1600" b="1">
                <a:solidFill>
                  <a:srgbClr val="948A63"/>
                </a:solidFill>
                <a:latin typeface="Verlag-Book"/>
                <a:ea typeface="Verlag-Book"/>
                <a:cs typeface="Verlag-Book"/>
                <a:sym typeface="Verlag-Book"/>
              </a:defRPr>
            </a:lvl1pPr>
          </a:lstStyle>
          <a:p>
            <a:pPr algn="ctr" rtl="0"/>
            <a:r>
              <a:rPr lang="es-419" sz="2800">
                <a:solidFill>
                  <a:srgbClr val="707372"/>
                </a:solidFill>
                <a:latin typeface="Calibri" panose="020F0502020204030204" pitchFamily="34" charset="0"/>
                <a:cs typeface="Calibri" panose="020F0502020204030204" pitchFamily="34" charset="0"/>
              </a:rPr>
              <a:t>Fecha límite del asesor</a:t>
            </a:r>
          </a:p>
        </p:txBody>
      </p:sp>
    </p:spTree>
    <p:extLst>
      <p:ext uri="{BB962C8B-B14F-4D97-AF65-F5344CB8AC3E}">
        <p14:creationId xmlns:p14="http://schemas.microsoft.com/office/powerpoint/2010/main" val="1065882889"/>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p:cNvSpPr/>
          <p:nvPr/>
        </p:nvSpPr>
        <p:spPr>
          <a:xfrm>
            <a:off x="1397000" y="9023840"/>
            <a:ext cx="533136" cy="55080"/>
          </a:xfrm>
          <a:prstGeom prst="rect">
            <a:avLst/>
          </a:prstGeom>
          <a:solidFill>
            <a:srgbClr val="FFFFFF"/>
          </a:solidFill>
          <a:ln w="12700">
            <a:miter lim="400000"/>
          </a:ln>
        </p:spPr>
        <p:txBody>
          <a:bodyPr lIns="45719" rIns="45719" rtlCol="0" anchor="ctr"/>
          <a:lstStyle/>
          <a:p>
            <a:pPr algn="l" defTabSz="457200" rtl="0">
              <a:defRPr sz="1800">
                <a:solidFill>
                  <a:srgbClr val="000000"/>
                </a:solidFill>
                <a:latin typeface="Calibri"/>
                <a:ea typeface="Calibri"/>
                <a:cs typeface="Calibri"/>
                <a:sym typeface="Calibri"/>
              </a:defRPr>
            </a:pPr>
            <a:endParaRPr/>
          </a:p>
        </p:txBody>
      </p:sp>
      <p:sp>
        <p:nvSpPr>
          <p:cNvPr id="53" name="TextBox 7"/>
          <p:cNvSpPr txBox="1"/>
          <p:nvPr/>
        </p:nvSpPr>
        <p:spPr>
          <a:xfrm>
            <a:off x="11532430" y="12380605"/>
            <a:ext cx="11477733" cy="55626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rtlCol="0">
            <a:spAutoFit/>
          </a:bodyPr>
          <a:lstStyle>
            <a:lvl1pPr algn="r">
              <a:defRPr sz="1700">
                <a:solidFill>
                  <a:srgbClr val="948A63"/>
                </a:solidFill>
                <a:latin typeface="Verlag-Book"/>
                <a:ea typeface="Verlag-Book"/>
                <a:cs typeface="Verlag-Book"/>
                <a:sym typeface="Verlag-Book"/>
              </a:defRPr>
            </a:lvl1pPr>
          </a:lstStyle>
          <a:p>
            <a:pPr rtl="0"/>
            <a:r>
              <a:t>El Programa de Becas Internacionales Gilman es un programa del Departamento de Estado de los EE. UU. con fondos proporcionados por el Gobierno de los EE. UU. y apoyado en su implementación por el Instituto de Educación Internacional (IIE, por sus siglas en inglés).</a:t>
            </a:r>
          </a:p>
        </p:txBody>
      </p:sp>
      <p:sp>
        <p:nvSpPr>
          <p:cNvPr id="7" name="PRESENTATION TITLE">
            <a:extLst>
              <a:ext uri="{FF2B5EF4-FFF2-40B4-BE49-F238E27FC236}">
                <a16:creationId xmlns:a16="http://schemas.microsoft.com/office/drawing/2014/main" id="{FD102AE3-DF9A-3441-BFCB-6949E058A263}"/>
              </a:ext>
            </a:extLst>
          </p:cNvPr>
          <p:cNvSpPr txBox="1"/>
          <p:nvPr/>
        </p:nvSpPr>
        <p:spPr>
          <a:xfrm>
            <a:off x="1249468" y="7428531"/>
            <a:ext cx="19611611" cy="159530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lgn="l">
              <a:defRPr sz="9700" b="1">
                <a:solidFill>
                  <a:srgbClr val="FFFFFF"/>
                </a:solidFill>
                <a:latin typeface="Verlag-Book"/>
                <a:ea typeface="Verlag-Book"/>
                <a:cs typeface="Verlag-Book"/>
                <a:sym typeface="Verlag-Book"/>
              </a:defRPr>
            </a:lvl1pPr>
          </a:lstStyle>
          <a:p>
            <a:pPr rtl="0"/>
            <a:r>
              <a:rPr lang="es-419">
                <a:latin typeface="Calibri" panose="020F0502020204030204" pitchFamily="34" charset="0"/>
                <a:cs typeface="Calibri" panose="020F0502020204030204" pitchFamily="34" charset="0"/>
              </a:rPr>
              <a:t>Consejos para la</a:t>
            </a:r>
            <a:r>
              <a:rPr lang="es-419"/>
              <a:t> solicitud</a:t>
            </a:r>
          </a:p>
        </p:txBody>
      </p:sp>
    </p:spTree>
    <p:extLst>
      <p:ext uri="{BB962C8B-B14F-4D97-AF65-F5344CB8AC3E}">
        <p14:creationId xmlns:p14="http://schemas.microsoft.com/office/powerpoint/2010/main" val="262060534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ey Findings">
            <a:extLst>
              <a:ext uri="{FF2B5EF4-FFF2-40B4-BE49-F238E27FC236}">
                <a16:creationId xmlns:a16="http://schemas.microsoft.com/office/drawing/2014/main" id="{96EBB8E9-C8C4-B749-88C6-08CEF015140B}"/>
              </a:ext>
            </a:extLst>
          </p:cNvPr>
          <p:cNvSpPr txBox="1"/>
          <p:nvPr/>
        </p:nvSpPr>
        <p:spPr>
          <a:xfrm>
            <a:off x="1342600" y="1438313"/>
            <a:ext cx="20331537" cy="111825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lgn="l">
              <a:defRPr sz="6000" b="1">
                <a:solidFill>
                  <a:srgbClr val="1A3B60"/>
                </a:solidFill>
                <a:latin typeface="Verlag-Book"/>
                <a:ea typeface="Verlag-Book"/>
                <a:cs typeface="Verlag-Book"/>
                <a:sym typeface="Verlag-Book"/>
              </a:defRPr>
            </a:lvl1pPr>
          </a:lstStyle>
          <a:p>
            <a:pPr rtl="0"/>
            <a:r>
              <a:rPr lang="es-419" sz="6600" dirty="0">
                <a:latin typeface="Calibri" panose="020F0502020204030204" pitchFamily="34" charset="0"/>
                <a:cs typeface="Calibri" panose="020F0502020204030204" pitchFamily="34" charset="0"/>
              </a:rPr>
              <a:t>Consejos de becarios </a:t>
            </a:r>
            <a:r>
              <a:rPr lang="es-419" sz="6600" dirty="0" err="1">
                <a:latin typeface="Calibri" panose="020F0502020204030204" pitchFamily="34" charset="0"/>
                <a:cs typeface="Calibri" panose="020F0502020204030204" pitchFamily="34" charset="0"/>
              </a:rPr>
              <a:t>Gilman</a:t>
            </a:r>
            <a:r>
              <a:rPr lang="es-419" sz="6600" dirty="0">
                <a:latin typeface="Calibri" panose="020F0502020204030204" pitchFamily="34" charset="0"/>
                <a:cs typeface="Calibri" panose="020F0502020204030204" pitchFamily="34" charset="0"/>
              </a:rPr>
              <a:t> para los solicitantes</a:t>
            </a:r>
          </a:p>
        </p:txBody>
      </p:sp>
      <p:sp>
        <p:nvSpPr>
          <p:cNvPr id="3" name="Speech Bubble: Oval 6">
            <a:extLst>
              <a:ext uri="{FF2B5EF4-FFF2-40B4-BE49-F238E27FC236}">
                <a16:creationId xmlns:a16="http://schemas.microsoft.com/office/drawing/2014/main" id="{E985FA9A-3083-D449-A760-283AF70087AD}"/>
              </a:ext>
            </a:extLst>
          </p:cNvPr>
          <p:cNvSpPr/>
          <p:nvPr/>
        </p:nvSpPr>
        <p:spPr>
          <a:xfrm>
            <a:off x="1745673" y="2975668"/>
            <a:ext cx="10446327" cy="7892440"/>
          </a:xfrm>
          <a:prstGeom prst="wedgeEllipseCallout">
            <a:avLst>
              <a:gd name="adj1" fmla="val -41418"/>
              <a:gd name="adj2" fmla="val 44760"/>
            </a:avLst>
          </a:prstGeom>
          <a:solidFill>
            <a:srgbClr val="998D66"/>
          </a:solidFill>
          <a:ln>
            <a:solidFill>
              <a:srgbClr val="1A3B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419" sz="5400">
                <a:latin typeface="Calibri" panose="020F0502020204030204" pitchFamily="34" charset="0"/>
                <a:cs typeface="Calibri" panose="020F0502020204030204" pitchFamily="34" charset="0"/>
              </a:rPr>
              <a:t>Cree una historia convincente que vincule su pasado, presente y futuro para resaltar el impacto que la beca tendrá en usted.</a:t>
            </a:r>
          </a:p>
        </p:txBody>
      </p:sp>
      <p:sp>
        <p:nvSpPr>
          <p:cNvPr id="4" name="Speech Bubble: Oval 9">
            <a:extLst>
              <a:ext uri="{FF2B5EF4-FFF2-40B4-BE49-F238E27FC236}">
                <a16:creationId xmlns:a16="http://schemas.microsoft.com/office/drawing/2014/main" id="{ABF860BE-2EC6-244D-AC43-8AE9B8382D41}"/>
              </a:ext>
            </a:extLst>
          </p:cNvPr>
          <p:cNvSpPr/>
          <p:nvPr/>
        </p:nvSpPr>
        <p:spPr>
          <a:xfrm>
            <a:off x="11762509" y="2975668"/>
            <a:ext cx="10072986" cy="7464052"/>
          </a:xfrm>
          <a:prstGeom prst="wedgeEllipseCallout">
            <a:avLst>
              <a:gd name="adj1" fmla="val 37876"/>
              <a:gd name="adj2" fmla="val 47802"/>
            </a:avLst>
          </a:prstGeom>
          <a:solidFill>
            <a:srgbClr val="1A3B60"/>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419" sz="5400">
                <a:latin typeface="Calibri" panose="020F0502020204030204" pitchFamily="34" charset="0"/>
                <a:cs typeface="Calibri" panose="020F0502020204030204" pitchFamily="34" charset="0"/>
              </a:rPr>
              <a:t>Comience la solicitud temprano, sea su verdadero yo y tenga confianza en que es digno.</a:t>
            </a:r>
          </a:p>
        </p:txBody>
      </p:sp>
    </p:spTree>
    <p:extLst>
      <p:ext uri="{BB962C8B-B14F-4D97-AF65-F5344CB8AC3E}">
        <p14:creationId xmlns:p14="http://schemas.microsoft.com/office/powerpoint/2010/main" val="616327620"/>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ey Findings">
            <a:extLst>
              <a:ext uri="{FF2B5EF4-FFF2-40B4-BE49-F238E27FC236}">
                <a16:creationId xmlns:a16="http://schemas.microsoft.com/office/drawing/2014/main" id="{96EBB8E9-C8C4-B749-88C6-08CEF015140B}"/>
              </a:ext>
            </a:extLst>
          </p:cNvPr>
          <p:cNvSpPr txBox="1"/>
          <p:nvPr/>
        </p:nvSpPr>
        <p:spPr>
          <a:xfrm>
            <a:off x="1342601" y="1438313"/>
            <a:ext cx="18131262" cy="111825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lgn="l">
              <a:defRPr sz="6000" b="1">
                <a:solidFill>
                  <a:srgbClr val="1A3B60"/>
                </a:solidFill>
                <a:latin typeface="Verlag-Book"/>
                <a:ea typeface="Verlag-Book"/>
                <a:cs typeface="Verlag-Book"/>
                <a:sym typeface="Verlag-Book"/>
              </a:defRPr>
            </a:lvl1pPr>
          </a:lstStyle>
          <a:p>
            <a:pPr rtl="0"/>
            <a:r>
              <a:rPr lang="es-419" sz="6600" dirty="0">
                <a:latin typeface="Calibri" panose="020F0502020204030204" pitchFamily="34" charset="0"/>
                <a:cs typeface="Calibri" panose="020F0502020204030204" pitchFamily="34" charset="0"/>
              </a:rPr>
              <a:t>Consejos de becarios </a:t>
            </a:r>
            <a:r>
              <a:rPr lang="es-419" sz="6600" dirty="0" err="1">
                <a:latin typeface="Calibri" panose="020F0502020204030204" pitchFamily="34" charset="0"/>
                <a:cs typeface="Calibri" panose="020F0502020204030204" pitchFamily="34" charset="0"/>
              </a:rPr>
              <a:t>Gilman</a:t>
            </a:r>
            <a:r>
              <a:rPr lang="es-419" sz="6600" dirty="0">
                <a:latin typeface="Calibri" panose="020F0502020204030204" pitchFamily="34" charset="0"/>
                <a:cs typeface="Calibri" panose="020F0502020204030204" pitchFamily="34" charset="0"/>
              </a:rPr>
              <a:t> para los solicitantes</a:t>
            </a:r>
          </a:p>
        </p:txBody>
      </p:sp>
      <p:sp>
        <p:nvSpPr>
          <p:cNvPr id="3" name="Speech Bubble: Oval 6">
            <a:extLst>
              <a:ext uri="{FF2B5EF4-FFF2-40B4-BE49-F238E27FC236}">
                <a16:creationId xmlns:a16="http://schemas.microsoft.com/office/drawing/2014/main" id="{E985FA9A-3083-D449-A760-283AF70087AD}"/>
              </a:ext>
            </a:extLst>
          </p:cNvPr>
          <p:cNvSpPr/>
          <p:nvPr/>
        </p:nvSpPr>
        <p:spPr>
          <a:xfrm>
            <a:off x="1745673" y="2956618"/>
            <a:ext cx="12302836" cy="7892440"/>
          </a:xfrm>
          <a:prstGeom prst="wedgeEllipseCallout">
            <a:avLst>
              <a:gd name="adj1" fmla="val -40151"/>
              <a:gd name="adj2" fmla="val 46047"/>
            </a:avLst>
          </a:prstGeom>
          <a:solidFill>
            <a:srgbClr val="1A3B60"/>
          </a:solidFill>
          <a:ln>
            <a:solidFill>
              <a:srgbClr val="1A3B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rtl="0"/>
            <a:r>
              <a:rPr lang="es-419" sz="5400">
                <a:latin typeface="Calibri" panose="020F0502020204030204" pitchFamily="34" charset="0"/>
                <a:cs typeface="Calibri" panose="020F0502020204030204" pitchFamily="34" charset="0"/>
              </a:rPr>
              <a:t>Para su Proyecto de servicio de seguimiento, piense en su comunidad y en las escuelas locales. ¡Piense en cómo conoció a Gilman y cómo podría contárselo a otros!</a:t>
            </a:r>
          </a:p>
        </p:txBody>
      </p:sp>
      <p:sp>
        <p:nvSpPr>
          <p:cNvPr id="4" name="Speech Bubble: Oval 9">
            <a:extLst>
              <a:ext uri="{FF2B5EF4-FFF2-40B4-BE49-F238E27FC236}">
                <a16:creationId xmlns:a16="http://schemas.microsoft.com/office/drawing/2014/main" id="{ABF860BE-2EC6-244D-AC43-8AE9B8382D41}"/>
              </a:ext>
            </a:extLst>
          </p:cNvPr>
          <p:cNvSpPr/>
          <p:nvPr/>
        </p:nvSpPr>
        <p:spPr>
          <a:xfrm>
            <a:off x="13092545" y="3667042"/>
            <a:ext cx="8742950" cy="6753628"/>
          </a:xfrm>
          <a:prstGeom prst="wedgeEllipseCallout">
            <a:avLst>
              <a:gd name="adj1" fmla="val 40623"/>
              <a:gd name="adj2" fmla="val 47553"/>
            </a:avLst>
          </a:prstGeom>
          <a:solidFill>
            <a:srgbClr val="998D66"/>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rtl="0"/>
            <a:r>
              <a:rPr lang="es-419" sz="5400">
                <a:latin typeface="Calibri" panose="020F0502020204030204" pitchFamily="34" charset="0"/>
                <a:cs typeface="Calibri" panose="020F0502020204030204" pitchFamily="34" charset="0"/>
              </a:rPr>
              <a:t>¡Si no aplica, nunca lo obtendrá! </a:t>
            </a:r>
          </a:p>
        </p:txBody>
      </p:sp>
    </p:spTree>
    <p:extLst>
      <p:ext uri="{BB962C8B-B14F-4D97-AF65-F5344CB8AC3E}">
        <p14:creationId xmlns:p14="http://schemas.microsoft.com/office/powerpoint/2010/main" val="3171572081"/>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ey Findings">
            <a:extLst>
              <a:ext uri="{FF2B5EF4-FFF2-40B4-BE49-F238E27FC236}">
                <a16:creationId xmlns:a16="http://schemas.microsoft.com/office/drawing/2014/main" id="{96EBB8E9-C8C4-B749-88C6-08CEF015140B}"/>
              </a:ext>
            </a:extLst>
          </p:cNvPr>
          <p:cNvSpPr txBox="1"/>
          <p:nvPr/>
        </p:nvSpPr>
        <p:spPr>
          <a:xfrm>
            <a:off x="1342601" y="1438313"/>
            <a:ext cx="14591836" cy="111825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rtlCol="0" anchor="ctr">
            <a:spAutoFit/>
          </a:bodyPr>
          <a:lstStyle>
            <a:lvl1pPr algn="l">
              <a:defRPr sz="6000" b="1">
                <a:solidFill>
                  <a:srgbClr val="1A3B60"/>
                </a:solidFill>
                <a:latin typeface="Verlag-Book"/>
                <a:ea typeface="Verlag-Book"/>
                <a:cs typeface="Verlag-Book"/>
                <a:sym typeface="Verlag-Book"/>
              </a:defRPr>
            </a:lvl1pPr>
          </a:lstStyle>
          <a:p>
            <a:pPr rtl="0"/>
            <a:r>
              <a:rPr lang="es-419" sz="6600">
                <a:latin typeface="Calibri" panose="020F0502020204030204" pitchFamily="34" charset="0"/>
                <a:cs typeface="Calibri" panose="020F0502020204030204" pitchFamily="34" charset="0"/>
              </a:rPr>
              <a:t>Manténgase conectado</a:t>
            </a:r>
          </a:p>
        </p:txBody>
      </p:sp>
      <p:pic>
        <p:nvPicPr>
          <p:cNvPr id="6" name="Picture 5">
            <a:extLst>
              <a:ext uri="{FF2B5EF4-FFF2-40B4-BE49-F238E27FC236}">
                <a16:creationId xmlns:a16="http://schemas.microsoft.com/office/drawing/2014/main" id="{58E1CAE8-E6F7-F84D-9D22-7A9472B8F10A}"/>
              </a:ext>
            </a:extLst>
          </p:cNvPr>
          <p:cNvPicPr>
            <a:picLocks noChangeAspect="1"/>
          </p:cNvPicPr>
          <p:nvPr/>
        </p:nvPicPr>
        <p:blipFill rotWithShape="1">
          <a:blip r:embed="rId3"/>
          <a:srcRect r="71508"/>
          <a:stretch/>
        </p:blipFill>
        <p:spPr>
          <a:xfrm>
            <a:off x="1497052" y="3591959"/>
            <a:ext cx="1838259" cy="1731330"/>
          </a:xfrm>
          <a:prstGeom prst="rect">
            <a:avLst/>
          </a:prstGeom>
        </p:spPr>
      </p:pic>
      <p:pic>
        <p:nvPicPr>
          <p:cNvPr id="7" name="Picture 6">
            <a:extLst>
              <a:ext uri="{FF2B5EF4-FFF2-40B4-BE49-F238E27FC236}">
                <a16:creationId xmlns:a16="http://schemas.microsoft.com/office/drawing/2014/main" id="{D77CEA9F-DD0F-364C-9605-BDB4BADA94D7}"/>
              </a:ext>
            </a:extLst>
          </p:cNvPr>
          <p:cNvPicPr>
            <a:picLocks noChangeAspect="1"/>
          </p:cNvPicPr>
          <p:nvPr/>
        </p:nvPicPr>
        <p:blipFill rotWithShape="1">
          <a:blip r:embed="rId4"/>
          <a:srcRect r="70456"/>
          <a:stretch/>
        </p:blipFill>
        <p:spPr>
          <a:xfrm>
            <a:off x="1561074" y="5694214"/>
            <a:ext cx="1838259" cy="1771156"/>
          </a:xfrm>
          <a:prstGeom prst="rect">
            <a:avLst/>
          </a:prstGeom>
        </p:spPr>
      </p:pic>
      <p:pic>
        <p:nvPicPr>
          <p:cNvPr id="8" name="Picture 7">
            <a:extLst>
              <a:ext uri="{FF2B5EF4-FFF2-40B4-BE49-F238E27FC236}">
                <a16:creationId xmlns:a16="http://schemas.microsoft.com/office/drawing/2014/main" id="{6CF8C7DB-6585-EE44-8C86-B6283F21571A}"/>
              </a:ext>
            </a:extLst>
          </p:cNvPr>
          <p:cNvPicPr>
            <a:picLocks noChangeAspect="1"/>
          </p:cNvPicPr>
          <p:nvPr/>
        </p:nvPicPr>
        <p:blipFill rotWithShape="1">
          <a:blip r:embed="rId5"/>
          <a:srcRect r="67591"/>
          <a:stretch/>
        </p:blipFill>
        <p:spPr>
          <a:xfrm>
            <a:off x="8851329" y="5694214"/>
            <a:ext cx="1997386" cy="1699640"/>
          </a:xfrm>
          <a:prstGeom prst="rect">
            <a:avLst/>
          </a:prstGeom>
        </p:spPr>
      </p:pic>
      <p:pic>
        <p:nvPicPr>
          <p:cNvPr id="9" name="Picture 8">
            <a:extLst>
              <a:ext uri="{FF2B5EF4-FFF2-40B4-BE49-F238E27FC236}">
                <a16:creationId xmlns:a16="http://schemas.microsoft.com/office/drawing/2014/main" id="{BCCBA905-87AA-5946-B082-C86BEDE3FB42}"/>
              </a:ext>
            </a:extLst>
          </p:cNvPr>
          <p:cNvPicPr>
            <a:picLocks noChangeAspect="1"/>
          </p:cNvPicPr>
          <p:nvPr/>
        </p:nvPicPr>
        <p:blipFill rotWithShape="1">
          <a:blip r:embed="rId6"/>
          <a:srcRect l="2978" r="71111"/>
          <a:stretch/>
        </p:blipFill>
        <p:spPr>
          <a:xfrm>
            <a:off x="8952930" y="3404483"/>
            <a:ext cx="1997386" cy="2023154"/>
          </a:xfrm>
          <a:prstGeom prst="rect">
            <a:avLst/>
          </a:prstGeom>
        </p:spPr>
      </p:pic>
      <p:pic>
        <p:nvPicPr>
          <p:cNvPr id="11" name="Picture 10" descr="A person smiling for the camera&#10;&#10;Description automatically generated">
            <a:extLst>
              <a:ext uri="{FF2B5EF4-FFF2-40B4-BE49-F238E27FC236}">
                <a16:creationId xmlns:a16="http://schemas.microsoft.com/office/drawing/2014/main" id="{1E268294-EA98-A44C-9272-7FD768EDCF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938524" y="1716809"/>
            <a:ext cx="6566613" cy="8208267"/>
          </a:xfrm>
          <a:prstGeom prst="rect">
            <a:avLst/>
          </a:prstGeom>
          <a:ln w="76200">
            <a:solidFill>
              <a:srgbClr val="1A3B60"/>
            </a:solidFill>
          </a:ln>
        </p:spPr>
      </p:pic>
      <p:sp>
        <p:nvSpPr>
          <p:cNvPr id="12" name="Key Findings">
            <a:extLst>
              <a:ext uri="{FF2B5EF4-FFF2-40B4-BE49-F238E27FC236}">
                <a16:creationId xmlns:a16="http://schemas.microsoft.com/office/drawing/2014/main" id="{EA5758AD-E8E0-CE44-9296-4DD764AE2C33}"/>
              </a:ext>
            </a:extLst>
          </p:cNvPr>
          <p:cNvSpPr txBox="1"/>
          <p:nvPr/>
        </p:nvSpPr>
        <p:spPr>
          <a:xfrm>
            <a:off x="1342601" y="8806821"/>
            <a:ext cx="14591836" cy="111825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rtlCol="0" anchor="ctr">
            <a:spAutoFit/>
          </a:bodyPr>
          <a:lstStyle>
            <a:lvl1pPr algn="l">
              <a:defRPr sz="6000" b="1">
                <a:solidFill>
                  <a:srgbClr val="1A3B60"/>
                </a:solidFill>
                <a:latin typeface="Verlag-Book"/>
                <a:ea typeface="Verlag-Book"/>
                <a:cs typeface="Verlag-Book"/>
                <a:sym typeface="Verlag-Book"/>
              </a:defRPr>
            </a:lvl1pPr>
          </a:lstStyle>
          <a:p>
            <a:pPr algn="ctr" rtl="0"/>
            <a:r>
              <a:rPr lang="es-419" sz="6600">
                <a:solidFill>
                  <a:srgbClr val="998D66"/>
                </a:solidFill>
                <a:latin typeface="Calibri" panose="020F0502020204030204" pitchFamily="34" charset="0"/>
                <a:cs typeface="Calibri" panose="020F0502020204030204" pitchFamily="34" charset="0"/>
              </a:rPr>
              <a:t>#GilmanScholarship</a:t>
            </a:r>
            <a:endParaRPr lang="en-US" sz="6600" dirty="0">
              <a:solidFill>
                <a:srgbClr val="998D66"/>
              </a:solidFill>
              <a:latin typeface="Calibri" panose="020F0502020204030204" pitchFamily="34" charset="0"/>
              <a:cs typeface="Calibri" panose="020F0502020204030204" pitchFamily="34" charset="0"/>
            </a:endParaRPr>
          </a:p>
        </p:txBody>
      </p:sp>
      <p:sp>
        <p:nvSpPr>
          <p:cNvPr id="13" name="Key Findings">
            <a:extLst>
              <a:ext uri="{FF2B5EF4-FFF2-40B4-BE49-F238E27FC236}">
                <a16:creationId xmlns:a16="http://schemas.microsoft.com/office/drawing/2014/main" id="{E2C6A380-FF67-1C46-A042-64C6B267FB1E}"/>
              </a:ext>
            </a:extLst>
          </p:cNvPr>
          <p:cNvSpPr txBox="1"/>
          <p:nvPr/>
        </p:nvSpPr>
        <p:spPr>
          <a:xfrm>
            <a:off x="3411511" y="3788632"/>
            <a:ext cx="3751289" cy="111825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lgn="l">
              <a:defRPr sz="6000" b="1">
                <a:solidFill>
                  <a:srgbClr val="1A3B60"/>
                </a:solidFill>
                <a:latin typeface="Verlag-Book"/>
                <a:ea typeface="Verlag-Book"/>
                <a:cs typeface="Verlag-Book"/>
                <a:sym typeface="Verlag-Book"/>
              </a:defRPr>
            </a:lvl1pPr>
          </a:lstStyle>
          <a:p>
            <a:pPr rtl="0"/>
            <a:r>
              <a:rPr lang="es-419" sz="6600">
                <a:latin typeface="Calibri" panose="020F0502020204030204" pitchFamily="34" charset="0"/>
                <a:cs typeface="Calibri" panose="020F0502020204030204" pitchFamily="34" charset="0"/>
              </a:rPr>
              <a:t>Facebook</a:t>
            </a:r>
          </a:p>
        </p:txBody>
      </p:sp>
      <p:sp>
        <p:nvSpPr>
          <p:cNvPr id="14" name="Key Findings">
            <a:extLst>
              <a:ext uri="{FF2B5EF4-FFF2-40B4-BE49-F238E27FC236}">
                <a16:creationId xmlns:a16="http://schemas.microsoft.com/office/drawing/2014/main" id="{A1382E19-369D-454A-B467-BA40AAF09E81}"/>
              </a:ext>
            </a:extLst>
          </p:cNvPr>
          <p:cNvSpPr txBox="1"/>
          <p:nvPr/>
        </p:nvSpPr>
        <p:spPr>
          <a:xfrm>
            <a:off x="3411511" y="5896832"/>
            <a:ext cx="3751289" cy="111825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lgn="l">
              <a:defRPr sz="6000" b="1">
                <a:solidFill>
                  <a:srgbClr val="1A3B60"/>
                </a:solidFill>
                <a:latin typeface="Verlag-Book"/>
                <a:ea typeface="Verlag-Book"/>
                <a:cs typeface="Verlag-Book"/>
                <a:sym typeface="Verlag-Book"/>
              </a:defRPr>
            </a:lvl1pPr>
          </a:lstStyle>
          <a:p>
            <a:pPr rtl="0"/>
            <a:r>
              <a:rPr lang="es-419" sz="6600">
                <a:latin typeface="Calibri" panose="020F0502020204030204" pitchFamily="34" charset="0"/>
                <a:cs typeface="Calibri" panose="020F0502020204030204" pitchFamily="34" charset="0"/>
              </a:rPr>
              <a:t>Twitter</a:t>
            </a:r>
          </a:p>
        </p:txBody>
      </p:sp>
      <p:sp>
        <p:nvSpPr>
          <p:cNvPr id="15" name="Key Findings">
            <a:extLst>
              <a:ext uri="{FF2B5EF4-FFF2-40B4-BE49-F238E27FC236}">
                <a16:creationId xmlns:a16="http://schemas.microsoft.com/office/drawing/2014/main" id="{954E8DD1-92E2-F24A-A2E7-B64BA5EAA43B}"/>
              </a:ext>
            </a:extLst>
          </p:cNvPr>
          <p:cNvSpPr txBox="1"/>
          <p:nvPr/>
        </p:nvSpPr>
        <p:spPr>
          <a:xfrm>
            <a:off x="11057173" y="3814575"/>
            <a:ext cx="3751289" cy="111825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lgn="l">
              <a:defRPr sz="6000" b="1">
                <a:solidFill>
                  <a:srgbClr val="1A3B60"/>
                </a:solidFill>
                <a:latin typeface="Verlag-Book"/>
                <a:ea typeface="Verlag-Book"/>
                <a:cs typeface="Verlag-Book"/>
                <a:sym typeface="Verlag-Book"/>
              </a:defRPr>
            </a:lvl1pPr>
          </a:lstStyle>
          <a:p>
            <a:pPr rtl="0"/>
            <a:r>
              <a:rPr lang="es-419" sz="6600">
                <a:latin typeface="Calibri" panose="020F0502020204030204" pitchFamily="34" charset="0"/>
                <a:cs typeface="Calibri" panose="020F0502020204030204" pitchFamily="34" charset="0"/>
              </a:rPr>
              <a:t>Instagram</a:t>
            </a:r>
          </a:p>
        </p:txBody>
      </p:sp>
      <p:sp>
        <p:nvSpPr>
          <p:cNvPr id="16" name="Key Findings">
            <a:extLst>
              <a:ext uri="{FF2B5EF4-FFF2-40B4-BE49-F238E27FC236}">
                <a16:creationId xmlns:a16="http://schemas.microsoft.com/office/drawing/2014/main" id="{97E3BD78-357A-0F45-B3AE-30731BFEA20D}"/>
              </a:ext>
            </a:extLst>
          </p:cNvPr>
          <p:cNvSpPr txBox="1"/>
          <p:nvPr/>
        </p:nvSpPr>
        <p:spPr>
          <a:xfrm>
            <a:off x="11057174" y="5871431"/>
            <a:ext cx="3751289" cy="111825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lgn="l">
              <a:defRPr sz="6000" b="1">
                <a:solidFill>
                  <a:srgbClr val="1A3B60"/>
                </a:solidFill>
                <a:latin typeface="Verlag-Book"/>
                <a:ea typeface="Verlag-Book"/>
                <a:cs typeface="Verlag-Book"/>
                <a:sym typeface="Verlag-Book"/>
              </a:defRPr>
            </a:lvl1pPr>
          </a:lstStyle>
          <a:p>
            <a:pPr rtl="0"/>
            <a:r>
              <a:rPr lang="es-419" sz="6600">
                <a:latin typeface="Calibri" panose="020F0502020204030204" pitchFamily="34" charset="0"/>
                <a:cs typeface="Calibri" panose="020F0502020204030204" pitchFamily="34" charset="0"/>
              </a:rPr>
              <a:t>Youtube</a:t>
            </a:r>
          </a:p>
        </p:txBody>
      </p:sp>
    </p:spTree>
    <p:extLst>
      <p:ext uri="{BB962C8B-B14F-4D97-AF65-F5344CB8AC3E}">
        <p14:creationId xmlns:p14="http://schemas.microsoft.com/office/powerpoint/2010/main" val="804758985"/>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ey Findings">
            <a:extLst>
              <a:ext uri="{FF2B5EF4-FFF2-40B4-BE49-F238E27FC236}">
                <a16:creationId xmlns:a16="http://schemas.microsoft.com/office/drawing/2014/main" id="{96EBB8E9-C8C4-B749-88C6-08CEF015140B}"/>
              </a:ext>
            </a:extLst>
          </p:cNvPr>
          <p:cNvSpPr txBox="1"/>
          <p:nvPr/>
        </p:nvSpPr>
        <p:spPr>
          <a:xfrm>
            <a:off x="1342601" y="930482"/>
            <a:ext cx="14591836" cy="213391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rtlCol="0" anchor="ctr">
            <a:spAutoFit/>
          </a:bodyPr>
          <a:lstStyle>
            <a:lvl1pPr algn="l">
              <a:defRPr sz="6000" b="1">
                <a:solidFill>
                  <a:srgbClr val="1A3B60"/>
                </a:solidFill>
                <a:latin typeface="Verlag-Book"/>
                <a:ea typeface="Verlag-Book"/>
                <a:cs typeface="Verlag-Book"/>
                <a:sym typeface="Verlag-Book"/>
              </a:defRPr>
            </a:lvl1pPr>
          </a:lstStyle>
          <a:p>
            <a:pPr rtl="0"/>
            <a:r>
              <a:rPr lang="es-419" sz="6600" dirty="0">
                <a:latin typeface="Calibri" panose="020F0502020204030204" pitchFamily="34" charset="0"/>
                <a:cs typeface="Calibri" panose="020F0502020204030204" pitchFamily="34" charset="0"/>
              </a:rPr>
              <a:t>Recursos para el </a:t>
            </a:r>
            <a:br>
              <a:rPr lang="es-419" sz="6600" dirty="0">
                <a:latin typeface="Calibri" panose="020F0502020204030204" pitchFamily="34" charset="0"/>
                <a:cs typeface="Calibri" panose="020F0502020204030204" pitchFamily="34" charset="0"/>
              </a:rPr>
            </a:br>
            <a:r>
              <a:rPr lang="es-419" sz="6600" dirty="0">
                <a:latin typeface="Calibri" panose="020F0502020204030204" pitchFamily="34" charset="0"/>
                <a:cs typeface="Calibri" panose="020F0502020204030204" pitchFamily="34" charset="0"/>
              </a:rPr>
              <a:t>intercambio internacional</a:t>
            </a:r>
          </a:p>
        </p:txBody>
      </p:sp>
      <p:pic>
        <p:nvPicPr>
          <p:cNvPr id="17" name="Picture 16" descr="A person that is standing in the rain&#10;&#10;Description automatically generated">
            <a:extLst>
              <a:ext uri="{FF2B5EF4-FFF2-40B4-BE49-F238E27FC236}">
                <a16:creationId xmlns:a16="http://schemas.microsoft.com/office/drawing/2014/main" id="{2D3CC229-CDD2-D540-A105-87B8357BD5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82862" y="2556568"/>
            <a:ext cx="8558537" cy="6846830"/>
          </a:xfrm>
          <a:prstGeom prst="rect">
            <a:avLst/>
          </a:prstGeom>
          <a:ln w="76200">
            <a:solidFill>
              <a:srgbClr val="1A3B60"/>
            </a:solidFill>
          </a:ln>
        </p:spPr>
      </p:pic>
      <p:sp>
        <p:nvSpPr>
          <p:cNvPr id="18"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669B9817-72AD-284F-AD7D-3FA1F1AAEBF8}"/>
              </a:ext>
            </a:extLst>
          </p:cNvPr>
          <p:cNvSpPr txBox="1"/>
          <p:nvPr/>
        </p:nvSpPr>
        <p:spPr>
          <a:xfrm>
            <a:off x="1342601" y="3774251"/>
            <a:ext cx="12170199" cy="351891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spAutoFit/>
          </a:bodyPr>
          <a:lstStyle/>
          <a:p>
            <a:pPr algn="l" rtl="0">
              <a:spcAft>
                <a:spcPts val="1200"/>
              </a:spcAft>
              <a:buClr>
                <a:srgbClr val="988C65"/>
              </a:buClr>
              <a:defRPr sz="3200">
                <a:solidFill>
                  <a:srgbClr val="707372"/>
                </a:solidFill>
                <a:latin typeface="Verlag-Book"/>
                <a:ea typeface="Verlag-Book"/>
                <a:cs typeface="Verlag-Book"/>
                <a:sym typeface="Verlag-Book"/>
              </a:defRPr>
            </a:pPr>
            <a:r>
              <a:rPr lang="es-419" sz="4800" b="1">
                <a:solidFill>
                  <a:srgbClr val="1A3B60"/>
                </a:solidFill>
                <a:latin typeface="Calibri" panose="020F0502020204030204" pitchFamily="34" charset="0"/>
                <a:cs typeface="Calibri" panose="020F0502020204030204" pitchFamily="34" charset="0"/>
              </a:rPr>
              <a:t>Otros recursos gubernamentales de los EE. UU.:</a:t>
            </a:r>
          </a:p>
          <a:p>
            <a:pPr marL="457200" indent="-457200" algn="l" rtl="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800">
                <a:solidFill>
                  <a:srgbClr val="1A3B60"/>
                </a:solidFill>
                <a:latin typeface="Calibri" panose="020F0502020204030204" pitchFamily="34" charset="0"/>
                <a:cs typeface="Calibri" panose="020F0502020204030204" pitchFamily="34" charset="0"/>
              </a:rPr>
              <a:t>Programa de Becas de Idioma Crítico</a:t>
            </a:r>
          </a:p>
          <a:p>
            <a:pPr marL="457200" indent="-457200" algn="l" rtl="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800">
                <a:solidFill>
                  <a:srgbClr val="1A3B60"/>
                </a:solidFill>
                <a:latin typeface="Calibri" panose="020F0502020204030204" pitchFamily="34" charset="0"/>
                <a:cs typeface="Calibri" panose="020F0502020204030204" pitchFamily="34" charset="0"/>
              </a:rPr>
              <a:t>Programa Fulbright para estudiantes en EE. UU.</a:t>
            </a:r>
          </a:p>
          <a:p>
            <a:pPr marL="457200" indent="-457200" algn="l" rtl="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800">
                <a:solidFill>
                  <a:srgbClr val="1A3B60"/>
                </a:solidFill>
                <a:latin typeface="Calibri" panose="020F0502020204030204" pitchFamily="34" charset="0"/>
                <a:cs typeface="Calibri" panose="020F0502020204030204" pitchFamily="34" charset="0"/>
              </a:rPr>
              <a:t>Becas y becas de investigación Boren</a:t>
            </a:r>
          </a:p>
        </p:txBody>
      </p:sp>
      <p:sp>
        <p:nvSpPr>
          <p:cNvPr id="19" name="Key Findings">
            <a:extLst>
              <a:ext uri="{FF2B5EF4-FFF2-40B4-BE49-F238E27FC236}">
                <a16:creationId xmlns:a16="http://schemas.microsoft.com/office/drawing/2014/main" id="{48F89D7B-A94D-2346-BE6A-36963902F61B}"/>
              </a:ext>
            </a:extLst>
          </p:cNvPr>
          <p:cNvSpPr txBox="1"/>
          <p:nvPr/>
        </p:nvSpPr>
        <p:spPr>
          <a:xfrm>
            <a:off x="1723601" y="7669590"/>
            <a:ext cx="11306599" cy="84125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lgn="l">
              <a:defRPr sz="6000" b="1">
                <a:solidFill>
                  <a:srgbClr val="1A3B60"/>
                </a:solidFill>
                <a:latin typeface="Verlag-Book"/>
                <a:ea typeface="Verlag-Book"/>
                <a:cs typeface="Verlag-Book"/>
                <a:sym typeface="Verlag-Book"/>
              </a:defRPr>
            </a:lvl1pPr>
          </a:lstStyle>
          <a:p>
            <a:pPr rtl="0"/>
            <a:r>
              <a:rPr lang="es-419" sz="4800">
                <a:solidFill>
                  <a:srgbClr val="998D66"/>
                </a:solidFill>
                <a:latin typeface="Calibri" panose="020F0502020204030204" pitchFamily="34" charset="0"/>
                <a:cs typeface="Calibri" panose="020F0502020204030204" pitchFamily="34" charset="0"/>
              </a:rPr>
              <a:t>studyabroad.state.gov</a:t>
            </a:r>
            <a:endParaRPr lang="en-US" sz="4800" dirty="0">
              <a:solidFill>
                <a:srgbClr val="998D6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7691965"/>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ey Findings">
            <a:extLst>
              <a:ext uri="{FF2B5EF4-FFF2-40B4-BE49-F238E27FC236}">
                <a16:creationId xmlns:a16="http://schemas.microsoft.com/office/drawing/2014/main" id="{96EBB8E9-C8C4-B749-88C6-08CEF015140B}"/>
              </a:ext>
            </a:extLst>
          </p:cNvPr>
          <p:cNvSpPr txBox="1"/>
          <p:nvPr/>
        </p:nvSpPr>
        <p:spPr>
          <a:xfrm>
            <a:off x="1342601" y="1438313"/>
            <a:ext cx="14591836" cy="111825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rtlCol="0" anchor="ctr">
            <a:spAutoFit/>
          </a:bodyPr>
          <a:lstStyle>
            <a:lvl1pPr algn="l">
              <a:defRPr sz="6000" b="1">
                <a:solidFill>
                  <a:srgbClr val="1A3B60"/>
                </a:solidFill>
                <a:latin typeface="Verlag-Book"/>
                <a:ea typeface="Verlag-Book"/>
                <a:cs typeface="Verlag-Book"/>
                <a:sym typeface="Verlag-Book"/>
              </a:defRPr>
            </a:lvl1pPr>
          </a:lstStyle>
          <a:p>
            <a:pPr rtl="0"/>
            <a:r>
              <a:rPr lang="es-419" sz="6600"/>
              <a:t>Folletos informativos</a:t>
            </a:r>
          </a:p>
        </p:txBody>
      </p:sp>
      <p:sp>
        <p:nvSpPr>
          <p:cNvPr id="23" name="Financial Aid">
            <a:extLst>
              <a:ext uri="{FF2B5EF4-FFF2-40B4-BE49-F238E27FC236}">
                <a16:creationId xmlns:a16="http://schemas.microsoft.com/office/drawing/2014/main" id="{4837639B-9182-F04F-8C60-8776B94853A1}"/>
              </a:ext>
            </a:extLst>
          </p:cNvPr>
          <p:cNvSpPr txBox="1"/>
          <p:nvPr/>
        </p:nvSpPr>
        <p:spPr>
          <a:xfrm>
            <a:off x="4388582" y="7598073"/>
            <a:ext cx="5656444" cy="164147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defRPr sz="5000" b="1">
                <a:solidFill>
                  <a:srgbClr val="978D65"/>
                </a:solidFill>
                <a:latin typeface="Verlag-Book"/>
                <a:ea typeface="Verlag-Book"/>
                <a:cs typeface="Verlag-Book"/>
                <a:sym typeface="Verlag-Book"/>
              </a:defRPr>
            </a:lvl1pPr>
          </a:lstStyle>
          <a:p>
            <a:pPr rtl="0"/>
            <a:r>
              <a:rPr lang="es-419" dirty="0">
                <a:latin typeface="Calibri" panose="020F0502020204030204" pitchFamily="34" charset="0"/>
                <a:cs typeface="Calibri" panose="020F0502020204030204" pitchFamily="34" charset="0"/>
              </a:rPr>
              <a:t>Guía resumida </a:t>
            </a:r>
            <a:br>
              <a:rPr lang="es-419" dirty="0">
                <a:latin typeface="Calibri" panose="020F0502020204030204" pitchFamily="34" charset="0"/>
                <a:cs typeface="Calibri" panose="020F0502020204030204" pitchFamily="34" charset="0"/>
              </a:rPr>
            </a:br>
            <a:r>
              <a:rPr lang="es-419" dirty="0">
                <a:latin typeface="Calibri" panose="020F0502020204030204" pitchFamily="34" charset="0"/>
                <a:cs typeface="Calibri" panose="020F0502020204030204" pitchFamily="34" charset="0"/>
              </a:rPr>
              <a:t>de </a:t>
            </a:r>
            <a:r>
              <a:rPr lang="es-419" dirty="0" err="1">
                <a:latin typeface="Calibri" panose="020F0502020204030204" pitchFamily="34" charset="0"/>
                <a:cs typeface="Calibri" panose="020F0502020204030204" pitchFamily="34" charset="0"/>
              </a:rPr>
              <a:t>Gilman</a:t>
            </a:r>
            <a:endParaRPr lang="es-419" dirty="0">
              <a:latin typeface="Calibri" panose="020F0502020204030204" pitchFamily="34" charset="0"/>
              <a:cs typeface="Calibri" panose="020F0502020204030204" pitchFamily="34" charset="0"/>
            </a:endParaRPr>
          </a:p>
        </p:txBody>
      </p:sp>
      <p:sp>
        <p:nvSpPr>
          <p:cNvPr id="25" name="Financial Aid">
            <a:extLst>
              <a:ext uri="{FF2B5EF4-FFF2-40B4-BE49-F238E27FC236}">
                <a16:creationId xmlns:a16="http://schemas.microsoft.com/office/drawing/2014/main" id="{A7E6FE65-CF1D-0B4B-B6BD-1AC02DFE3FB5}"/>
              </a:ext>
            </a:extLst>
          </p:cNvPr>
          <p:cNvSpPr txBox="1"/>
          <p:nvPr/>
        </p:nvSpPr>
        <p:spPr>
          <a:xfrm>
            <a:off x="13197302" y="7598073"/>
            <a:ext cx="7468138" cy="164147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defRPr sz="5000" b="1">
                <a:solidFill>
                  <a:srgbClr val="978D65"/>
                </a:solidFill>
                <a:latin typeface="Verlag-Book"/>
                <a:ea typeface="Verlag-Book"/>
                <a:cs typeface="Verlag-Book"/>
                <a:sym typeface="Verlag-Book"/>
              </a:defRPr>
            </a:lvl1pPr>
          </a:lstStyle>
          <a:p>
            <a:pPr rtl="0"/>
            <a:r>
              <a:rPr lang="es-419" dirty="0">
                <a:latin typeface="Calibri" panose="020F0502020204030204" pitchFamily="34" charset="0"/>
                <a:cs typeface="Calibri" panose="020F0502020204030204" pitchFamily="34" charset="0"/>
              </a:rPr>
              <a:t>Guía resumida de </a:t>
            </a:r>
            <a:br>
              <a:rPr lang="es-419" dirty="0">
                <a:latin typeface="Calibri" panose="020F0502020204030204" pitchFamily="34" charset="0"/>
                <a:cs typeface="Calibri" panose="020F0502020204030204" pitchFamily="34" charset="0"/>
              </a:rPr>
            </a:br>
            <a:r>
              <a:rPr lang="es-419" dirty="0" err="1">
                <a:latin typeface="Calibri" panose="020F0502020204030204" pitchFamily="34" charset="0"/>
                <a:cs typeface="Calibri" panose="020F0502020204030204" pitchFamily="34" charset="0"/>
              </a:rPr>
              <a:t>Gilman</a:t>
            </a:r>
            <a:r>
              <a:rPr lang="es-419" dirty="0">
                <a:latin typeface="Calibri" panose="020F0502020204030204" pitchFamily="34" charset="0"/>
                <a:cs typeface="Calibri" panose="020F0502020204030204" pitchFamily="34" charset="0"/>
              </a:rPr>
              <a:t>-McCain</a:t>
            </a:r>
          </a:p>
        </p:txBody>
      </p:sp>
      <p:pic>
        <p:nvPicPr>
          <p:cNvPr id="16" name="Picture 15" descr="Qr code&#10;&#10;Description automatically generated">
            <a:extLst>
              <a:ext uri="{FF2B5EF4-FFF2-40B4-BE49-F238E27FC236}">
                <a16:creationId xmlns:a16="http://schemas.microsoft.com/office/drawing/2014/main" id="{9C4AB9D8-E7B6-004E-81DF-37EC4C7DC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9095" y="2891971"/>
            <a:ext cx="4755418" cy="4755418"/>
          </a:xfrm>
          <a:prstGeom prst="rect">
            <a:avLst/>
          </a:prstGeom>
        </p:spPr>
      </p:pic>
      <p:pic>
        <p:nvPicPr>
          <p:cNvPr id="28" name="Picture 27" descr="Qr code&#10;&#10;Description automatically generated">
            <a:extLst>
              <a:ext uri="{FF2B5EF4-FFF2-40B4-BE49-F238E27FC236}">
                <a16:creationId xmlns:a16="http://schemas.microsoft.com/office/drawing/2014/main" id="{BD249E7A-3516-9D42-84A2-526DFCB61B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15293" y="2891971"/>
            <a:ext cx="4755418" cy="4755418"/>
          </a:xfrm>
          <a:prstGeom prst="rect">
            <a:avLst/>
          </a:prstGeom>
        </p:spPr>
      </p:pic>
    </p:spTree>
    <p:extLst>
      <p:ext uri="{BB962C8B-B14F-4D97-AF65-F5344CB8AC3E}">
        <p14:creationId xmlns:p14="http://schemas.microsoft.com/office/powerpoint/2010/main" val="17971254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D82D685-D56A-482B-B7B2-AD2C7FF05DA1}"/>
              </a:ext>
            </a:extLst>
          </p:cNvPr>
          <p:cNvSpPr/>
          <p:nvPr/>
        </p:nvSpPr>
        <p:spPr>
          <a:xfrm>
            <a:off x="19281077" y="5717668"/>
            <a:ext cx="4071722" cy="3954716"/>
          </a:xfrm>
          <a:prstGeom prst="ellipse">
            <a:avLst/>
          </a:prstGeom>
          <a:solidFill>
            <a:srgbClr val="998D6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Oval 1">
            <a:extLst>
              <a:ext uri="{FF2B5EF4-FFF2-40B4-BE49-F238E27FC236}">
                <a16:creationId xmlns:a16="http://schemas.microsoft.com/office/drawing/2014/main" id="{FE85E781-8D2D-411D-BC82-E714327DE3D8}"/>
              </a:ext>
            </a:extLst>
          </p:cNvPr>
          <p:cNvSpPr/>
          <p:nvPr/>
        </p:nvSpPr>
        <p:spPr>
          <a:xfrm>
            <a:off x="17756230" y="2300288"/>
            <a:ext cx="4071721" cy="4147630"/>
          </a:xfrm>
          <a:prstGeom prst="ellipse">
            <a:avLst/>
          </a:prstGeom>
          <a:solidFill>
            <a:srgbClr val="998D6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 name="Headline Goes Here">
            <a:extLst>
              <a:ext uri="{FF2B5EF4-FFF2-40B4-BE49-F238E27FC236}">
                <a16:creationId xmlns:a16="http://schemas.microsoft.com/office/drawing/2014/main" id="{BFB0BF74-AA23-A645-A67E-B6C1AA9469EC}"/>
              </a:ext>
            </a:extLst>
          </p:cNvPr>
          <p:cNvSpPr txBox="1"/>
          <p:nvPr/>
        </p:nvSpPr>
        <p:spPr>
          <a:xfrm>
            <a:off x="1388288" y="2035852"/>
            <a:ext cx="13744738" cy="213391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lgn="l">
              <a:defRPr sz="6000" b="1">
                <a:solidFill>
                  <a:srgbClr val="1A3B60"/>
                </a:solidFill>
                <a:latin typeface="Verlag-Book"/>
                <a:ea typeface="Verlag-Book"/>
                <a:cs typeface="Verlag-Book"/>
                <a:sym typeface="Verlag-Book"/>
              </a:defRPr>
            </a:lvl1pPr>
          </a:lstStyle>
          <a:p>
            <a:pPr rtl="0"/>
            <a:r>
              <a:rPr lang="es-419" sz="6600" dirty="0">
                <a:latin typeface="Calibri"/>
                <a:cs typeface="Calibri"/>
              </a:rPr>
              <a:t>Impacto 2020-2021 </a:t>
            </a:r>
            <a:br>
              <a:rPr lang="es-419" sz="6600" dirty="0">
                <a:latin typeface="Calibri"/>
                <a:cs typeface="Calibri"/>
              </a:rPr>
            </a:br>
            <a:r>
              <a:rPr lang="es-419" sz="6600" dirty="0">
                <a:latin typeface="Calibri"/>
                <a:cs typeface="Calibri"/>
              </a:rPr>
              <a:t>del Programa </a:t>
            </a:r>
            <a:r>
              <a:rPr lang="es-419" sz="6600" dirty="0" err="1">
                <a:latin typeface="Calibri"/>
                <a:cs typeface="Calibri"/>
              </a:rPr>
              <a:t>Gilman</a:t>
            </a:r>
            <a:endParaRPr lang="es-419" sz="6600" dirty="0">
              <a:latin typeface="Calibri"/>
              <a:cs typeface="Calibri"/>
            </a:endParaRPr>
          </a:p>
        </p:txBody>
      </p:sp>
      <p:pic>
        <p:nvPicPr>
          <p:cNvPr id="12" name="Picture 11">
            <a:extLst>
              <a:ext uri="{FF2B5EF4-FFF2-40B4-BE49-F238E27FC236}">
                <a16:creationId xmlns:a16="http://schemas.microsoft.com/office/drawing/2014/main" id="{B6614E14-A624-45A0-98EC-E03F3E0E09EF}"/>
              </a:ext>
            </a:extLst>
          </p:cNvPr>
          <p:cNvPicPr>
            <a:picLocks noChangeAspect="1"/>
          </p:cNvPicPr>
          <p:nvPr/>
        </p:nvPicPr>
        <p:blipFill rotWithShape="1">
          <a:blip r:embed="rId3"/>
          <a:srcRect l="12011" t="12516" r="38670" b="14929"/>
          <a:stretch/>
        </p:blipFill>
        <p:spPr>
          <a:xfrm>
            <a:off x="18103098" y="2492694"/>
            <a:ext cx="3403754" cy="3374970"/>
          </a:xfrm>
          <a:prstGeom prst="ellipse">
            <a:avLst/>
          </a:prstGeom>
        </p:spPr>
      </p:pic>
      <p:pic>
        <p:nvPicPr>
          <p:cNvPr id="13" name="Picture 12">
            <a:extLst>
              <a:ext uri="{FF2B5EF4-FFF2-40B4-BE49-F238E27FC236}">
                <a16:creationId xmlns:a16="http://schemas.microsoft.com/office/drawing/2014/main" id="{BCF2117B-C7B5-4F56-A794-5C204302F2C9}"/>
              </a:ext>
            </a:extLst>
          </p:cNvPr>
          <p:cNvPicPr>
            <a:picLocks noChangeAspect="1"/>
          </p:cNvPicPr>
          <p:nvPr/>
        </p:nvPicPr>
        <p:blipFill rotWithShape="1">
          <a:blip r:embed="rId4"/>
          <a:srcRect l="13526" t="6757" b="6769"/>
          <a:stretch/>
        </p:blipFill>
        <p:spPr>
          <a:xfrm flipH="1">
            <a:off x="19627942" y="5947530"/>
            <a:ext cx="3403754" cy="3403754"/>
          </a:xfrm>
          <a:prstGeom prst="ellipse">
            <a:avLst/>
          </a:prstGeom>
        </p:spPr>
      </p:pic>
      <p:sp>
        <p:nvSpPr>
          <p:cNvPr id="14" name="47% were first-generation college students…">
            <a:extLst>
              <a:ext uri="{FF2B5EF4-FFF2-40B4-BE49-F238E27FC236}">
                <a16:creationId xmlns:a16="http://schemas.microsoft.com/office/drawing/2014/main" id="{22A3EFF5-A9A1-4A5C-A42F-1D1E60C71791}"/>
              </a:ext>
            </a:extLst>
          </p:cNvPr>
          <p:cNvSpPr txBox="1"/>
          <p:nvPr/>
        </p:nvSpPr>
        <p:spPr>
          <a:xfrm>
            <a:off x="1359534" y="3905143"/>
            <a:ext cx="16389457" cy="679673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rtlCol="0" anchor="t">
            <a:spAutoFit/>
          </a:bodyPr>
          <a:lstStyle/>
          <a:p>
            <a:pPr algn="l" rtl="0">
              <a:spcBef>
                <a:spcPts val="700"/>
              </a:spcBef>
              <a:defRPr sz="5000">
                <a:solidFill>
                  <a:srgbClr val="707372"/>
                </a:solidFill>
                <a:latin typeface="Verlag-Book"/>
                <a:ea typeface="Verlag-Book"/>
                <a:cs typeface="Verlag-Book"/>
                <a:sym typeface="Verlag-Book"/>
              </a:defRPr>
            </a:pPr>
            <a:r>
              <a:rPr lang="es-419" b="1" dirty="0">
                <a:solidFill>
                  <a:srgbClr val="978D65"/>
                </a:solidFill>
                <a:latin typeface="Calibri"/>
                <a:cs typeface="Calibri"/>
              </a:rPr>
              <a:t>El </a:t>
            </a:r>
            <a:r>
              <a:rPr dirty="0"/>
              <a:t>58 % </a:t>
            </a:r>
            <a:r>
              <a:rPr dirty="0" err="1"/>
              <a:t>eran</a:t>
            </a:r>
            <a:r>
              <a:rPr dirty="0"/>
              <a:t> </a:t>
            </a:r>
            <a:r>
              <a:rPr dirty="0" err="1"/>
              <a:t>estudiantes</a:t>
            </a:r>
            <a:r>
              <a:rPr dirty="0"/>
              <a:t> </a:t>
            </a:r>
            <a:r>
              <a:rPr dirty="0" err="1"/>
              <a:t>universitarios</a:t>
            </a:r>
            <a:r>
              <a:rPr dirty="0"/>
              <a:t> de </a:t>
            </a:r>
            <a:r>
              <a:rPr dirty="0" err="1"/>
              <a:t>primera</a:t>
            </a:r>
            <a:r>
              <a:rPr dirty="0"/>
              <a:t> </a:t>
            </a:r>
            <a:r>
              <a:rPr dirty="0" err="1"/>
              <a:t>generación</a:t>
            </a:r>
            <a:r>
              <a:rPr dirty="0"/>
              <a:t>.</a:t>
            </a:r>
          </a:p>
          <a:p>
            <a:pPr algn="l" rtl="0">
              <a:spcBef>
                <a:spcPts val="700"/>
              </a:spcBef>
              <a:defRPr sz="5000">
                <a:solidFill>
                  <a:srgbClr val="707372"/>
                </a:solidFill>
                <a:latin typeface="Verlag-Book"/>
                <a:ea typeface="Verlag-Book"/>
                <a:cs typeface="Verlag-Book"/>
                <a:sym typeface="Verlag-Book"/>
              </a:defRPr>
            </a:pPr>
            <a:r>
              <a:rPr lang="es-419" b="1" dirty="0">
                <a:solidFill>
                  <a:srgbClr val="978D65"/>
                </a:solidFill>
                <a:latin typeface="Calibri"/>
                <a:cs typeface="Calibri"/>
              </a:rPr>
              <a:t>El </a:t>
            </a:r>
            <a:r>
              <a:rPr dirty="0"/>
              <a:t>69 % </a:t>
            </a:r>
            <a:r>
              <a:rPr dirty="0" err="1"/>
              <a:t>representaba</a:t>
            </a:r>
            <a:r>
              <a:rPr dirty="0"/>
              <a:t> a </a:t>
            </a:r>
            <a:r>
              <a:rPr dirty="0" err="1"/>
              <a:t>grupos</a:t>
            </a:r>
            <a:r>
              <a:rPr dirty="0"/>
              <a:t> </a:t>
            </a:r>
            <a:r>
              <a:rPr dirty="0" err="1"/>
              <a:t>minoritarios</a:t>
            </a:r>
            <a:r>
              <a:rPr dirty="0"/>
              <a:t> </a:t>
            </a:r>
            <a:r>
              <a:rPr dirty="0" err="1"/>
              <a:t>raciales</a:t>
            </a:r>
            <a:r>
              <a:rPr dirty="0"/>
              <a:t> o </a:t>
            </a:r>
            <a:r>
              <a:rPr dirty="0" err="1"/>
              <a:t>étnicos</a:t>
            </a:r>
            <a:r>
              <a:rPr dirty="0"/>
              <a:t>.</a:t>
            </a:r>
          </a:p>
          <a:p>
            <a:pPr algn="l" rtl="0">
              <a:spcBef>
                <a:spcPts val="700"/>
              </a:spcBef>
              <a:defRPr sz="5000">
                <a:solidFill>
                  <a:srgbClr val="707372"/>
                </a:solidFill>
                <a:latin typeface="Verlag-Book"/>
                <a:ea typeface="Verlag-Book"/>
                <a:cs typeface="Verlag-Book"/>
                <a:sym typeface="Verlag-Book"/>
              </a:defRPr>
            </a:pPr>
            <a:endParaRPr lang="en-US" dirty="0">
              <a:solidFill>
                <a:srgbClr val="707372"/>
              </a:solidFill>
              <a:latin typeface="Calibri"/>
              <a:cs typeface="Calibri"/>
            </a:endParaRPr>
          </a:p>
          <a:p>
            <a:pPr algn="l" rtl="0">
              <a:spcBef>
                <a:spcPts val="700"/>
              </a:spcBef>
              <a:defRPr sz="5000">
                <a:solidFill>
                  <a:srgbClr val="707372"/>
                </a:solidFill>
                <a:latin typeface="Verlag-Book"/>
                <a:ea typeface="Verlag-Book"/>
                <a:cs typeface="Verlag-Book"/>
                <a:sym typeface="Verlag-Book"/>
              </a:defRPr>
            </a:pPr>
            <a:endParaRPr lang="en-US" dirty="0">
              <a:solidFill>
                <a:srgbClr val="707372"/>
              </a:solidFill>
              <a:latin typeface="Calibri"/>
              <a:cs typeface="Calibri"/>
            </a:endParaRPr>
          </a:p>
          <a:p>
            <a:pPr algn="l" rtl="0">
              <a:spcBef>
                <a:spcPts val="700"/>
              </a:spcBef>
              <a:defRPr sz="5000">
                <a:solidFill>
                  <a:srgbClr val="707372"/>
                </a:solidFill>
                <a:latin typeface="Verlag-Book"/>
                <a:ea typeface="Verlag-Book"/>
                <a:cs typeface="Verlag-Book"/>
                <a:sym typeface="Verlag-Book"/>
              </a:defRPr>
            </a:pPr>
            <a:r>
              <a:rPr lang="es-419" b="1" dirty="0">
                <a:solidFill>
                  <a:srgbClr val="978D65"/>
                </a:solidFill>
                <a:latin typeface="Calibri"/>
                <a:cs typeface="Calibri"/>
              </a:rPr>
              <a:t>Más de </a:t>
            </a:r>
            <a:r>
              <a:rPr dirty="0"/>
              <a:t>34 000 </a:t>
            </a:r>
            <a:r>
              <a:rPr dirty="0" err="1"/>
              <a:t>estudiantes</a:t>
            </a:r>
            <a:r>
              <a:rPr dirty="0"/>
              <a:t> </a:t>
            </a:r>
            <a:r>
              <a:rPr dirty="0" err="1"/>
              <a:t>universitarios</a:t>
            </a:r>
            <a:r>
              <a:rPr dirty="0"/>
              <a:t> de EE. UU. </a:t>
            </a:r>
            <a:br>
              <a:rPr lang="en-US" dirty="0"/>
            </a:br>
            <a:r>
              <a:rPr dirty="0"/>
              <a:t>con </a:t>
            </a:r>
            <a:r>
              <a:rPr dirty="0" err="1"/>
              <a:t>alta</a:t>
            </a:r>
            <a:r>
              <a:rPr dirty="0"/>
              <a:t> </a:t>
            </a:r>
            <a:r>
              <a:rPr dirty="0" err="1"/>
              <a:t>necesidad</a:t>
            </a:r>
            <a:r>
              <a:rPr dirty="0"/>
              <a:t> </a:t>
            </a:r>
            <a:r>
              <a:rPr dirty="0" err="1"/>
              <a:t>financiera</a:t>
            </a:r>
            <a:r>
              <a:rPr dirty="0"/>
              <a:t>.</a:t>
            </a:r>
          </a:p>
          <a:p>
            <a:pPr algn="l" rtl="0">
              <a:spcBef>
                <a:spcPts val="700"/>
              </a:spcBef>
              <a:defRPr sz="5000">
                <a:solidFill>
                  <a:srgbClr val="707372"/>
                </a:solidFill>
                <a:latin typeface="Verlag-Book"/>
                <a:ea typeface="Verlag-Book"/>
                <a:cs typeface="Verlag-Book"/>
                <a:sym typeface="Verlag-Book"/>
              </a:defRPr>
            </a:pPr>
            <a:r>
              <a:rPr lang="es-419" b="1" dirty="0">
                <a:solidFill>
                  <a:srgbClr val="978D65"/>
                </a:solidFill>
                <a:latin typeface="Calibri" panose="020F0502020204030204" pitchFamily="34" charset="0"/>
                <a:cs typeface="Calibri" panose="020F0502020204030204" pitchFamily="34" charset="0"/>
              </a:rPr>
              <a:t>Más de 150</a:t>
            </a:r>
            <a:r>
              <a:rPr dirty="0"/>
              <a:t> </a:t>
            </a:r>
            <a:r>
              <a:rPr dirty="0" err="1"/>
              <a:t>países</a:t>
            </a:r>
            <a:r>
              <a:rPr dirty="0"/>
              <a:t>.</a:t>
            </a:r>
          </a:p>
          <a:p>
            <a:pPr algn="l" rtl="0">
              <a:spcBef>
                <a:spcPts val="700"/>
              </a:spcBef>
              <a:defRPr sz="5000">
                <a:solidFill>
                  <a:srgbClr val="707372"/>
                </a:solidFill>
                <a:latin typeface="Verlag-Book"/>
                <a:ea typeface="Verlag-Book"/>
                <a:cs typeface="Verlag-Book"/>
                <a:sym typeface="Verlag-Book"/>
              </a:defRPr>
            </a:pPr>
            <a:r>
              <a:rPr lang="es-419" b="1" dirty="0">
                <a:solidFill>
                  <a:srgbClr val="978D65"/>
                </a:solidFill>
                <a:latin typeface="Calibri"/>
                <a:cs typeface="Calibri"/>
              </a:rPr>
              <a:t>Más de </a:t>
            </a:r>
            <a:r>
              <a:rPr dirty="0"/>
              <a:t>1350 </a:t>
            </a:r>
            <a:r>
              <a:rPr dirty="0" err="1"/>
              <a:t>instituciones</a:t>
            </a:r>
            <a:r>
              <a:rPr dirty="0"/>
              <a:t> </a:t>
            </a:r>
            <a:r>
              <a:rPr dirty="0" err="1"/>
              <a:t>estadounidenses</a:t>
            </a:r>
            <a:r>
              <a:rPr dirty="0"/>
              <a:t> </a:t>
            </a:r>
            <a:r>
              <a:rPr dirty="0" err="1"/>
              <a:t>representadas</a:t>
            </a:r>
            <a:r>
              <a:rPr dirty="0"/>
              <a:t>.</a:t>
            </a:r>
          </a:p>
        </p:txBody>
      </p:sp>
      <p:sp>
        <p:nvSpPr>
          <p:cNvPr id="15" name="*GILMAN SCHOLARSHIP SURVEY">
            <a:extLst>
              <a:ext uri="{FF2B5EF4-FFF2-40B4-BE49-F238E27FC236}">
                <a16:creationId xmlns:a16="http://schemas.microsoft.com/office/drawing/2014/main" id="{A7FC6D93-0800-42A6-9F64-05D68AD9EEAF}"/>
              </a:ext>
            </a:extLst>
          </p:cNvPr>
          <p:cNvSpPr txBox="1"/>
          <p:nvPr/>
        </p:nvSpPr>
        <p:spPr>
          <a:xfrm>
            <a:off x="1413991" y="5598717"/>
            <a:ext cx="4798128" cy="34881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rtlCol="0" anchor="ctr">
            <a:spAutoFit/>
          </a:bodyPr>
          <a:lstStyle>
            <a:lvl1pPr algn="l">
              <a:defRPr sz="1600" b="1">
                <a:solidFill>
                  <a:srgbClr val="948A63"/>
                </a:solidFill>
                <a:latin typeface="Verlag-Book"/>
                <a:ea typeface="Verlag-Book"/>
                <a:cs typeface="Verlag-Book"/>
                <a:sym typeface="Verlag-Book"/>
              </a:defRPr>
            </a:lvl1pPr>
          </a:lstStyle>
          <a:p>
            <a:pPr rtl="0"/>
            <a:r>
              <a:t>*ENCUESTA DE BECAS GILMAN</a:t>
            </a:r>
          </a:p>
        </p:txBody>
      </p:sp>
      <p:sp>
        <p:nvSpPr>
          <p:cNvPr id="9" name="Headline Goes Here">
            <a:extLst>
              <a:ext uri="{FF2B5EF4-FFF2-40B4-BE49-F238E27FC236}">
                <a16:creationId xmlns:a16="http://schemas.microsoft.com/office/drawing/2014/main" id="{59E5BAF9-A4B9-4975-B6E9-D2DEDC6E6B64}"/>
              </a:ext>
            </a:extLst>
          </p:cNvPr>
          <p:cNvSpPr txBox="1"/>
          <p:nvPr/>
        </p:nvSpPr>
        <p:spPr>
          <a:xfrm>
            <a:off x="1417948" y="6277183"/>
            <a:ext cx="13744738" cy="111825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lgn="l">
              <a:defRPr sz="6000" b="1">
                <a:solidFill>
                  <a:srgbClr val="1A3B60"/>
                </a:solidFill>
                <a:latin typeface="Verlag-Book"/>
                <a:ea typeface="Verlag-Book"/>
                <a:cs typeface="Verlag-Book"/>
                <a:sym typeface="Verlag-Book"/>
              </a:defRPr>
            </a:lvl1pPr>
          </a:lstStyle>
          <a:p>
            <a:pPr rtl="0"/>
            <a:r>
              <a:rPr lang="es-419" sz="6600">
                <a:latin typeface="Calibri"/>
                <a:cs typeface="Calibri"/>
              </a:rPr>
              <a:t>Desde el inicio</a:t>
            </a:r>
          </a:p>
        </p:txBody>
      </p:sp>
    </p:spTree>
    <p:extLst>
      <p:ext uri="{BB962C8B-B14F-4D97-AF65-F5344CB8AC3E}">
        <p14:creationId xmlns:p14="http://schemas.microsoft.com/office/powerpoint/2010/main" val="2998600946"/>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ey Findings">
            <a:extLst>
              <a:ext uri="{FF2B5EF4-FFF2-40B4-BE49-F238E27FC236}">
                <a16:creationId xmlns:a16="http://schemas.microsoft.com/office/drawing/2014/main" id="{96EBB8E9-C8C4-B749-88C6-08CEF015140B}"/>
              </a:ext>
            </a:extLst>
          </p:cNvPr>
          <p:cNvSpPr txBox="1"/>
          <p:nvPr/>
        </p:nvSpPr>
        <p:spPr>
          <a:xfrm>
            <a:off x="1342601" y="1438313"/>
            <a:ext cx="14591836" cy="111825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rtlCol="0" anchor="ctr">
            <a:spAutoFit/>
          </a:bodyPr>
          <a:lstStyle>
            <a:lvl1pPr algn="l">
              <a:defRPr sz="6000" b="1">
                <a:solidFill>
                  <a:srgbClr val="1A3B60"/>
                </a:solidFill>
                <a:latin typeface="Verlag-Book"/>
                <a:ea typeface="Verlag-Book"/>
                <a:cs typeface="Verlag-Book"/>
                <a:sym typeface="Verlag-Book"/>
              </a:defRPr>
            </a:lvl1pPr>
          </a:lstStyle>
          <a:p>
            <a:pPr rtl="0"/>
            <a:r>
              <a:rPr lang="es-419" sz="6600">
                <a:latin typeface="Calibri" panose="020F0502020204030204" pitchFamily="34" charset="0"/>
                <a:cs typeface="Calibri" panose="020F0502020204030204" pitchFamily="34" charset="0"/>
              </a:rPr>
              <a:t>Datos de contacto de Gilman</a:t>
            </a:r>
          </a:p>
        </p:txBody>
      </p:sp>
      <p:sp>
        <p:nvSpPr>
          <p:cNvPr id="18"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669B9817-72AD-284F-AD7D-3FA1F1AAEBF8}"/>
              </a:ext>
            </a:extLst>
          </p:cNvPr>
          <p:cNvSpPr txBox="1"/>
          <p:nvPr/>
        </p:nvSpPr>
        <p:spPr>
          <a:xfrm>
            <a:off x="1342601" y="4563423"/>
            <a:ext cx="12170199" cy="345735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spAutoFit/>
          </a:bodyPr>
          <a:lstStyle/>
          <a:p>
            <a:pPr algn="l" rtl="0">
              <a:spcAft>
                <a:spcPts val="1200"/>
              </a:spcAft>
              <a:buClr>
                <a:srgbClr val="988C65"/>
              </a:buClr>
              <a:defRPr sz="3200">
                <a:solidFill>
                  <a:srgbClr val="707372"/>
                </a:solidFill>
                <a:latin typeface="Verlag-Book"/>
                <a:ea typeface="Verlag-Book"/>
                <a:cs typeface="Verlag-Book"/>
                <a:sym typeface="Verlag-Book"/>
              </a:defRPr>
            </a:pPr>
            <a:r>
              <a:rPr lang="es-419" sz="6600">
                <a:solidFill>
                  <a:srgbClr val="707372"/>
                </a:solidFill>
                <a:latin typeface="Calibri" panose="020F0502020204030204" pitchFamily="34" charset="0"/>
                <a:cs typeface="Calibri" panose="020F0502020204030204" pitchFamily="34" charset="0"/>
              </a:rPr>
              <a:t>Gilman@iie.org</a:t>
            </a:r>
            <a:endParaRPr lang="en-US" sz="6600" dirty="0">
              <a:solidFill>
                <a:srgbClr val="707372"/>
              </a:solidFill>
              <a:latin typeface="Calibri" panose="020F0502020204030204" pitchFamily="34" charset="0"/>
              <a:cs typeface="Calibri" panose="020F0502020204030204" pitchFamily="34" charset="0"/>
            </a:endParaRPr>
          </a:p>
          <a:p>
            <a:pPr algn="l" rtl="0">
              <a:spcAft>
                <a:spcPts val="1200"/>
              </a:spcAft>
              <a:buClr>
                <a:srgbClr val="988C65"/>
              </a:buClr>
              <a:defRPr sz="3200">
                <a:solidFill>
                  <a:srgbClr val="707372"/>
                </a:solidFill>
                <a:latin typeface="Verlag-Book"/>
                <a:ea typeface="Verlag-Book"/>
                <a:cs typeface="Verlag-Book"/>
                <a:sym typeface="Verlag-Book"/>
              </a:defRPr>
            </a:pPr>
            <a:r>
              <a:rPr lang="es-419" sz="6600">
                <a:solidFill>
                  <a:srgbClr val="707372"/>
                </a:solidFill>
                <a:latin typeface="Calibri" panose="020F0502020204030204" pitchFamily="34" charset="0"/>
                <a:cs typeface="Calibri" panose="020F0502020204030204" pitchFamily="34" charset="0"/>
              </a:rPr>
              <a:t>800.852.2141 Ext. 1</a:t>
            </a:r>
          </a:p>
          <a:p>
            <a:pPr algn="l" rtl="0">
              <a:spcAft>
                <a:spcPts val="1200"/>
              </a:spcAft>
              <a:buClr>
                <a:srgbClr val="988C65"/>
              </a:buClr>
              <a:defRPr sz="3200">
                <a:solidFill>
                  <a:srgbClr val="707372"/>
                </a:solidFill>
                <a:latin typeface="Verlag-Book"/>
                <a:ea typeface="Verlag-Book"/>
                <a:cs typeface="Verlag-Book"/>
                <a:sym typeface="Verlag-Book"/>
              </a:defRPr>
            </a:pPr>
            <a:r>
              <a:rPr lang="es-419" sz="6600">
                <a:solidFill>
                  <a:srgbClr val="1A3B60"/>
                </a:solidFill>
                <a:latin typeface="Calibri" panose="020F0502020204030204" pitchFamily="34" charset="0"/>
                <a:cs typeface="Calibri" panose="020F0502020204030204" pitchFamily="34" charset="0"/>
              </a:rPr>
              <a:t>Gilmanscholarship.org</a:t>
            </a:r>
            <a:endParaRPr lang="en-US" sz="6600" dirty="0">
              <a:solidFill>
                <a:srgbClr val="1A3B6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0CB385F7-E347-8144-811E-FAEB89295C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513785" y="2556568"/>
            <a:ext cx="9527614" cy="7013867"/>
          </a:xfrm>
          <a:prstGeom prst="rect">
            <a:avLst/>
          </a:prstGeom>
          <a:ln w="76200">
            <a:solidFill>
              <a:srgbClr val="1A3B60"/>
            </a:solidFill>
          </a:ln>
        </p:spPr>
      </p:pic>
    </p:spTree>
    <p:extLst>
      <p:ext uri="{BB962C8B-B14F-4D97-AF65-F5344CB8AC3E}">
        <p14:creationId xmlns:p14="http://schemas.microsoft.com/office/powerpoint/2010/main" val="873041209"/>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ey Findings">
            <a:extLst>
              <a:ext uri="{FF2B5EF4-FFF2-40B4-BE49-F238E27FC236}">
                <a16:creationId xmlns:a16="http://schemas.microsoft.com/office/drawing/2014/main" id="{96EBB8E9-C8C4-B749-88C6-08CEF015140B}"/>
              </a:ext>
            </a:extLst>
          </p:cNvPr>
          <p:cNvSpPr txBox="1"/>
          <p:nvPr/>
        </p:nvSpPr>
        <p:spPr>
          <a:xfrm>
            <a:off x="1342601" y="1438313"/>
            <a:ext cx="14591836" cy="111825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rtlCol="0" anchor="ctr">
            <a:spAutoFit/>
          </a:bodyPr>
          <a:lstStyle>
            <a:lvl1pPr algn="l">
              <a:defRPr sz="6000" b="1">
                <a:solidFill>
                  <a:srgbClr val="1A3B60"/>
                </a:solidFill>
                <a:latin typeface="Verlag-Book"/>
                <a:ea typeface="Verlag-Book"/>
                <a:cs typeface="Verlag-Book"/>
                <a:sym typeface="Verlag-Book"/>
              </a:defRPr>
            </a:lvl1pPr>
          </a:lstStyle>
          <a:p>
            <a:pPr rtl="0"/>
            <a:r>
              <a:rPr lang="es-419" sz="6600">
                <a:latin typeface="Calibri" panose="020F0502020204030204" pitchFamily="34" charset="0"/>
                <a:cs typeface="Calibri" panose="020F0502020204030204" pitchFamily="34" charset="0"/>
              </a:rPr>
              <a:t>Información de contacto [de su oficina]</a:t>
            </a:r>
          </a:p>
        </p:txBody>
      </p:sp>
      <p:sp>
        <p:nvSpPr>
          <p:cNvPr id="3" name="Rectangle 2">
            <a:extLst>
              <a:ext uri="{FF2B5EF4-FFF2-40B4-BE49-F238E27FC236}">
                <a16:creationId xmlns:a16="http://schemas.microsoft.com/office/drawing/2014/main" id="{06875E0D-93F1-F549-ACAF-1B383EF67017}"/>
              </a:ext>
            </a:extLst>
          </p:cNvPr>
          <p:cNvSpPr/>
          <p:nvPr/>
        </p:nvSpPr>
        <p:spPr>
          <a:xfrm>
            <a:off x="16523786" y="989343"/>
            <a:ext cx="6761690" cy="2016194"/>
          </a:xfrm>
          <a:prstGeom prst="rect">
            <a:avLst/>
          </a:prstGeom>
          <a:noFill/>
          <a:ln w="19050">
            <a:solidFill>
              <a:srgbClr val="1A3B60"/>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419" sz="3600">
                <a:solidFill>
                  <a:srgbClr val="998D66"/>
                </a:solidFill>
                <a:latin typeface="Calibri" panose="020F0502020204030204" pitchFamily="34" charset="0"/>
                <a:cs typeface="Calibri" panose="020F0502020204030204" pitchFamily="34" charset="0"/>
              </a:rPr>
              <a:t>Coloque el logo de </a:t>
            </a:r>
            <a:br>
              <a:rPr lang="es-419" sz="3600">
                <a:solidFill>
                  <a:srgbClr val="998D66"/>
                </a:solidFill>
                <a:latin typeface="Calibri" panose="020F0502020204030204" pitchFamily="34" charset="0"/>
                <a:cs typeface="Calibri" panose="020F0502020204030204" pitchFamily="34" charset="0"/>
              </a:rPr>
            </a:br>
            <a:r>
              <a:rPr lang="es-419" sz="3600">
                <a:solidFill>
                  <a:srgbClr val="998D66"/>
                </a:solidFill>
                <a:latin typeface="Calibri" panose="020F0502020204030204" pitchFamily="34" charset="0"/>
                <a:cs typeface="Calibri" panose="020F0502020204030204" pitchFamily="34" charset="0"/>
              </a:rPr>
              <a:t>su institución aquí</a:t>
            </a:r>
          </a:p>
        </p:txBody>
      </p:sp>
      <p:sp>
        <p:nvSpPr>
          <p:cNvPr id="6" name="TextBox 5">
            <a:extLst>
              <a:ext uri="{FF2B5EF4-FFF2-40B4-BE49-F238E27FC236}">
                <a16:creationId xmlns:a16="http://schemas.microsoft.com/office/drawing/2014/main" id="{F9B37392-D08C-5643-B61C-EEB911CF1164}"/>
              </a:ext>
            </a:extLst>
          </p:cNvPr>
          <p:cNvSpPr txBox="1"/>
          <p:nvPr/>
        </p:nvSpPr>
        <p:spPr>
          <a:xfrm>
            <a:off x="2185988" y="4815133"/>
            <a:ext cx="10006012" cy="4104200"/>
          </a:xfrm>
          <a:prstGeom prst="rect">
            <a:avLst/>
          </a:prstGeom>
          <a:noFill/>
        </p:spPr>
        <p:txBody>
          <a:bodyPr wrap="square" rtlCol="0">
            <a:spAutoFit/>
          </a:bodyPr>
          <a:lstStyle/>
          <a:p>
            <a:pPr rtl="0">
              <a:lnSpc>
                <a:spcPct val="150000"/>
              </a:lnSpc>
            </a:pPr>
            <a:r>
              <a:rPr lang="es-419" sz="6000" dirty="0">
                <a:solidFill>
                  <a:srgbClr val="707372"/>
                </a:solidFill>
                <a:latin typeface="Calibri" panose="020F0502020204030204" pitchFamily="34" charset="0"/>
                <a:cs typeface="Calibri" panose="020F0502020204030204" pitchFamily="34" charset="0"/>
              </a:rPr>
              <a:t>Dirección de correo electrónico</a:t>
            </a:r>
          </a:p>
          <a:p>
            <a:pPr rtl="0">
              <a:lnSpc>
                <a:spcPct val="150000"/>
              </a:lnSpc>
            </a:pPr>
            <a:r>
              <a:rPr lang="es-419" sz="6000" dirty="0">
                <a:solidFill>
                  <a:srgbClr val="707372"/>
                </a:solidFill>
                <a:latin typeface="Calibri" panose="020F0502020204030204" pitchFamily="34" charset="0"/>
                <a:cs typeface="Calibri" panose="020F0502020204030204" pitchFamily="34" charset="0"/>
              </a:rPr>
              <a:t>Teléfono</a:t>
            </a:r>
          </a:p>
          <a:p>
            <a:pPr rtl="0">
              <a:lnSpc>
                <a:spcPct val="150000"/>
              </a:lnSpc>
            </a:pPr>
            <a:r>
              <a:rPr lang="es-419" sz="6000" dirty="0">
                <a:solidFill>
                  <a:srgbClr val="002F6C"/>
                </a:solidFill>
                <a:latin typeface="Calibri" panose="020F0502020204030204" pitchFamily="34" charset="0"/>
                <a:cs typeface="Calibri" panose="020F0502020204030204" pitchFamily="34" charset="0"/>
              </a:rPr>
              <a:t>Sitio web</a:t>
            </a:r>
          </a:p>
        </p:txBody>
      </p:sp>
      <p:sp>
        <p:nvSpPr>
          <p:cNvPr id="7" name="Rectangle 6">
            <a:extLst>
              <a:ext uri="{FF2B5EF4-FFF2-40B4-BE49-F238E27FC236}">
                <a16:creationId xmlns:a16="http://schemas.microsoft.com/office/drawing/2014/main" id="{47425F58-DDC7-E245-9011-974ADDD12B08}"/>
              </a:ext>
            </a:extLst>
          </p:cNvPr>
          <p:cNvSpPr/>
          <p:nvPr/>
        </p:nvSpPr>
        <p:spPr>
          <a:xfrm>
            <a:off x="13507034" y="3861103"/>
            <a:ext cx="9778442" cy="5993794"/>
          </a:xfrm>
          <a:prstGeom prst="rect">
            <a:avLst/>
          </a:prstGeom>
          <a:noFill/>
          <a:ln w="19050">
            <a:solidFill>
              <a:srgbClr val="1A3B60"/>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419" sz="3600">
                <a:solidFill>
                  <a:srgbClr val="998D66"/>
                </a:solidFill>
                <a:latin typeface="Calibri" panose="020F0502020204030204" pitchFamily="34" charset="0"/>
                <a:cs typeface="Calibri" panose="020F0502020204030204" pitchFamily="34" charset="0"/>
              </a:rPr>
              <a:t>Coloque una de sus fotos aquí</a:t>
            </a:r>
          </a:p>
        </p:txBody>
      </p:sp>
    </p:spTree>
    <p:extLst>
      <p:ext uri="{BB962C8B-B14F-4D97-AF65-F5344CB8AC3E}">
        <p14:creationId xmlns:p14="http://schemas.microsoft.com/office/powerpoint/2010/main" val="125010281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ey Findings">
            <a:extLst>
              <a:ext uri="{FF2B5EF4-FFF2-40B4-BE49-F238E27FC236}">
                <a16:creationId xmlns:a16="http://schemas.microsoft.com/office/drawing/2014/main" id="{96EBB8E9-C8C4-B749-88C6-08CEF015140B}"/>
              </a:ext>
            </a:extLst>
          </p:cNvPr>
          <p:cNvSpPr txBox="1"/>
          <p:nvPr/>
        </p:nvSpPr>
        <p:spPr>
          <a:xfrm>
            <a:off x="1342601" y="1438313"/>
            <a:ext cx="14591836" cy="111825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rtlCol="0" anchor="ctr">
            <a:spAutoFit/>
          </a:bodyPr>
          <a:lstStyle>
            <a:lvl1pPr algn="l">
              <a:defRPr sz="6000" b="1">
                <a:solidFill>
                  <a:srgbClr val="1A3B60"/>
                </a:solidFill>
                <a:latin typeface="Verlag-Book"/>
                <a:ea typeface="Verlag-Book"/>
                <a:cs typeface="Verlag-Book"/>
                <a:sym typeface="Verlag-Book"/>
              </a:defRPr>
            </a:lvl1pPr>
          </a:lstStyle>
          <a:p>
            <a:pPr rtl="0"/>
            <a:r>
              <a:rPr lang="es-419" sz="6600">
                <a:latin typeface="Calibri" panose="020F0502020204030204" pitchFamily="34" charset="0"/>
                <a:cs typeface="Calibri" panose="020F0502020204030204" pitchFamily="34" charset="0"/>
              </a:rPr>
              <a:t>Becas de hasta USD 5000</a:t>
            </a:r>
          </a:p>
        </p:txBody>
      </p:sp>
      <p:sp>
        <p:nvSpPr>
          <p:cNvPr id="6"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4E5D8220-6B11-F74E-876C-0228CFC52B57}"/>
              </a:ext>
            </a:extLst>
          </p:cNvPr>
          <p:cNvSpPr txBox="1"/>
          <p:nvPr/>
        </p:nvSpPr>
        <p:spPr>
          <a:xfrm>
            <a:off x="1342601" y="2912844"/>
            <a:ext cx="14910238" cy="754232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rtlCol="0">
            <a:spAutoFit/>
          </a:bodyPr>
          <a:lstStyle/>
          <a:p>
            <a:pPr marL="457200" indent="-457200" algn="l" rtl="0">
              <a:lnSpc>
                <a:spcPct val="150000"/>
              </a:lnSpc>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6600">
                <a:solidFill>
                  <a:srgbClr val="1A3B60"/>
                </a:solidFill>
                <a:latin typeface="Calibri" panose="020F0502020204030204" pitchFamily="34" charset="0"/>
                <a:cs typeface="Calibri" panose="020F0502020204030204" pitchFamily="34" charset="0"/>
              </a:rPr>
              <a:t>Otoño</a:t>
            </a:r>
          </a:p>
          <a:p>
            <a:pPr marL="457200" indent="-457200" algn="l" rtl="0">
              <a:lnSpc>
                <a:spcPct val="150000"/>
              </a:lnSpc>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6600">
                <a:solidFill>
                  <a:srgbClr val="1A3B60"/>
                </a:solidFill>
                <a:latin typeface="Calibri" panose="020F0502020204030204" pitchFamily="34" charset="0"/>
                <a:cs typeface="Calibri" panose="020F0502020204030204" pitchFamily="34" charset="0"/>
              </a:rPr>
              <a:t>Primavera</a:t>
            </a:r>
          </a:p>
          <a:p>
            <a:pPr marL="457200" indent="-457200" algn="l" rtl="0">
              <a:lnSpc>
                <a:spcPct val="150000"/>
              </a:lnSpc>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6600">
                <a:solidFill>
                  <a:srgbClr val="1A3B60"/>
                </a:solidFill>
                <a:latin typeface="Calibri" panose="020F0502020204030204" pitchFamily="34" charset="0"/>
                <a:cs typeface="Calibri" panose="020F0502020204030204" pitchFamily="34" charset="0"/>
              </a:rPr>
              <a:t>Verano</a:t>
            </a:r>
          </a:p>
          <a:p>
            <a:pPr marL="457200" indent="-457200" algn="l" rtl="0">
              <a:lnSpc>
                <a:spcPct val="150000"/>
              </a:lnSpc>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6600">
                <a:solidFill>
                  <a:srgbClr val="1A3B60"/>
                </a:solidFill>
                <a:latin typeface="Calibri" panose="020F0502020204030204" pitchFamily="34" charset="0"/>
                <a:cs typeface="Calibri" panose="020F0502020204030204" pitchFamily="34" charset="0"/>
              </a:rPr>
              <a:t>Invierno</a:t>
            </a:r>
          </a:p>
          <a:p>
            <a:pPr marL="457200" indent="-457200" algn="l" rtl="0">
              <a:lnSpc>
                <a:spcPct val="150000"/>
              </a:lnSpc>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6600">
                <a:solidFill>
                  <a:srgbClr val="1A3B60"/>
                </a:solidFill>
                <a:latin typeface="Calibri" panose="020F0502020204030204" pitchFamily="34" charset="0"/>
                <a:cs typeface="Calibri" panose="020F0502020204030204" pitchFamily="34" charset="0"/>
              </a:rPr>
              <a:t>Año académico</a:t>
            </a:r>
          </a:p>
        </p:txBody>
      </p:sp>
      <p:pic>
        <p:nvPicPr>
          <p:cNvPr id="7" name="Picture 6" descr="A person standing in front of a building&#10;&#10;Description automatically generated">
            <a:extLst>
              <a:ext uri="{FF2B5EF4-FFF2-40B4-BE49-F238E27FC236}">
                <a16:creationId xmlns:a16="http://schemas.microsoft.com/office/drawing/2014/main" id="{FC6776A0-15C1-4D45-9953-49B4088CABC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192000" y="2296844"/>
            <a:ext cx="11317191" cy="7428568"/>
          </a:xfrm>
          <a:prstGeom prst="rect">
            <a:avLst/>
          </a:prstGeom>
          <a:ln w="76200">
            <a:solidFill>
              <a:srgbClr val="002F6C"/>
            </a:solidFill>
          </a:ln>
        </p:spPr>
      </p:pic>
    </p:spTree>
    <p:extLst>
      <p:ext uri="{BB962C8B-B14F-4D97-AF65-F5344CB8AC3E}">
        <p14:creationId xmlns:p14="http://schemas.microsoft.com/office/powerpoint/2010/main" val="43197417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ey Findings">
            <a:extLst>
              <a:ext uri="{FF2B5EF4-FFF2-40B4-BE49-F238E27FC236}">
                <a16:creationId xmlns:a16="http://schemas.microsoft.com/office/drawing/2014/main" id="{96EBB8E9-C8C4-B749-88C6-08CEF015140B}"/>
              </a:ext>
            </a:extLst>
          </p:cNvPr>
          <p:cNvSpPr txBox="1"/>
          <p:nvPr/>
        </p:nvSpPr>
        <p:spPr>
          <a:xfrm>
            <a:off x="1342601" y="930482"/>
            <a:ext cx="14591836" cy="213391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rtlCol="0" anchor="ctr">
            <a:spAutoFit/>
          </a:bodyPr>
          <a:lstStyle>
            <a:lvl1pPr algn="l">
              <a:defRPr sz="6000" b="1">
                <a:solidFill>
                  <a:srgbClr val="1A3B60"/>
                </a:solidFill>
                <a:latin typeface="Verlag-Book"/>
                <a:ea typeface="Verlag-Book"/>
                <a:cs typeface="Verlag-Book"/>
                <a:sym typeface="Verlag-Book"/>
              </a:defRPr>
            </a:lvl1pPr>
          </a:lstStyle>
          <a:p>
            <a:pPr rtl="0"/>
            <a:r>
              <a:rPr lang="es-419" sz="6600" dirty="0">
                <a:latin typeface="Calibri" panose="020F0502020204030204" pitchFamily="34" charset="0"/>
                <a:cs typeface="Calibri" panose="020F0502020204030204" pitchFamily="34" charset="0"/>
              </a:rPr>
              <a:t>Asignación por idioma </a:t>
            </a:r>
            <a:br>
              <a:rPr lang="es-419" sz="6600" dirty="0">
                <a:latin typeface="Calibri" panose="020F0502020204030204" pitchFamily="34" charset="0"/>
                <a:cs typeface="Calibri" panose="020F0502020204030204" pitchFamily="34" charset="0"/>
              </a:rPr>
            </a:br>
            <a:r>
              <a:rPr lang="es-419" sz="6600" dirty="0">
                <a:latin typeface="Calibri" panose="020F0502020204030204" pitchFamily="34" charset="0"/>
                <a:cs typeface="Calibri" panose="020F0502020204030204" pitchFamily="34" charset="0"/>
              </a:rPr>
              <a:t>de necesidad crítica</a:t>
            </a:r>
          </a:p>
        </p:txBody>
      </p:sp>
      <p:sp>
        <p:nvSpPr>
          <p:cNvPr id="6"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4E5D8220-6B11-F74E-876C-0228CFC52B57}"/>
              </a:ext>
            </a:extLst>
          </p:cNvPr>
          <p:cNvSpPr txBox="1"/>
          <p:nvPr/>
        </p:nvSpPr>
        <p:spPr>
          <a:xfrm>
            <a:off x="1342601" y="3690144"/>
            <a:ext cx="14252999" cy="596771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numCol="2" rtlCol="0" anchor="t">
            <a:spAutoFit/>
          </a:bodyPr>
          <a:lstStyle/>
          <a:p>
            <a:pPr marL="457200" indent="-457200" algn="l" rtl="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800">
                <a:solidFill>
                  <a:srgbClr val="1A3B60"/>
                </a:solidFill>
                <a:latin typeface="Calibri" panose="020F0502020204030204" pitchFamily="34" charset="0"/>
                <a:cs typeface="Calibri" panose="020F0502020204030204" pitchFamily="34" charset="0"/>
              </a:rPr>
              <a:t>Árabe</a:t>
            </a:r>
          </a:p>
          <a:p>
            <a:pPr marL="457200" indent="-457200" algn="l" rtl="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800">
                <a:solidFill>
                  <a:srgbClr val="1A3B60"/>
                </a:solidFill>
                <a:latin typeface="Calibri" panose="020F0502020204030204" pitchFamily="34" charset="0"/>
                <a:cs typeface="Calibri" panose="020F0502020204030204" pitchFamily="34" charset="0"/>
              </a:rPr>
              <a:t>Azerbaiyano</a:t>
            </a:r>
          </a:p>
          <a:p>
            <a:pPr marL="457200" indent="-457200" algn="l" rtl="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800">
                <a:solidFill>
                  <a:srgbClr val="1A3B60"/>
                </a:solidFill>
                <a:latin typeface="Calibri" panose="020F0502020204030204" pitchFamily="34" charset="0"/>
                <a:cs typeface="Calibri" panose="020F0502020204030204" pitchFamily="34" charset="0"/>
              </a:rPr>
              <a:t>Indonesio</a:t>
            </a:r>
          </a:p>
          <a:p>
            <a:pPr marL="457200" indent="-457200" algn="l" rtl="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800">
                <a:solidFill>
                  <a:srgbClr val="1A3B60"/>
                </a:solidFill>
                <a:latin typeface="Calibri" panose="020F0502020204030204" pitchFamily="34" charset="0"/>
                <a:cs typeface="Calibri" panose="020F0502020204030204" pitchFamily="34" charset="0"/>
              </a:rPr>
              <a:t>Bengalí</a:t>
            </a:r>
          </a:p>
          <a:p>
            <a:pPr marL="457200" indent="-457200" algn="l" rtl="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800">
                <a:solidFill>
                  <a:srgbClr val="1A3B60"/>
                </a:solidFill>
                <a:latin typeface="Calibri" panose="020F0502020204030204" pitchFamily="34" charset="0"/>
                <a:cs typeface="Calibri" panose="020F0502020204030204" pitchFamily="34" charset="0"/>
              </a:rPr>
              <a:t>Chino (Mandarín)</a:t>
            </a:r>
          </a:p>
          <a:p>
            <a:pPr marL="457200" indent="-457200" algn="l" rtl="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800">
                <a:solidFill>
                  <a:srgbClr val="1A3B60"/>
                </a:solidFill>
                <a:latin typeface="Calibri"/>
                <a:cs typeface="Calibri"/>
              </a:rPr>
              <a:t>Hebreo*</a:t>
            </a:r>
            <a:endParaRPr lang="en-US" sz="4800" dirty="0">
              <a:solidFill>
                <a:srgbClr val="1A3B60"/>
              </a:solidFill>
              <a:latin typeface="Calibri" panose="020F0502020204030204" pitchFamily="34" charset="0"/>
              <a:cs typeface="Calibri" panose="020F0502020204030204" pitchFamily="34" charset="0"/>
            </a:endParaRPr>
          </a:p>
          <a:p>
            <a:pPr marL="457200" indent="-457200" algn="l" rtl="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800">
                <a:solidFill>
                  <a:srgbClr val="1A3B60"/>
                </a:solidFill>
                <a:latin typeface="Calibri" panose="020F0502020204030204" pitchFamily="34" charset="0"/>
                <a:cs typeface="Calibri" panose="020F0502020204030204" pitchFamily="34" charset="0"/>
              </a:rPr>
              <a:t>Hindi</a:t>
            </a:r>
          </a:p>
          <a:p>
            <a:pPr marL="457200" indent="-457200" algn="l" rtl="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800">
                <a:solidFill>
                  <a:srgbClr val="1A3B60"/>
                </a:solidFill>
                <a:latin typeface="Calibri" panose="020F0502020204030204" pitchFamily="34" charset="0"/>
                <a:cs typeface="Calibri" panose="020F0502020204030204" pitchFamily="34" charset="0"/>
              </a:rPr>
              <a:t>Japonés</a:t>
            </a:r>
          </a:p>
          <a:p>
            <a:pPr marL="457200" indent="-457200" algn="l" rtl="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800">
                <a:solidFill>
                  <a:srgbClr val="1A3B60"/>
                </a:solidFill>
                <a:latin typeface="Calibri" panose="020F0502020204030204" pitchFamily="34" charset="0"/>
                <a:cs typeface="Calibri" panose="020F0502020204030204" pitchFamily="34" charset="0"/>
              </a:rPr>
              <a:t>Coreano</a:t>
            </a:r>
          </a:p>
          <a:p>
            <a:pPr marL="457200" indent="-457200" algn="l" rtl="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800">
                <a:solidFill>
                  <a:srgbClr val="1A3B60"/>
                </a:solidFill>
                <a:latin typeface="Calibri" panose="020F0502020204030204" pitchFamily="34" charset="0"/>
                <a:cs typeface="Calibri" panose="020F0502020204030204" pitchFamily="34" charset="0"/>
              </a:rPr>
              <a:t>Persa</a:t>
            </a:r>
          </a:p>
          <a:p>
            <a:pPr marL="457200" indent="-457200" algn="l" rtl="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800">
                <a:solidFill>
                  <a:srgbClr val="1A3B60"/>
                </a:solidFill>
                <a:latin typeface="Calibri" panose="020F0502020204030204" pitchFamily="34" charset="0"/>
                <a:cs typeface="Calibri" panose="020F0502020204030204" pitchFamily="34" charset="0"/>
              </a:rPr>
              <a:t>Portugués</a:t>
            </a:r>
          </a:p>
          <a:p>
            <a:pPr marL="457200" indent="-457200" algn="l" rtl="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800">
                <a:solidFill>
                  <a:srgbClr val="1A3B60"/>
                </a:solidFill>
                <a:latin typeface="Calibri" panose="020F0502020204030204" pitchFamily="34" charset="0"/>
                <a:cs typeface="Calibri" panose="020F0502020204030204" pitchFamily="34" charset="0"/>
              </a:rPr>
              <a:t>Punjabi</a:t>
            </a:r>
          </a:p>
          <a:p>
            <a:pPr marL="457200" indent="-457200" algn="l" rtl="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800">
                <a:solidFill>
                  <a:srgbClr val="1A3B60"/>
                </a:solidFill>
                <a:latin typeface="Calibri" panose="020F0502020204030204" pitchFamily="34" charset="0"/>
                <a:cs typeface="Calibri" panose="020F0502020204030204" pitchFamily="34" charset="0"/>
              </a:rPr>
              <a:t>Ruso</a:t>
            </a:r>
          </a:p>
          <a:p>
            <a:pPr marL="457200" indent="-457200" algn="l" rtl="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800">
                <a:solidFill>
                  <a:srgbClr val="1A3B60"/>
                </a:solidFill>
                <a:latin typeface="Calibri" panose="020F0502020204030204" pitchFamily="34" charset="0"/>
                <a:cs typeface="Calibri" panose="020F0502020204030204" pitchFamily="34" charset="0"/>
              </a:rPr>
              <a:t>Suajili</a:t>
            </a:r>
          </a:p>
          <a:p>
            <a:pPr marL="457200" indent="-457200" algn="l" rtl="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800">
                <a:solidFill>
                  <a:srgbClr val="1A3B60"/>
                </a:solidFill>
                <a:latin typeface="Calibri" panose="020F0502020204030204" pitchFamily="34" charset="0"/>
                <a:cs typeface="Calibri" panose="020F0502020204030204" pitchFamily="34" charset="0"/>
              </a:rPr>
              <a:t>Turco</a:t>
            </a:r>
          </a:p>
          <a:p>
            <a:pPr marL="457200" indent="-457200" algn="l" rtl="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800">
                <a:solidFill>
                  <a:srgbClr val="1A3B60"/>
                </a:solidFill>
                <a:latin typeface="Calibri" panose="020F0502020204030204" pitchFamily="34" charset="0"/>
                <a:cs typeface="Calibri" panose="020F0502020204030204" pitchFamily="34" charset="0"/>
              </a:rPr>
              <a:t>Urdu</a:t>
            </a:r>
          </a:p>
        </p:txBody>
      </p:sp>
      <p:sp>
        <p:nvSpPr>
          <p:cNvPr id="8" name="This is body copy. Et vellabor alit iunt. Bor ma quaerfe riscium nus, omnis que dolor aditat. Non cum volorerumqui blaut is mil magni ullupta nonsenimus autat fugiti odit imusa sint et quos exerum que magnimus dolestibus.…">
            <a:extLst>
              <a:ext uri="{FF2B5EF4-FFF2-40B4-BE49-F238E27FC236}">
                <a16:creationId xmlns:a16="http://schemas.microsoft.com/office/drawing/2014/main" id="{1E96C7B2-31FA-6A47-A151-E46F81D2E93E}"/>
              </a:ext>
            </a:extLst>
          </p:cNvPr>
          <p:cNvSpPr txBox="1"/>
          <p:nvPr/>
        </p:nvSpPr>
        <p:spPr>
          <a:xfrm>
            <a:off x="1359534" y="2715596"/>
            <a:ext cx="22262466" cy="7797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spAutoFit/>
          </a:bodyPr>
          <a:lstStyle/>
          <a:p>
            <a:pPr algn="l" rtl="0">
              <a:defRPr sz="3200">
                <a:solidFill>
                  <a:srgbClr val="707372"/>
                </a:solidFill>
                <a:latin typeface="Verlag-Book"/>
                <a:ea typeface="Verlag-Book"/>
                <a:cs typeface="Verlag-Book"/>
                <a:sym typeface="Verlag-Book"/>
              </a:defRPr>
            </a:pPr>
            <a:r>
              <a:rPr lang="es-419" sz="4400">
                <a:solidFill>
                  <a:srgbClr val="707372"/>
                </a:solidFill>
                <a:latin typeface="Calibri" panose="020F0502020204030204" pitchFamily="34" charset="0"/>
                <a:cs typeface="Calibri" panose="020F0502020204030204" pitchFamily="34" charset="0"/>
              </a:rPr>
              <a:t>Hasta USD 3000 adicionales + acceso a pruebas de competencia</a:t>
            </a:r>
          </a:p>
        </p:txBody>
      </p:sp>
      <p:sp>
        <p:nvSpPr>
          <p:cNvPr id="10" name="This is body copy. Et vellabor alit iunt. Bor ma quaerfe riscium nus, omnis que dolor aditat. Non cum volorerumqui blaut is mil magni ullupta nonsenimus autat fugiti odit imusa sint et quos exerum que magnimus dolestibus.…">
            <a:extLst>
              <a:ext uri="{FF2B5EF4-FFF2-40B4-BE49-F238E27FC236}">
                <a16:creationId xmlns:a16="http://schemas.microsoft.com/office/drawing/2014/main" id="{350A9AEE-3159-D247-997C-41B1BDAF86AB}"/>
              </a:ext>
            </a:extLst>
          </p:cNvPr>
          <p:cNvSpPr txBox="1"/>
          <p:nvPr/>
        </p:nvSpPr>
        <p:spPr>
          <a:xfrm>
            <a:off x="1359534" y="10116883"/>
            <a:ext cx="13673892" cy="108747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spAutoFit/>
          </a:bodyPr>
          <a:lstStyle/>
          <a:p>
            <a:pPr algn="l" rtl="0">
              <a:defRPr sz="3200">
                <a:solidFill>
                  <a:srgbClr val="707372"/>
                </a:solidFill>
                <a:latin typeface="Verlag-Book"/>
                <a:ea typeface="Verlag-Book"/>
                <a:cs typeface="Verlag-Book"/>
                <a:sym typeface="Verlag-Book"/>
              </a:defRPr>
            </a:pPr>
            <a:r>
              <a:rPr lang="es-419" sz="3200" dirty="0">
                <a:solidFill>
                  <a:srgbClr val="1A3B60"/>
                </a:solidFill>
                <a:latin typeface="Calibri" panose="020F0502020204030204" pitchFamily="34" charset="0"/>
                <a:cs typeface="Calibri" panose="020F0502020204030204" pitchFamily="34" charset="0"/>
              </a:rPr>
              <a:t>Estudiar cualquiera de estos idiomas en lenguaje de señas también es elegible para el Premio de Idioma de Necesidad Crítica (CNLA, por sus siglas en inglés).</a:t>
            </a:r>
          </a:p>
        </p:txBody>
      </p:sp>
      <p:sp>
        <p:nvSpPr>
          <p:cNvPr id="11" name="This is body copy. Et vellabor alit iunt. Bor ma quaerfe riscium nus, omnis que dolor aditat. Non cum volorerumqui blaut is mil magni ullupta nonsenimus autat fugiti odit imusa sint et quos exerum que magnimus dolestibus.…">
            <a:extLst>
              <a:ext uri="{FF2B5EF4-FFF2-40B4-BE49-F238E27FC236}">
                <a16:creationId xmlns:a16="http://schemas.microsoft.com/office/drawing/2014/main" id="{8DFD5146-A9AC-C84B-86AC-A34AC8B8EB1D}"/>
              </a:ext>
            </a:extLst>
          </p:cNvPr>
          <p:cNvSpPr txBox="1"/>
          <p:nvPr/>
        </p:nvSpPr>
        <p:spPr>
          <a:xfrm>
            <a:off x="16316176" y="10116882"/>
            <a:ext cx="7669532" cy="59503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spAutoFit/>
          </a:bodyPr>
          <a:lstStyle/>
          <a:p>
            <a:pPr rtl="0">
              <a:defRPr sz="3200">
                <a:solidFill>
                  <a:srgbClr val="707372"/>
                </a:solidFill>
                <a:latin typeface="Verlag-Book"/>
                <a:ea typeface="Verlag-Book"/>
                <a:cs typeface="Verlag-Book"/>
                <a:sym typeface="Verlag-Book"/>
              </a:defRPr>
            </a:pPr>
            <a:r>
              <a:rPr lang="es-419" sz="3200" dirty="0">
                <a:solidFill>
                  <a:srgbClr val="707372"/>
                </a:solidFill>
                <a:latin typeface="Calibri" panose="020F0502020204030204" pitchFamily="34" charset="0"/>
                <a:cs typeface="Calibri" panose="020F0502020204030204" pitchFamily="34" charset="0"/>
              </a:rPr>
              <a:t>Requiere un ensayo adicional para ser considerado.</a:t>
            </a:r>
          </a:p>
        </p:txBody>
      </p:sp>
      <p:pic>
        <p:nvPicPr>
          <p:cNvPr id="3" name="Picture 2" descr="A person standing next to a statue&#10;&#10;Description automatically generated with low confidence">
            <a:extLst>
              <a:ext uri="{FF2B5EF4-FFF2-40B4-BE49-F238E27FC236}">
                <a16:creationId xmlns:a16="http://schemas.microsoft.com/office/drawing/2014/main" id="{B6C28455-B565-6F46-865F-BCF00B5EBCE4}"/>
              </a:ext>
            </a:extLst>
          </p:cNvPr>
          <p:cNvPicPr>
            <a:picLocks noChangeAspect="1"/>
          </p:cNvPicPr>
          <p:nvPr/>
        </p:nvPicPr>
        <p:blipFill rotWithShape="1">
          <a:blip r:embed="rId3">
            <a:extLst>
              <a:ext uri="{28A0092B-C50C-407E-A947-70E740481C1C}">
                <a14:useLocalDpi xmlns:a14="http://schemas.microsoft.com/office/drawing/2010/main" val="0"/>
              </a:ext>
            </a:extLst>
          </a:blip>
          <a:srcRect l="8167" t="5332" r="8435" b="18755"/>
          <a:stretch/>
        </p:blipFill>
        <p:spPr>
          <a:xfrm>
            <a:off x="16679885" y="1416341"/>
            <a:ext cx="6942115" cy="8428323"/>
          </a:xfrm>
          <a:prstGeom prst="rect">
            <a:avLst/>
          </a:prstGeom>
          <a:ln w="76200">
            <a:solidFill>
              <a:srgbClr val="1A3B60"/>
            </a:solidFill>
          </a:ln>
        </p:spPr>
      </p:pic>
    </p:spTree>
    <p:extLst>
      <p:ext uri="{BB962C8B-B14F-4D97-AF65-F5344CB8AC3E}">
        <p14:creationId xmlns:p14="http://schemas.microsoft.com/office/powerpoint/2010/main" val="58297315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ey Findings">
            <a:extLst>
              <a:ext uri="{FF2B5EF4-FFF2-40B4-BE49-F238E27FC236}">
                <a16:creationId xmlns:a16="http://schemas.microsoft.com/office/drawing/2014/main" id="{96EBB8E9-C8C4-B749-88C6-08CEF015140B}"/>
              </a:ext>
            </a:extLst>
          </p:cNvPr>
          <p:cNvSpPr txBox="1"/>
          <p:nvPr/>
        </p:nvSpPr>
        <p:spPr>
          <a:xfrm>
            <a:off x="1342601" y="1438313"/>
            <a:ext cx="14591836" cy="111825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rtlCol="0" anchor="ctr">
            <a:spAutoFit/>
          </a:bodyPr>
          <a:lstStyle>
            <a:lvl1pPr algn="l">
              <a:defRPr sz="6000" b="1">
                <a:solidFill>
                  <a:srgbClr val="1A3B60"/>
                </a:solidFill>
                <a:latin typeface="Verlag-Book"/>
                <a:ea typeface="Verlag-Book"/>
                <a:cs typeface="Verlag-Book"/>
                <a:sym typeface="Verlag-Book"/>
              </a:defRPr>
            </a:lvl1pPr>
          </a:lstStyle>
          <a:p>
            <a:pPr rtl="0"/>
            <a:r>
              <a:rPr lang="es-419" sz="6600">
                <a:latin typeface="Calibri" panose="020F0502020204030204" pitchFamily="34" charset="0"/>
                <a:cs typeface="Calibri" panose="020F0502020204030204" pitchFamily="34" charset="0"/>
              </a:rPr>
              <a:t>Beneficios para los exalumnos de Gilman</a:t>
            </a:r>
          </a:p>
        </p:txBody>
      </p:sp>
      <p:sp>
        <p:nvSpPr>
          <p:cNvPr id="6"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4E5D8220-6B11-F74E-876C-0228CFC52B57}"/>
              </a:ext>
            </a:extLst>
          </p:cNvPr>
          <p:cNvSpPr txBox="1"/>
          <p:nvPr/>
        </p:nvSpPr>
        <p:spPr>
          <a:xfrm>
            <a:off x="1342601" y="2912844"/>
            <a:ext cx="10143183" cy="758156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spAutoFit/>
          </a:bodyPr>
          <a:lstStyle/>
          <a:p>
            <a:pPr marL="457200" indent="-457200" algn="l" rtl="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5400" dirty="0">
                <a:solidFill>
                  <a:srgbClr val="1A3B60"/>
                </a:solidFill>
                <a:latin typeface="Calibri" panose="020F0502020204030204" pitchFamily="34" charset="0"/>
                <a:cs typeface="Calibri" panose="020F0502020204030204" pitchFamily="34" charset="0"/>
              </a:rPr>
              <a:t>Elegibilidad no competitiva </a:t>
            </a:r>
            <a:br>
              <a:rPr lang="es-419" sz="5400" dirty="0">
                <a:solidFill>
                  <a:srgbClr val="1A3B60"/>
                </a:solidFill>
                <a:latin typeface="Calibri" panose="020F0502020204030204" pitchFamily="34" charset="0"/>
                <a:cs typeface="Calibri" panose="020F0502020204030204" pitchFamily="34" charset="0"/>
              </a:rPr>
            </a:br>
            <a:r>
              <a:rPr lang="es-419" sz="5400" dirty="0">
                <a:solidFill>
                  <a:srgbClr val="1A3B60"/>
                </a:solidFill>
                <a:latin typeface="Calibri" panose="020F0502020204030204" pitchFamily="34" charset="0"/>
                <a:cs typeface="Calibri" panose="020F0502020204030204" pitchFamily="34" charset="0"/>
              </a:rPr>
              <a:t>(NCE, por sus siglas en inglés)</a:t>
            </a:r>
          </a:p>
          <a:p>
            <a:pPr marL="457200" indent="-457200" algn="l" rtl="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5400" dirty="0">
                <a:solidFill>
                  <a:srgbClr val="1A3B60"/>
                </a:solidFill>
                <a:latin typeface="Calibri" panose="020F0502020204030204" pitchFamily="34" charset="0"/>
                <a:cs typeface="Calibri" panose="020F0502020204030204" pitchFamily="34" charset="0"/>
              </a:rPr>
              <a:t>Red de becarios </a:t>
            </a:r>
            <a:r>
              <a:rPr lang="es-419" sz="5400" dirty="0" err="1">
                <a:solidFill>
                  <a:srgbClr val="1A3B60"/>
                </a:solidFill>
                <a:latin typeface="Calibri" panose="020F0502020204030204" pitchFamily="34" charset="0"/>
                <a:cs typeface="Calibri" panose="020F0502020204030204" pitchFamily="34" charset="0"/>
              </a:rPr>
              <a:t>Gilman</a:t>
            </a:r>
            <a:endParaRPr lang="es-419" sz="5400" dirty="0">
              <a:solidFill>
                <a:srgbClr val="1A3B60"/>
              </a:solidFill>
              <a:latin typeface="Calibri" panose="020F0502020204030204" pitchFamily="34" charset="0"/>
              <a:cs typeface="Calibri" panose="020F0502020204030204" pitchFamily="34" charset="0"/>
            </a:endParaRPr>
          </a:p>
          <a:p>
            <a:pPr marL="457200" indent="-457200" algn="l" rtl="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5400" dirty="0">
                <a:solidFill>
                  <a:srgbClr val="1A3B60"/>
                </a:solidFill>
                <a:latin typeface="Calibri" panose="020F0502020204030204" pitchFamily="34" charset="0"/>
                <a:cs typeface="Calibri" panose="020F0502020204030204" pitchFamily="34" charset="0"/>
              </a:rPr>
              <a:t>Programa de Embajadores de Exalumnos</a:t>
            </a:r>
          </a:p>
          <a:p>
            <a:pPr marL="457200" indent="-457200" algn="l" rtl="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5400" dirty="0">
                <a:solidFill>
                  <a:srgbClr val="1A3B60"/>
                </a:solidFill>
                <a:latin typeface="Calibri" panose="020F0502020204030204" pitchFamily="34" charset="0"/>
                <a:cs typeface="Calibri" panose="020F0502020204030204" pitchFamily="34" charset="0"/>
              </a:rPr>
              <a:t>Seminarios y talleres de carrera</a:t>
            </a:r>
          </a:p>
          <a:p>
            <a:pPr marL="457200" indent="-457200" algn="l" rtl="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5400" dirty="0">
                <a:solidFill>
                  <a:srgbClr val="1A3B60"/>
                </a:solidFill>
                <a:latin typeface="Calibri" panose="020F0502020204030204" pitchFamily="34" charset="0"/>
                <a:cs typeface="Calibri" panose="020F0502020204030204" pitchFamily="34" charset="0"/>
              </a:rPr>
              <a:t>Oportunidades de establecer contactos</a:t>
            </a:r>
          </a:p>
          <a:p>
            <a:pPr marL="457200" indent="-457200" algn="l" rtl="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5400" dirty="0">
                <a:solidFill>
                  <a:srgbClr val="1A3B60"/>
                </a:solidFill>
                <a:latin typeface="Calibri" panose="020F0502020204030204" pitchFamily="34" charset="0"/>
                <a:cs typeface="Calibri" panose="020F0502020204030204" pitchFamily="34" charset="0"/>
              </a:rPr>
              <a:t>Desarrollo de habilidades</a:t>
            </a:r>
          </a:p>
        </p:txBody>
      </p:sp>
      <p:pic>
        <p:nvPicPr>
          <p:cNvPr id="7" name="Picture 6">
            <a:extLst>
              <a:ext uri="{FF2B5EF4-FFF2-40B4-BE49-F238E27FC236}">
                <a16:creationId xmlns:a16="http://schemas.microsoft.com/office/drawing/2014/main" id="{FC6776A0-15C1-4D45-9953-49B4088CABC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192000" y="1623103"/>
            <a:ext cx="11542644" cy="8656984"/>
          </a:xfrm>
          <a:prstGeom prst="rect">
            <a:avLst/>
          </a:prstGeom>
          <a:ln w="76200">
            <a:solidFill>
              <a:srgbClr val="002F6C"/>
            </a:solidFill>
          </a:ln>
        </p:spPr>
      </p:pic>
    </p:spTree>
    <p:extLst>
      <p:ext uri="{BB962C8B-B14F-4D97-AF65-F5344CB8AC3E}">
        <p14:creationId xmlns:p14="http://schemas.microsoft.com/office/powerpoint/2010/main" val="1959656691"/>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p:cNvSpPr/>
          <p:nvPr/>
        </p:nvSpPr>
        <p:spPr>
          <a:xfrm>
            <a:off x="1397000" y="9023840"/>
            <a:ext cx="533136" cy="55080"/>
          </a:xfrm>
          <a:prstGeom prst="rect">
            <a:avLst/>
          </a:prstGeom>
          <a:solidFill>
            <a:srgbClr val="FFFFFF"/>
          </a:solidFill>
          <a:ln w="12700">
            <a:miter lim="400000"/>
          </a:ln>
        </p:spPr>
        <p:txBody>
          <a:bodyPr lIns="45719" rIns="45719" rtlCol="0" anchor="ctr"/>
          <a:lstStyle/>
          <a:p>
            <a:pPr algn="l" defTabSz="457200" rtl="0">
              <a:defRPr sz="1800">
                <a:solidFill>
                  <a:srgbClr val="000000"/>
                </a:solidFill>
                <a:latin typeface="Calibri"/>
                <a:ea typeface="Calibri"/>
                <a:cs typeface="Calibri"/>
                <a:sym typeface="Calibri"/>
              </a:defRPr>
            </a:pPr>
            <a:endParaRPr/>
          </a:p>
        </p:txBody>
      </p:sp>
      <p:sp>
        <p:nvSpPr>
          <p:cNvPr id="53" name="TextBox 7"/>
          <p:cNvSpPr txBox="1"/>
          <p:nvPr/>
        </p:nvSpPr>
        <p:spPr>
          <a:xfrm>
            <a:off x="11532430" y="12380605"/>
            <a:ext cx="11477733" cy="55626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rtlCol="0">
            <a:spAutoFit/>
          </a:bodyPr>
          <a:lstStyle>
            <a:lvl1pPr algn="r">
              <a:defRPr sz="1700">
                <a:solidFill>
                  <a:srgbClr val="948A63"/>
                </a:solidFill>
                <a:latin typeface="Verlag-Book"/>
                <a:ea typeface="Verlag-Book"/>
                <a:cs typeface="Verlag-Book"/>
                <a:sym typeface="Verlag-Book"/>
              </a:defRPr>
            </a:lvl1pPr>
          </a:lstStyle>
          <a:p>
            <a:pPr rtl="0"/>
            <a:r>
              <a:t>El Programa de Becas Internacionales Gilman es un programa del Departamento de Estado de los EE. UU. con fondos proporcionados por el Gobierno de los EE. UU. y apoyado en su implementación por el Instituto de Educación Internacional (IIE, por sus siglas en inglés).</a:t>
            </a:r>
          </a:p>
        </p:txBody>
      </p:sp>
      <p:sp>
        <p:nvSpPr>
          <p:cNvPr id="7" name="PRESENTATION TITLE">
            <a:extLst>
              <a:ext uri="{FF2B5EF4-FFF2-40B4-BE49-F238E27FC236}">
                <a16:creationId xmlns:a16="http://schemas.microsoft.com/office/drawing/2014/main" id="{FD102AE3-DF9A-3441-BFCB-6949E058A263}"/>
              </a:ext>
            </a:extLst>
          </p:cNvPr>
          <p:cNvSpPr txBox="1"/>
          <p:nvPr/>
        </p:nvSpPr>
        <p:spPr>
          <a:xfrm>
            <a:off x="1249468" y="7428531"/>
            <a:ext cx="19611611" cy="159530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lgn="l">
              <a:defRPr sz="9700" b="1">
                <a:solidFill>
                  <a:srgbClr val="FFFFFF"/>
                </a:solidFill>
                <a:latin typeface="Verlag-Book"/>
                <a:ea typeface="Verlag-Book"/>
                <a:cs typeface="Verlag-Book"/>
                <a:sym typeface="Verlag-Book"/>
              </a:defRPr>
            </a:lvl1pPr>
          </a:lstStyle>
          <a:p>
            <a:pPr rtl="0"/>
            <a:r>
              <a:rPr lang="es-419">
                <a:latin typeface="Calibri" panose="020F0502020204030204" pitchFamily="34" charset="0"/>
                <a:cs typeface="Calibri" panose="020F0502020204030204" pitchFamily="34" charset="0"/>
              </a:rPr>
              <a:t>Elegibilidad</a:t>
            </a:r>
          </a:p>
        </p:txBody>
      </p:sp>
    </p:spTree>
    <p:extLst>
      <p:ext uri="{BB962C8B-B14F-4D97-AF65-F5344CB8AC3E}">
        <p14:creationId xmlns:p14="http://schemas.microsoft.com/office/powerpoint/2010/main" val="343755263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standing in front of a building&#10;&#10;Description automatically generated">
            <a:extLst>
              <a:ext uri="{FF2B5EF4-FFF2-40B4-BE49-F238E27FC236}">
                <a16:creationId xmlns:a16="http://schemas.microsoft.com/office/drawing/2014/main" id="{CBA63886-E1ED-AD47-8181-3C0CA0144C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192" t="12682" r="5929" b="5027"/>
          <a:stretch/>
        </p:blipFill>
        <p:spPr>
          <a:xfrm>
            <a:off x="12192000" y="1438313"/>
            <a:ext cx="11349598" cy="8351004"/>
          </a:xfrm>
          <a:prstGeom prst="rect">
            <a:avLst/>
          </a:prstGeom>
          <a:ln w="76200">
            <a:solidFill>
              <a:srgbClr val="1A3B60"/>
            </a:solidFill>
          </a:ln>
        </p:spPr>
      </p:pic>
      <p:sp>
        <p:nvSpPr>
          <p:cNvPr id="5" name="Key Findings">
            <a:extLst>
              <a:ext uri="{FF2B5EF4-FFF2-40B4-BE49-F238E27FC236}">
                <a16:creationId xmlns:a16="http://schemas.microsoft.com/office/drawing/2014/main" id="{96EBB8E9-C8C4-B749-88C6-08CEF015140B}"/>
              </a:ext>
            </a:extLst>
          </p:cNvPr>
          <p:cNvSpPr txBox="1"/>
          <p:nvPr/>
        </p:nvSpPr>
        <p:spPr>
          <a:xfrm>
            <a:off x="1342601" y="1438313"/>
            <a:ext cx="14591836" cy="111825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rtlCol="0" anchor="ctr">
            <a:spAutoFit/>
          </a:bodyPr>
          <a:lstStyle>
            <a:lvl1pPr algn="l">
              <a:defRPr sz="6000" b="1">
                <a:solidFill>
                  <a:srgbClr val="1A3B60"/>
                </a:solidFill>
                <a:latin typeface="Verlag-Book"/>
                <a:ea typeface="Verlag-Book"/>
                <a:cs typeface="Verlag-Book"/>
                <a:sym typeface="Verlag-Book"/>
              </a:defRPr>
            </a:lvl1pPr>
          </a:lstStyle>
          <a:p>
            <a:pPr rtl="0"/>
            <a:r>
              <a:rPr lang="es-419" sz="6600">
                <a:latin typeface="Calibri" panose="020F0502020204030204" pitchFamily="34" charset="0"/>
                <a:cs typeface="Calibri" panose="020F0502020204030204" pitchFamily="34" charset="0"/>
              </a:rPr>
              <a:t>Elegibilidad de Gilman</a:t>
            </a:r>
          </a:p>
        </p:txBody>
      </p:sp>
      <p:sp>
        <p:nvSpPr>
          <p:cNvPr id="6"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4E5D8220-6B11-F74E-876C-0228CFC52B57}"/>
              </a:ext>
            </a:extLst>
          </p:cNvPr>
          <p:cNvSpPr txBox="1"/>
          <p:nvPr/>
        </p:nvSpPr>
        <p:spPr>
          <a:xfrm>
            <a:off x="1342600" y="2912843"/>
            <a:ext cx="10849400" cy="752000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spAutoFit/>
          </a:bodyPr>
          <a:lstStyle/>
          <a:p>
            <a:pPr marL="457200" indent="-457200" algn="l" rtl="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5400" dirty="0">
                <a:solidFill>
                  <a:srgbClr val="1A3B60"/>
                </a:solidFill>
                <a:latin typeface="Calibri" panose="020F0502020204030204" pitchFamily="34" charset="0"/>
                <a:cs typeface="Calibri" panose="020F0502020204030204" pitchFamily="34" charset="0"/>
              </a:rPr>
              <a:t>Ciudadano estadounidense.</a:t>
            </a:r>
          </a:p>
          <a:p>
            <a:pPr marL="457200" indent="-457200" algn="l" rtl="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5400" dirty="0">
                <a:solidFill>
                  <a:srgbClr val="1A3B60"/>
                </a:solidFill>
                <a:latin typeface="Calibri" panose="020F0502020204030204" pitchFamily="34" charset="0"/>
                <a:cs typeface="Calibri" panose="020F0502020204030204" pitchFamily="34" charset="0"/>
              </a:rPr>
              <a:t>Estudiante de pregrado.</a:t>
            </a:r>
          </a:p>
          <a:p>
            <a:pPr marL="457200" indent="-457200" algn="l" rtl="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5400" dirty="0">
                <a:solidFill>
                  <a:srgbClr val="1A3B60"/>
                </a:solidFill>
                <a:latin typeface="Calibri" panose="020F0502020204030204" pitchFamily="34" charset="0"/>
                <a:cs typeface="Calibri" panose="020F0502020204030204" pitchFamily="34" charset="0"/>
              </a:rPr>
              <a:t>Beneficiario de la Beca Federal </a:t>
            </a:r>
            <a:r>
              <a:rPr lang="es-419" sz="5400" dirty="0" err="1">
                <a:solidFill>
                  <a:srgbClr val="1A3B60"/>
                </a:solidFill>
                <a:latin typeface="Calibri" panose="020F0502020204030204" pitchFamily="34" charset="0"/>
                <a:cs typeface="Calibri" panose="020F0502020204030204" pitchFamily="34" charset="0"/>
              </a:rPr>
              <a:t>Pell</a:t>
            </a:r>
            <a:r>
              <a:rPr lang="es-419" sz="5400" dirty="0">
                <a:solidFill>
                  <a:srgbClr val="1A3B60"/>
                </a:solidFill>
                <a:latin typeface="Calibri" panose="020F0502020204030204" pitchFamily="34" charset="0"/>
                <a:cs typeface="Calibri" panose="020F0502020204030204" pitchFamily="34" charset="0"/>
              </a:rPr>
              <a:t>.</a:t>
            </a:r>
          </a:p>
          <a:p>
            <a:pPr marL="457200" indent="-457200" algn="l" rtl="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5400" dirty="0">
                <a:solidFill>
                  <a:srgbClr val="1A3B60"/>
                </a:solidFill>
                <a:latin typeface="Calibri" panose="020F0502020204030204" pitchFamily="34" charset="0"/>
                <a:cs typeface="Calibri" panose="020F0502020204030204" pitchFamily="34" charset="0"/>
              </a:rPr>
              <a:t>Programa de crédito.</a:t>
            </a:r>
          </a:p>
          <a:p>
            <a:pPr marL="457200" indent="-457200" algn="l" rtl="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5400" dirty="0">
                <a:solidFill>
                  <a:srgbClr val="1A3B60"/>
                </a:solidFill>
                <a:latin typeface="Calibri" panose="020F0502020204030204" pitchFamily="34" charset="0"/>
                <a:cs typeface="Calibri" panose="020F0502020204030204" pitchFamily="34" charset="0"/>
              </a:rPr>
              <a:t>En un país o un área con una advertencia de viaje general de nivel 1 o 2, o una ubicación de excepción aprobada de nivel 3.</a:t>
            </a:r>
          </a:p>
          <a:p>
            <a:pPr marL="457200" indent="-457200" algn="l" rtl="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5400" dirty="0">
                <a:solidFill>
                  <a:srgbClr val="1A3B60"/>
                </a:solidFill>
                <a:latin typeface="Calibri" panose="020F0502020204030204" pitchFamily="34" charset="0"/>
                <a:cs typeface="Calibri" panose="020F0502020204030204" pitchFamily="34" charset="0"/>
              </a:rPr>
              <a:t>¡Sin requisito de duración mínima!</a:t>
            </a:r>
          </a:p>
        </p:txBody>
      </p:sp>
      <p:sp>
        <p:nvSpPr>
          <p:cNvPr id="9" name="Speech Bubble: Rectangle with Corners Rounded 4">
            <a:extLst>
              <a:ext uri="{FF2B5EF4-FFF2-40B4-BE49-F238E27FC236}">
                <a16:creationId xmlns:a16="http://schemas.microsoft.com/office/drawing/2014/main" id="{41113760-A5EB-BF4C-B1C3-50E96C3A603D}"/>
              </a:ext>
            </a:extLst>
          </p:cNvPr>
          <p:cNvSpPr/>
          <p:nvPr/>
        </p:nvSpPr>
        <p:spPr>
          <a:xfrm>
            <a:off x="11831456" y="1057276"/>
            <a:ext cx="6356532" cy="3220936"/>
          </a:xfrm>
          <a:prstGeom prst="wedgeRoundRectCallout">
            <a:avLst>
              <a:gd name="adj1" fmla="val 62140"/>
              <a:gd name="adj2" fmla="val 78981"/>
              <a:gd name="adj3" fmla="val 16667"/>
            </a:avLst>
          </a:prstGeom>
          <a:solidFill>
            <a:schemeClr val="bg1"/>
          </a:solidFill>
          <a:ln w="19050">
            <a:solidFill>
              <a:srgbClr val="70737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419" sz="4400" dirty="0">
                <a:solidFill>
                  <a:schemeClr val="tx1"/>
                </a:solidFill>
                <a:latin typeface="Calibri" panose="020F0502020204030204" pitchFamily="34" charset="0"/>
                <a:cs typeface="Calibri" panose="020F0502020204030204" pitchFamily="34" charset="0"/>
              </a:rPr>
              <a:t>¡Los programas internacionales virtuales, las pasantías virtuales y los programas híbridos son elegibles!</a:t>
            </a:r>
          </a:p>
        </p:txBody>
      </p:sp>
    </p:spTree>
    <p:extLst>
      <p:ext uri="{BB962C8B-B14F-4D97-AF65-F5344CB8AC3E}">
        <p14:creationId xmlns:p14="http://schemas.microsoft.com/office/powerpoint/2010/main" val="396962812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ey Findings">
            <a:extLst>
              <a:ext uri="{FF2B5EF4-FFF2-40B4-BE49-F238E27FC236}">
                <a16:creationId xmlns:a16="http://schemas.microsoft.com/office/drawing/2014/main" id="{96EBB8E9-C8C4-B749-88C6-08CEF015140B}"/>
              </a:ext>
            </a:extLst>
          </p:cNvPr>
          <p:cNvSpPr txBox="1"/>
          <p:nvPr/>
        </p:nvSpPr>
        <p:spPr>
          <a:xfrm>
            <a:off x="1342599" y="514983"/>
            <a:ext cx="19796175" cy="296491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nchor="ctr">
            <a:spAutoFit/>
          </a:bodyPr>
          <a:lstStyle>
            <a:lvl1pPr algn="l">
              <a:defRPr sz="6000" b="1">
                <a:solidFill>
                  <a:srgbClr val="1A3B60"/>
                </a:solidFill>
                <a:latin typeface="Verlag-Book"/>
                <a:ea typeface="Verlag-Book"/>
                <a:cs typeface="Verlag-Book"/>
                <a:sym typeface="Verlag-Book"/>
              </a:defRPr>
            </a:lvl1pPr>
          </a:lstStyle>
          <a:p>
            <a:pPr rtl="0"/>
            <a:r>
              <a:rPr lang="es-ES" sz="6200" dirty="0">
                <a:latin typeface="Calibri" panose="020F0502020204030204" pitchFamily="34" charset="0"/>
                <a:cs typeface="Calibri" panose="020F0502020204030204" pitchFamily="34" charset="0"/>
              </a:rPr>
              <a:t>Se puede permitir que los beneficiarios viajen al extranjero como becarios </a:t>
            </a:r>
            <a:r>
              <a:rPr lang="es-ES" sz="6200" dirty="0" err="1">
                <a:latin typeface="Calibri" panose="020F0502020204030204" pitchFamily="34" charset="0"/>
                <a:cs typeface="Calibri" panose="020F0502020204030204" pitchFamily="34" charset="0"/>
              </a:rPr>
              <a:t>Gilman</a:t>
            </a:r>
            <a:r>
              <a:rPr lang="es-ES" sz="6200" dirty="0">
                <a:latin typeface="Calibri" panose="020F0502020204030204" pitchFamily="34" charset="0"/>
                <a:cs typeface="Calibri" panose="020F0502020204030204" pitchFamily="34" charset="0"/>
              </a:rPr>
              <a:t> si el país/área de su programa cumple con los siguientes criterios:</a:t>
            </a:r>
            <a:endParaRPr lang="es-419" sz="6200" dirty="0">
              <a:latin typeface="Calibri" panose="020F0502020204030204" pitchFamily="34" charset="0"/>
              <a:cs typeface="Calibri" panose="020F0502020204030204" pitchFamily="34" charset="0"/>
            </a:endParaRPr>
          </a:p>
        </p:txBody>
      </p:sp>
      <p:sp>
        <p:nvSpPr>
          <p:cNvPr id="6"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4E5D8220-6B11-F74E-876C-0228CFC52B57}"/>
              </a:ext>
            </a:extLst>
          </p:cNvPr>
          <p:cNvSpPr txBox="1"/>
          <p:nvPr/>
        </p:nvSpPr>
        <p:spPr>
          <a:xfrm>
            <a:off x="1342601" y="3067217"/>
            <a:ext cx="19796175" cy="591956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spAutoFit/>
          </a:bodyPr>
          <a:lstStyle/>
          <a:p>
            <a:pPr algn="l" rtl="0">
              <a:buClr>
                <a:srgbClr val="988C65"/>
              </a:buClr>
              <a:defRPr sz="3200">
                <a:solidFill>
                  <a:srgbClr val="707372"/>
                </a:solidFill>
                <a:latin typeface="Verlag-Book"/>
                <a:ea typeface="Verlag-Book"/>
                <a:cs typeface="Verlag-Book"/>
                <a:sym typeface="Verlag-Book"/>
              </a:defRPr>
            </a:pPr>
            <a:endParaRPr lang="es-419" sz="5400" b="1" dirty="0">
              <a:solidFill>
                <a:srgbClr val="1A3B60"/>
              </a:solidFill>
              <a:latin typeface="Calibri" panose="020F0502020204030204" pitchFamily="34" charset="0"/>
              <a:cs typeface="Calibri" panose="020F0502020204030204" pitchFamily="34" charset="0"/>
            </a:endParaRPr>
          </a:p>
          <a:p>
            <a:pPr algn="l" rtl="0">
              <a:buClr>
                <a:srgbClr val="988C65"/>
              </a:buClr>
              <a:defRPr sz="3200">
                <a:solidFill>
                  <a:srgbClr val="707372"/>
                </a:solidFill>
                <a:latin typeface="Verlag-Book"/>
                <a:ea typeface="Verlag-Book"/>
                <a:cs typeface="Verlag-Book"/>
                <a:sym typeface="Verlag-Book"/>
              </a:defRPr>
            </a:pPr>
            <a:endParaRPr lang="es-419" sz="5400" dirty="0">
              <a:solidFill>
                <a:srgbClr val="1A3B60"/>
              </a:solidFill>
              <a:latin typeface="Calibri" panose="020F0502020204030204" pitchFamily="34" charset="0"/>
              <a:cs typeface="Calibri" panose="020F0502020204030204" pitchFamily="34" charset="0"/>
            </a:endParaRPr>
          </a:p>
          <a:p>
            <a:pPr marL="457200" indent="-457200" algn="l" rtl="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ES" sz="5400" dirty="0">
                <a:solidFill>
                  <a:srgbClr val="1A3B60"/>
                </a:solidFill>
                <a:latin typeface="Calibri" panose="020F0502020204030204" pitchFamily="34" charset="0"/>
                <a:cs typeface="Calibri" panose="020F0502020204030204" pitchFamily="34" charset="0"/>
              </a:rPr>
              <a:t>Aviso de Viaje de Niveles 1 o 2, según los EE.UU. Sistema de Avisos de Viajes del Departamento de Estado o</a:t>
            </a:r>
          </a:p>
          <a:p>
            <a:pPr marL="457200" indent="-457200" algn="l" rtl="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ES" sz="5400" dirty="0">
                <a:solidFill>
                  <a:srgbClr val="1A3B60"/>
                </a:solidFill>
                <a:latin typeface="Calibri" panose="020F0502020204030204" pitchFamily="34" charset="0"/>
                <a:cs typeface="Calibri" panose="020F0502020204030204" pitchFamily="34" charset="0"/>
              </a:rPr>
              <a:t>en la lista de países/áreas de Aviso de Viaje aprobado de Nivel 3</a:t>
            </a:r>
          </a:p>
          <a:p>
            <a:pPr marL="457200" indent="-457200" algn="l" rtl="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endParaRPr lang="es-419" sz="5400" dirty="0">
              <a:solidFill>
                <a:srgbClr val="1A3B60"/>
              </a:solidFill>
              <a:latin typeface="Calibri" panose="020F0502020204030204" pitchFamily="34" charset="0"/>
              <a:cs typeface="Calibri" panose="020F0502020204030204" pitchFamily="34" charset="0"/>
            </a:endParaRPr>
          </a:p>
          <a:p>
            <a:pPr algn="l" rtl="0">
              <a:buClr>
                <a:srgbClr val="988C65"/>
              </a:buClr>
              <a:defRPr sz="3200">
                <a:solidFill>
                  <a:srgbClr val="707372"/>
                </a:solidFill>
                <a:latin typeface="Verlag-Book"/>
                <a:ea typeface="Verlag-Book"/>
                <a:cs typeface="Verlag-Book"/>
                <a:sym typeface="Verlag-Book"/>
              </a:defRPr>
            </a:pPr>
            <a:endParaRPr lang="en-US" sz="5400" dirty="0">
              <a:solidFill>
                <a:srgbClr val="1A3B6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E88E2908-1429-4346-A50B-0A92FF6A42CC}"/>
              </a:ext>
            </a:extLst>
          </p:cNvPr>
          <p:cNvSpPr txBox="1"/>
          <p:nvPr/>
        </p:nvSpPr>
        <p:spPr>
          <a:xfrm>
            <a:off x="1342601" y="8499714"/>
            <a:ext cx="19312081" cy="27203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marR="0">
              <a:lnSpc>
                <a:spcPct val="107000"/>
              </a:lnSpc>
              <a:spcBef>
                <a:spcPts val="0"/>
              </a:spcBef>
              <a:spcAft>
                <a:spcPts val="800"/>
              </a:spcAft>
            </a:pPr>
            <a:r>
              <a:rPr lang="es-419" sz="5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 posible que haya otras opciones disponibles para los destinatarios. Consulte la</a:t>
            </a:r>
            <a:r>
              <a:rPr lang="es-419" sz="5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419" sz="5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Política de desembolso de fondos</a:t>
            </a:r>
            <a:r>
              <a:rPr lang="es-419" sz="5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419" sz="5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para obtener más información. </a:t>
            </a:r>
            <a:endParaRPr lang="en-US" sz="5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3436392"/>
      </p:ext>
    </p:extLst>
  </p:cSld>
  <p:clrMapOvr>
    <a:masterClrMapping/>
  </p:clrMapOvr>
  <p:transition spd="slow">
    <p:fade/>
  </p:transition>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9699</TotalTime>
  <Words>7411</Words>
  <Application>Microsoft Office PowerPoint</Application>
  <PresentationFormat>Custom</PresentationFormat>
  <Paragraphs>428</Paragraphs>
  <Slides>31</Slides>
  <Notes>31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Helvetica Neue</vt:lpstr>
      <vt:lpstr>Helvetica Neue Medium</vt:lpstr>
      <vt:lpstr>Segoe UI</vt:lpstr>
      <vt:lpstr>Times New Roman</vt:lpstr>
      <vt:lpstr>Verlag A</vt:lpstr>
      <vt:lpstr>Verlag-Book</vt:lpstr>
      <vt:lpstr>WordVisi_MSFontService</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Castillo, Courtney</dc:creator>
  <cp:lastModifiedBy>Zarazua, Javier</cp:lastModifiedBy>
  <cp:revision>91</cp:revision>
  <dcterms:modified xsi:type="dcterms:W3CDTF">2022-03-17T20:58:20Z</dcterms:modified>
</cp:coreProperties>
</file>