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2"/>
  </p:notesMasterIdLst>
  <p:handoutMasterIdLst>
    <p:handoutMasterId r:id="rId23"/>
  </p:handoutMasterIdLst>
  <p:sldIdLst>
    <p:sldId id="256" r:id="rId5"/>
    <p:sldId id="257" r:id="rId6"/>
    <p:sldId id="258" r:id="rId7"/>
    <p:sldId id="259" r:id="rId8"/>
    <p:sldId id="270" r:id="rId9"/>
    <p:sldId id="260" r:id="rId10"/>
    <p:sldId id="274" r:id="rId11"/>
    <p:sldId id="261" r:id="rId12"/>
    <p:sldId id="262" r:id="rId13"/>
    <p:sldId id="263" r:id="rId14"/>
    <p:sldId id="264" r:id="rId15"/>
    <p:sldId id="271" r:id="rId16"/>
    <p:sldId id="273" r:id="rId17"/>
    <p:sldId id="266" r:id="rId18"/>
    <p:sldId id="267" r:id="rId19"/>
    <p:sldId id="268" r:id="rId20"/>
    <p:sldId id="269" r:id="rId21"/>
  </p:sldIdLst>
  <p:sldSz cx="9144000" cy="5143500" type="screen16x9"/>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1259"/>
    <a:srgbClr val="0069AB"/>
    <a:srgbClr val="EEA420"/>
    <a:srgbClr val="969696"/>
    <a:srgbClr val="3B0E35"/>
    <a:srgbClr val="BA0C28"/>
    <a:srgbClr val="0B2A5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89" autoAdjust="0"/>
    <p:restoredTop sz="41744" autoAdjust="0"/>
  </p:normalViewPr>
  <p:slideViewPr>
    <p:cSldViewPr snapToGrid="0" snapToObjects="1">
      <p:cViewPr varScale="1">
        <p:scale>
          <a:sx n="39" d="100"/>
          <a:sy n="39" d="100"/>
        </p:scale>
        <p:origin x="1998" y="54"/>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2492" tIns="46246" rIns="92492" bIns="46246" rtlCol="0"/>
          <a:lstStyle>
            <a:lvl1pPr algn="l">
              <a:defRPr sz="1200"/>
            </a:lvl1pPr>
          </a:lstStyle>
          <a:p>
            <a:r>
              <a:rPr lang="en-US"/>
              <a:t>Gilman &amp; CLS Advisor Workshop             Grand Valley State University</a:t>
            </a:r>
            <a:endParaRPr lang="en-US" dirty="0"/>
          </a:p>
        </p:txBody>
      </p:sp>
      <p:sp>
        <p:nvSpPr>
          <p:cNvPr id="3" name="Date Placeholder 2"/>
          <p:cNvSpPr>
            <a:spLocks noGrp="1"/>
          </p:cNvSpPr>
          <p:nvPr>
            <p:ph type="dt" sz="quarter" idx="1"/>
          </p:nvPr>
        </p:nvSpPr>
        <p:spPr>
          <a:xfrm>
            <a:off x="3936769" y="0"/>
            <a:ext cx="3011699" cy="461804"/>
          </a:xfrm>
          <a:prstGeom prst="rect">
            <a:avLst/>
          </a:prstGeom>
        </p:spPr>
        <p:txBody>
          <a:bodyPr vert="horz" lIns="92492" tIns="46246" rIns="92492" bIns="46246" rtlCol="0"/>
          <a:lstStyle>
            <a:lvl1pPr algn="r">
              <a:defRPr sz="1200"/>
            </a:lvl1pPr>
          </a:lstStyle>
          <a:p>
            <a:r>
              <a:rPr lang="en-US"/>
              <a:t>September 6, 2019</a:t>
            </a:r>
            <a:endParaRPr lang="en-US" dirty="0"/>
          </a:p>
        </p:txBody>
      </p:sp>
      <p:sp>
        <p:nvSpPr>
          <p:cNvPr id="4" name="Footer Placeholder 3"/>
          <p:cNvSpPr>
            <a:spLocks noGrp="1"/>
          </p:cNvSpPr>
          <p:nvPr>
            <p:ph type="ftr" sz="quarter" idx="2"/>
          </p:nvPr>
        </p:nvSpPr>
        <p:spPr>
          <a:xfrm>
            <a:off x="1"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9" y="8772668"/>
            <a:ext cx="3011699" cy="461804"/>
          </a:xfrm>
          <a:prstGeom prst="rect">
            <a:avLst/>
          </a:prstGeom>
        </p:spPr>
        <p:txBody>
          <a:bodyPr vert="horz" lIns="92492" tIns="46246" rIns="92492" bIns="46246" rtlCol="0" anchor="b"/>
          <a:lstStyle>
            <a:lvl1pPr algn="r">
              <a:defRPr sz="1200"/>
            </a:lvl1pPr>
          </a:lstStyle>
          <a:p>
            <a:fld id="{73C957F0-05A7-5444-936A-A072D4A8ED77}" type="slidenum">
              <a:rPr lang="en-US" smtClean="0"/>
              <a:t>‹#›</a:t>
            </a:fld>
            <a:endParaRPr lang="en-US" dirty="0"/>
          </a:p>
        </p:txBody>
      </p:sp>
    </p:spTree>
    <p:extLst>
      <p:ext uri="{BB962C8B-B14F-4D97-AF65-F5344CB8AC3E}">
        <p14:creationId xmlns:p14="http://schemas.microsoft.com/office/powerpoint/2010/main" val="112615078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2492" tIns="46246" rIns="92492" bIns="46246" rtlCol="0"/>
          <a:lstStyle>
            <a:lvl1pPr algn="l">
              <a:defRPr sz="1200"/>
            </a:lvl1pPr>
          </a:lstStyle>
          <a:p>
            <a:r>
              <a:rPr lang="en-US"/>
              <a:t>Gilman &amp; CLS Advisor Workshop             Grand Valley State University</a:t>
            </a:r>
            <a:endParaRPr lang="en-US" dirty="0"/>
          </a:p>
        </p:txBody>
      </p:sp>
      <p:sp>
        <p:nvSpPr>
          <p:cNvPr id="3" name="Date Placeholder 2"/>
          <p:cNvSpPr>
            <a:spLocks noGrp="1"/>
          </p:cNvSpPr>
          <p:nvPr>
            <p:ph type="dt" idx="1"/>
          </p:nvPr>
        </p:nvSpPr>
        <p:spPr>
          <a:xfrm>
            <a:off x="3936769" y="0"/>
            <a:ext cx="3011699" cy="461804"/>
          </a:xfrm>
          <a:prstGeom prst="rect">
            <a:avLst/>
          </a:prstGeom>
        </p:spPr>
        <p:txBody>
          <a:bodyPr vert="horz" lIns="92492" tIns="46246" rIns="92492" bIns="46246" rtlCol="0"/>
          <a:lstStyle>
            <a:lvl1pPr algn="r">
              <a:defRPr sz="1200"/>
            </a:lvl1pPr>
          </a:lstStyle>
          <a:p>
            <a:r>
              <a:rPr lang="en-US"/>
              <a:t>September 6, 2019</a:t>
            </a:r>
            <a:endParaRPr lang="en-US" dirty="0"/>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68"/>
            <a:ext cx="3011699" cy="461804"/>
          </a:xfrm>
          <a:prstGeom prst="rect">
            <a:avLst/>
          </a:prstGeom>
        </p:spPr>
        <p:txBody>
          <a:bodyPr vert="horz" lIns="92492" tIns="46246" rIns="92492" bIns="46246" rtlCol="0" anchor="b"/>
          <a:lstStyle>
            <a:lvl1pPr algn="r">
              <a:defRPr sz="1200"/>
            </a:lvl1pPr>
          </a:lstStyle>
          <a:p>
            <a:fld id="{1F6820E2-A0CC-1540-88A9-3C5CC955E557}" type="slidenum">
              <a:rPr lang="en-US" smtClean="0"/>
              <a:t>‹#›</a:t>
            </a:fld>
            <a:endParaRPr lang="en-US" dirty="0"/>
          </a:p>
        </p:txBody>
      </p:sp>
    </p:spTree>
    <p:extLst>
      <p:ext uri="{BB962C8B-B14F-4D97-AF65-F5344CB8AC3E}">
        <p14:creationId xmlns:p14="http://schemas.microsoft.com/office/powerpoint/2010/main" val="2341355446"/>
      </p:ext>
    </p:extLst>
  </p:cSld>
  <p:clrMap bg1="lt1" tx1="dk1" bg2="lt2" tx2="dk2" accent1="accent1" accent2="accent2" accent3="accent3" accent4="accent4" accent5="accent5" accent6="accent6" hlink="hlink" folHlink="folHlink"/>
  <p:hf/>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ilmanscholarship.org/applicants/essays#cnl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ravel.state.gov/content/travel/en/traveladvisories/traveladvisories.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am01.safelinks.protection.outlook.com/?url=https%3A%2F%2Ftravel.state.gov%2Fcontent%2Ftravel%2Fen%2Ftraveladvisories%2Ftraveladvisories.html%2F&amp;data=02%7C01%7CHTekle%40iie.org%7C5dbc7ace17104b557e8a08d720cba24d%7C9553a3e2181944e2bbc7c78ac77d22a3%7C0%7C0%7C637013931277417470&amp;sdata=sGdwJwx0ku4BJdp%2BoLtTnhbCJ%2F89yLp5rwY4PBAFCaQ%3D&amp;reserved=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The Benjamin A. Gilman Scholarship is </a:t>
            </a:r>
            <a:r>
              <a:rPr lang="en-US" b="1" dirty="0"/>
              <a:t>a program of the U.S. Department of State with funding provided by the U.S. government </a:t>
            </a:r>
            <a:r>
              <a:rPr lang="en-US" dirty="0"/>
              <a:t>and has been administered by the Institute of International Education (IIE) since the program’s inception in 2001.  </a:t>
            </a:r>
          </a:p>
          <a:p>
            <a:pPr defTabSz="924916">
              <a:defRPr/>
            </a:pPr>
            <a:endParaRPr lang="en-US" dirty="0"/>
          </a:p>
          <a:p>
            <a:pPr defTabSz="924916">
              <a:defRPr/>
            </a:pPr>
            <a:r>
              <a:rPr lang="en-US" dirty="0">
                <a:ea typeface="ＭＳ Ｐゴシック" pitchFamily="34" charset="-128"/>
              </a:rPr>
              <a:t>The Gilman Scholarship Program has </a:t>
            </a:r>
            <a:r>
              <a:rPr lang="en-US" b="1" dirty="0">
                <a:ea typeface="ＭＳ Ｐゴシック" pitchFamily="34" charset="-128"/>
              </a:rPr>
              <a:t>become the largest U.S. undergraduate scholarship program supporting U.S. students of high financial need to participate in study abroad programs and international internships.  </a:t>
            </a:r>
            <a:endParaRPr lang="en-US" b="1" dirty="0"/>
          </a:p>
          <a:p>
            <a:endParaRPr lang="en-US" dirty="0"/>
          </a:p>
          <a:p>
            <a:pPr defTabSz="924916">
              <a:defRPr/>
            </a:pPr>
            <a:r>
              <a:rPr lang="en-US" dirty="0"/>
              <a:t>Gilman is one of many vehicles to help students go abroad through scholarships; however it is much more than just a scholarship; it is now a program – it is the access to a life-changing experience, to an opportunity for students to give back to [their fellow students through follow on service projects students like you, and to become a part of a legacy that will continue to give them ongoing opportunities back to you.</a:t>
            </a:r>
          </a:p>
        </p:txBody>
      </p:sp>
      <p:sp>
        <p:nvSpPr>
          <p:cNvPr id="7" name="Slide Number Placeholder 6">
            <a:extLst>
              <a:ext uri="{FF2B5EF4-FFF2-40B4-BE49-F238E27FC236}">
                <a16:creationId xmlns:a16="http://schemas.microsoft.com/office/drawing/2014/main" id="{17A96264-66B8-4EE8-8CCC-2020257CE636}"/>
              </a:ext>
            </a:extLst>
          </p:cNvPr>
          <p:cNvSpPr>
            <a:spLocks noGrp="1"/>
          </p:cNvSpPr>
          <p:nvPr>
            <p:ph type="sldNum" sz="quarter" idx="5"/>
          </p:nvPr>
        </p:nvSpPr>
        <p:spPr/>
        <p:txBody>
          <a:bodyPr/>
          <a:lstStyle/>
          <a:p>
            <a:fld id="{1F6820E2-A0CC-1540-88A9-3C5CC955E557}" type="slidenum">
              <a:rPr lang="en-US" smtClean="0"/>
              <a:t>1</a:t>
            </a:fld>
            <a:endParaRPr lang="en-US" dirty="0"/>
          </a:p>
        </p:txBody>
      </p:sp>
      <p:sp>
        <p:nvSpPr>
          <p:cNvPr id="8" name="Header Placeholder 7">
            <a:extLst>
              <a:ext uri="{FF2B5EF4-FFF2-40B4-BE49-F238E27FC236}">
                <a16:creationId xmlns:a16="http://schemas.microsoft.com/office/drawing/2014/main" id="{03900106-8D0A-484E-BD97-130194DDC636}"/>
              </a:ext>
            </a:extLst>
          </p:cNvPr>
          <p:cNvSpPr>
            <a:spLocks noGrp="1"/>
          </p:cNvSpPr>
          <p:nvPr>
            <p:ph type="hdr" sz="quarter"/>
          </p:nvPr>
        </p:nvSpPr>
        <p:spPr/>
        <p:txBody>
          <a:bodyPr/>
          <a:lstStyle/>
          <a:p>
            <a:r>
              <a:rPr lang="en-US"/>
              <a:t>Gilman &amp; CLS Advisor Workshop             Grand Valley State University</a:t>
            </a:r>
            <a:endParaRPr lang="en-US" dirty="0"/>
          </a:p>
        </p:txBody>
      </p:sp>
      <p:sp>
        <p:nvSpPr>
          <p:cNvPr id="9" name="Date Placeholder 8">
            <a:extLst>
              <a:ext uri="{FF2B5EF4-FFF2-40B4-BE49-F238E27FC236}">
                <a16:creationId xmlns:a16="http://schemas.microsoft.com/office/drawing/2014/main" id="{D395DCD8-5484-4170-BDE8-92968762514C}"/>
              </a:ext>
            </a:extLst>
          </p:cNvPr>
          <p:cNvSpPr>
            <a:spLocks noGrp="1"/>
          </p:cNvSpPr>
          <p:nvPr>
            <p:ph type="dt" idx="1"/>
          </p:nvPr>
        </p:nvSpPr>
        <p:spPr/>
        <p:txBody>
          <a:bodyPr/>
          <a:lstStyle/>
          <a:p>
            <a:r>
              <a:rPr lang="en-US"/>
              <a:t>September 6, 2019</a:t>
            </a:r>
            <a:endParaRPr lang="en-US" dirty="0"/>
          </a:p>
        </p:txBody>
      </p:sp>
      <p:sp>
        <p:nvSpPr>
          <p:cNvPr id="11" name="Footer Placeholder 10">
            <a:extLst>
              <a:ext uri="{FF2B5EF4-FFF2-40B4-BE49-F238E27FC236}">
                <a16:creationId xmlns:a16="http://schemas.microsoft.com/office/drawing/2014/main" id="{879649AE-55B1-4713-B469-B90D2522B695}"/>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056105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The Gilman Program and the program sponsors at the U.S. Department of </a:t>
            </a:r>
            <a:r>
              <a:rPr lang="en-US" b="0" dirty="0"/>
              <a:t>State value the multiplier effect this program can have on U.S. campuses and communities.  </a:t>
            </a:r>
          </a:p>
          <a:p>
            <a:pPr rtl="0" fontAlgn="base"/>
            <a:endParaRPr lang="en-US" b="0" dirty="0"/>
          </a:p>
          <a:p>
            <a:pPr rtl="0" fontAlgn="base"/>
            <a:r>
              <a:rPr lang="en-US" b="0" dirty="0"/>
              <a:t>Therefore, the Community Impact Essay requires you to answer how you will be a U.S. citizen diplomat as a Gilman Scholar while abroad. It also requires you to design a project to promote the Gilman Scholarship.  In this essay, students are asked to map out a potential project for them to complete upon their return to the U.S. that will encourage others to study or intern abroad and spread awareness of the Gilman Scholarship.  The project can be completed on their home campus or in their local community, and it must be completed within 6 months of their return to the U.S. ​</a:t>
            </a:r>
          </a:p>
          <a:p>
            <a:pPr rtl="0" fontAlgn="base"/>
            <a:r>
              <a:rPr lang="en-US" dirty="0"/>
              <a:t>​</a:t>
            </a:r>
          </a:p>
          <a:p>
            <a:pPr rtl="0" fontAlgn="base"/>
            <a:r>
              <a:rPr lang="en-US" dirty="0"/>
              <a:t>Key aspects to this essay are how you will be a U.S. representative abroad and at home, and the </a:t>
            </a:r>
            <a:r>
              <a:rPr lang="en-US" b="1" dirty="0"/>
              <a:t>creativity and feasibility of your Follow-on Service Project.</a:t>
            </a:r>
            <a:r>
              <a:rPr lang="en-US" dirty="0"/>
              <a:t>  The Gilman Program advises students to use activities &amp; organizations that they are already involved in as inspiration (student clubs, academic departments) and can therefore begin discussion of their project with key contacts, even prior to being awarded the scholarship.  We also ask students to consider their audience, tools and timeline when proposing a project for the Gilman Scholarship application.</a:t>
            </a:r>
          </a:p>
          <a:p>
            <a:pPr rtl="0" fontAlgn="base"/>
            <a:endParaRPr lang="en-US" dirty="0"/>
          </a:p>
          <a:p>
            <a:pPr rtl="0" fontAlgn="base"/>
            <a:r>
              <a:rPr lang="en-US" dirty="0"/>
              <a:t>This essay has a maximum of 6,000 characters.</a:t>
            </a:r>
          </a:p>
        </p:txBody>
      </p:sp>
      <p:sp>
        <p:nvSpPr>
          <p:cNvPr id="7" name="Slide Number Placeholder 6">
            <a:extLst>
              <a:ext uri="{FF2B5EF4-FFF2-40B4-BE49-F238E27FC236}">
                <a16:creationId xmlns:a16="http://schemas.microsoft.com/office/drawing/2014/main" id="{D08AD3E8-3879-48FC-A768-986508ECFA81}"/>
              </a:ext>
            </a:extLst>
          </p:cNvPr>
          <p:cNvSpPr>
            <a:spLocks noGrp="1"/>
          </p:cNvSpPr>
          <p:nvPr>
            <p:ph type="sldNum" sz="quarter" idx="5"/>
          </p:nvPr>
        </p:nvSpPr>
        <p:spPr/>
        <p:txBody>
          <a:bodyPr/>
          <a:lstStyle/>
          <a:p>
            <a:fld id="{1F6820E2-A0CC-1540-88A9-3C5CC955E557}" type="slidenum">
              <a:rPr lang="en-US" smtClean="0"/>
              <a:t>10</a:t>
            </a:fld>
            <a:endParaRPr lang="en-US" dirty="0"/>
          </a:p>
        </p:txBody>
      </p:sp>
      <p:sp>
        <p:nvSpPr>
          <p:cNvPr id="8" name="Header Placeholder 7">
            <a:extLst>
              <a:ext uri="{FF2B5EF4-FFF2-40B4-BE49-F238E27FC236}">
                <a16:creationId xmlns:a16="http://schemas.microsoft.com/office/drawing/2014/main" id="{51E0BEDC-9BB7-4431-AEEF-C84F64568137}"/>
              </a:ext>
            </a:extLst>
          </p:cNvPr>
          <p:cNvSpPr>
            <a:spLocks noGrp="1"/>
          </p:cNvSpPr>
          <p:nvPr>
            <p:ph type="hdr" sz="quarter"/>
          </p:nvPr>
        </p:nvSpPr>
        <p:spPr/>
        <p:txBody>
          <a:bodyPr/>
          <a:lstStyle/>
          <a:p>
            <a:r>
              <a:rPr lang="en-US"/>
              <a:t>Gilman &amp; CLS Advisor Workshop             Grand Valley State University</a:t>
            </a:r>
            <a:endParaRPr lang="en-US" dirty="0"/>
          </a:p>
        </p:txBody>
      </p:sp>
      <p:sp>
        <p:nvSpPr>
          <p:cNvPr id="9" name="Date Placeholder 8">
            <a:extLst>
              <a:ext uri="{FF2B5EF4-FFF2-40B4-BE49-F238E27FC236}">
                <a16:creationId xmlns:a16="http://schemas.microsoft.com/office/drawing/2014/main" id="{54EB8526-3717-4CF4-A643-699F2724F4D8}"/>
              </a:ext>
            </a:extLst>
          </p:cNvPr>
          <p:cNvSpPr>
            <a:spLocks noGrp="1"/>
          </p:cNvSpPr>
          <p:nvPr>
            <p:ph type="dt" idx="1"/>
          </p:nvPr>
        </p:nvSpPr>
        <p:spPr/>
        <p:txBody>
          <a:bodyPr/>
          <a:lstStyle/>
          <a:p>
            <a:r>
              <a:rPr lang="en-US"/>
              <a:t>September 6, 2019</a:t>
            </a:r>
            <a:endParaRPr lang="en-US" dirty="0"/>
          </a:p>
        </p:txBody>
      </p:sp>
      <p:sp>
        <p:nvSpPr>
          <p:cNvPr id="11" name="Footer Placeholder 10">
            <a:extLst>
              <a:ext uri="{FF2B5EF4-FFF2-40B4-BE49-F238E27FC236}">
                <a16:creationId xmlns:a16="http://schemas.microsoft.com/office/drawing/2014/main" id="{D27A3CD2-4FD4-401A-A05B-F1BA58288F0D}"/>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744448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As explained earlier, applicants who are studying a critical need language while abroad in a country in which the language is predominately spoken have the option to be considered for the Critical Need Language Award, for a supplemental award of up of $3,000. This award is competitive and offered to a limited number of students each year. To be considered for the Critical Need Language Award, a brief additional essay is required and can be submitted in the same Gilman application. </a:t>
            </a:r>
          </a:p>
          <a:p>
            <a:pPr rtl="0" fontAlgn="base"/>
            <a:endParaRPr lang="en-US" dirty="0"/>
          </a:p>
          <a:p>
            <a:pPr rtl="0" fontAlgn="base"/>
            <a:r>
              <a:rPr lang="en-US" dirty="0"/>
              <a:t>Some key points to keep in mind are:​</a:t>
            </a:r>
          </a:p>
          <a:p>
            <a:pPr marL="173422" indent="-173422" fontAlgn="base">
              <a:buFont typeface="Arial" panose="020B0604020202020204" pitchFamily="34" charset="0"/>
              <a:buChar char="•"/>
            </a:pPr>
            <a:r>
              <a:rPr lang="en-US" dirty="0"/>
              <a:t>Be sure that the language you are studying while abroad is considered a Critical Need Language by the U.S. Department of State. You can see the list of Critical Need Languages at gilmanscholarship.org. Any other language study is not eligible for the Critical Need Language Award.​</a:t>
            </a:r>
          </a:p>
          <a:p>
            <a:pPr marL="173422" indent="-173422" fontAlgn="base">
              <a:buFont typeface="Arial" panose="020B0604020202020204" pitchFamily="34" charset="0"/>
              <a:buChar char="•"/>
            </a:pPr>
            <a:r>
              <a:rPr lang="en-US" dirty="0"/>
              <a:t>Be sure that you are studying the Critical Need Language in a country where it is predominately spoken. ​</a:t>
            </a:r>
          </a:p>
          <a:p>
            <a:pPr marL="173422" indent="-173422" fontAlgn="base">
              <a:buFont typeface="Arial" panose="020B0604020202020204" pitchFamily="34" charset="0"/>
              <a:buChar char="•"/>
            </a:pPr>
            <a:r>
              <a:rPr lang="en-US" dirty="0"/>
              <a:t>Explain the level of intensity of your critical need language study while abroad, how studying this language will further your academic and career goals, what your motivations are for learning or improving your language proficiency, and how you intend to improve your language skills while studying abroad. </a:t>
            </a:r>
          </a:p>
          <a:p>
            <a:pPr marL="173422" indent="-173422" fontAlgn="base">
              <a:buFont typeface="Arial" panose="020B0604020202020204" pitchFamily="34" charset="0"/>
              <a:buChar char="•"/>
            </a:pPr>
            <a:endParaRPr lang="en-US" dirty="0"/>
          </a:p>
          <a:p>
            <a:pPr rtl="0" fontAlgn="base"/>
            <a:r>
              <a:rPr lang="en-US" dirty="0"/>
              <a:t>This essay has a maximum of 2,000 characters.</a:t>
            </a:r>
          </a:p>
        </p:txBody>
      </p:sp>
      <p:sp>
        <p:nvSpPr>
          <p:cNvPr id="7" name="Slide Number Placeholder 6">
            <a:extLst>
              <a:ext uri="{FF2B5EF4-FFF2-40B4-BE49-F238E27FC236}">
                <a16:creationId xmlns:a16="http://schemas.microsoft.com/office/drawing/2014/main" id="{1DA2E6E5-3299-480E-AA85-601D2E4DF22D}"/>
              </a:ext>
            </a:extLst>
          </p:cNvPr>
          <p:cNvSpPr>
            <a:spLocks noGrp="1"/>
          </p:cNvSpPr>
          <p:nvPr>
            <p:ph type="sldNum" sz="quarter" idx="5"/>
          </p:nvPr>
        </p:nvSpPr>
        <p:spPr/>
        <p:txBody>
          <a:bodyPr/>
          <a:lstStyle/>
          <a:p>
            <a:fld id="{1F6820E2-A0CC-1540-88A9-3C5CC955E557}" type="slidenum">
              <a:rPr lang="en-US" smtClean="0"/>
              <a:t>11</a:t>
            </a:fld>
            <a:endParaRPr lang="en-US" dirty="0"/>
          </a:p>
        </p:txBody>
      </p:sp>
      <p:sp>
        <p:nvSpPr>
          <p:cNvPr id="8" name="Header Placeholder 7">
            <a:extLst>
              <a:ext uri="{FF2B5EF4-FFF2-40B4-BE49-F238E27FC236}">
                <a16:creationId xmlns:a16="http://schemas.microsoft.com/office/drawing/2014/main" id="{5571E710-E9C1-4211-A9EA-A8988DDB182C}"/>
              </a:ext>
            </a:extLst>
          </p:cNvPr>
          <p:cNvSpPr>
            <a:spLocks noGrp="1"/>
          </p:cNvSpPr>
          <p:nvPr>
            <p:ph type="hdr" sz="quarter"/>
          </p:nvPr>
        </p:nvSpPr>
        <p:spPr/>
        <p:txBody>
          <a:bodyPr/>
          <a:lstStyle/>
          <a:p>
            <a:r>
              <a:rPr lang="en-US"/>
              <a:t>Gilman &amp; CLS Advisor Workshop             Grand Valley State University</a:t>
            </a:r>
            <a:endParaRPr lang="en-US" dirty="0"/>
          </a:p>
        </p:txBody>
      </p:sp>
      <p:sp>
        <p:nvSpPr>
          <p:cNvPr id="9" name="Date Placeholder 8">
            <a:extLst>
              <a:ext uri="{FF2B5EF4-FFF2-40B4-BE49-F238E27FC236}">
                <a16:creationId xmlns:a16="http://schemas.microsoft.com/office/drawing/2014/main" id="{9FCB7326-0577-4ADD-867C-7692D7677917}"/>
              </a:ext>
            </a:extLst>
          </p:cNvPr>
          <p:cNvSpPr>
            <a:spLocks noGrp="1"/>
          </p:cNvSpPr>
          <p:nvPr>
            <p:ph type="dt" idx="1"/>
          </p:nvPr>
        </p:nvSpPr>
        <p:spPr/>
        <p:txBody>
          <a:bodyPr/>
          <a:lstStyle/>
          <a:p>
            <a:r>
              <a:rPr lang="en-US"/>
              <a:t>September 6, 2019</a:t>
            </a:r>
            <a:endParaRPr lang="en-US" dirty="0"/>
          </a:p>
        </p:txBody>
      </p:sp>
      <p:sp>
        <p:nvSpPr>
          <p:cNvPr id="11" name="Footer Placeholder 10">
            <a:extLst>
              <a:ext uri="{FF2B5EF4-FFF2-40B4-BE49-F238E27FC236}">
                <a16:creationId xmlns:a16="http://schemas.microsoft.com/office/drawing/2014/main" id="{16A4BC99-8420-4E22-8CC9-5D4A9E041BF0}"/>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048826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kern="1200" cap="small" dirty="0">
                <a:solidFill>
                  <a:schemeClr val="tx1"/>
                </a:solidFill>
                <a:effectLst/>
                <a:latin typeface="+mn-lt"/>
                <a:ea typeface="+mn-ea"/>
                <a:cs typeface="+mn-cs"/>
              </a:rPr>
              <a:t>Academic Preparedness and Impact on Student’s Academic and Career Trajectory: </a:t>
            </a:r>
          </a:p>
          <a:p>
            <a:r>
              <a:rPr lang="en-US" sz="1200" b="0" i="0" kern="1200" dirty="0">
                <a:solidFill>
                  <a:schemeClr val="tx1"/>
                </a:solidFill>
                <a:effectLst/>
                <a:latin typeface="+mn-lt"/>
                <a:ea typeface="+mn-ea"/>
                <a:cs typeface="+mn-cs"/>
              </a:rPr>
              <a:t>Academic performance, particularly in the applicant’s major is important, though there is no minimum grade point average for this scholarship. Study abroad advisors at applicants’ home institutions deem students eligible to participate in a study abroad program based on their academic standing at their home institutions. Applicants must demonstrate the maturity needed to benefit from their experience abroad, and they should be able to describe the expected outcome of their program participation towards their future academic and career objectives. Students’ transcripts are reviewed to certify the academic information provided in their applications. Students should disclose academic challenges and choices for consideration of their application evaluation.</a:t>
            </a:r>
          </a:p>
          <a:p>
            <a:br>
              <a:rPr lang="en-US" sz="1200" b="0" i="0" kern="1200" cap="all"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a:p>
            <a:pPr rtl="0" fontAlgn="base"/>
            <a:r>
              <a:rPr lang="en-US" sz="1200" b="1" i="0" kern="1200" cap="small" dirty="0">
                <a:solidFill>
                  <a:schemeClr val="tx1"/>
                </a:solidFill>
                <a:effectLst/>
                <a:latin typeface="+mn-lt"/>
                <a:ea typeface="+mn-ea"/>
                <a:cs typeface="+mn-cs"/>
              </a:rPr>
              <a:t>Diversity of Background and Experience: </a:t>
            </a:r>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The program seeks participation by the broadest group of American undergraduate students with financial need who will benefit from the knowledge and skills they acquire when studying abroad. By supporting students who have high financial need, the program has been successful in supporting students who have been historically underrepresented in education abroad, including but not limited to, first-generation college students, students in STEM fields, racial and ethnic minority students, students with disabilities, students attending minority-serving institutions and community colleges, and students from U.S. states with less study abroad participation. This information is considered in the context of the overall impact the proposed study abroad experience will have on the student and the student’s ability to be a strong representative of the Gilman Program during the study abroad program. Preference is given to those who have not studied abroad before and to Veterans who served on active duty in the U.S. Armed Forces (Army, Marine Corps, Navy, Air Force, or Coast Guard), provided their qualifications are approximately equivalent to those of other candidates.</a:t>
            </a:r>
          </a:p>
          <a:p>
            <a:pPr rtl="0" fontAlgn="base"/>
            <a:r>
              <a:rPr lang="en-US" sz="1200" b="0" i="0" kern="1200" dirty="0">
                <a:solidFill>
                  <a:schemeClr val="tx1"/>
                </a:solidFill>
                <a:effectLst/>
                <a:latin typeface="+mn-lt"/>
                <a:ea typeface="+mn-ea"/>
                <a:cs typeface="+mn-cs"/>
              </a:rPr>
              <a:t> </a:t>
            </a:r>
          </a:p>
          <a:p>
            <a:pPr rtl="0" fontAlgn="base"/>
            <a:r>
              <a:rPr lang="en-US" sz="1200" b="1" i="0" kern="1200" dirty="0">
                <a:solidFill>
                  <a:schemeClr val="tx1"/>
                </a:solidFill>
                <a:effectLst/>
                <a:latin typeface="+mn-lt"/>
                <a:ea typeface="+mn-ea"/>
                <a:cs typeface="+mn-cs"/>
              </a:rPr>
              <a:t>Choice of Program and Destination</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A successful applicant will demonstrate a coherent link between their proposed program abroad activities and their future academic and/or career plans, as well as personal development goals. Students should detail the different aspects of their program and articulate how their participation and receipt of the Gilman Scholarship would support the achievement of their goals. The program encourages students to study and intern in a diverse array of countries and world regions.  Candidates who are studying in underrepresented countries will be given preference, provided their qualifications are approximately equivalent to those of other candidates. Underrepresented countries are in the following regions:</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Underrepresented countries are in the following regions:  </a:t>
            </a:r>
          </a:p>
          <a:p>
            <a:pPr rtl="0" fontAlgn="base"/>
            <a:r>
              <a:rPr lang="en-US" sz="1200" b="0" i="0" kern="1200" dirty="0">
                <a:solidFill>
                  <a:schemeClr val="tx1"/>
                </a:solidFill>
                <a:effectLst/>
                <a:latin typeface="+mn-lt"/>
                <a:ea typeface="+mn-ea"/>
                <a:cs typeface="+mn-cs"/>
              </a:rPr>
              <a:t>Eastern Europe, Middle East &amp; North Africa, Sub-Saharan Africa, East Asia and the Pacific (with the exception of Australia, China, Japan and South Korea)  </a:t>
            </a:r>
          </a:p>
          <a:p>
            <a:pPr rtl="0" fontAlgn="base"/>
            <a:r>
              <a:rPr lang="en-US" sz="1200" b="0" i="0" kern="1200" dirty="0">
                <a:solidFill>
                  <a:schemeClr val="tx1"/>
                </a:solidFill>
                <a:effectLst/>
                <a:latin typeface="+mn-lt"/>
                <a:ea typeface="+mn-ea"/>
                <a:cs typeface="+mn-cs"/>
              </a:rPr>
              <a:t>South and Central Asia. </a:t>
            </a:r>
          </a:p>
          <a:p>
            <a:pPr rtl="0" fontAlgn="base"/>
            <a:r>
              <a:rPr lang="en-US" sz="1200" b="0" i="0" kern="1200" dirty="0">
                <a:solidFill>
                  <a:schemeClr val="tx1"/>
                </a:solidFill>
                <a:effectLst/>
                <a:latin typeface="+mn-lt"/>
                <a:ea typeface="+mn-ea"/>
                <a:cs typeface="+mn-cs"/>
              </a:rPr>
              <a:t> </a:t>
            </a:r>
          </a:p>
          <a:p>
            <a:r>
              <a:rPr lang="en-US" sz="1200" b="1" i="0" kern="1200" cap="small" dirty="0">
                <a:solidFill>
                  <a:schemeClr val="tx1"/>
                </a:solidFill>
                <a:effectLst/>
                <a:latin typeface="+mn-lt"/>
                <a:ea typeface="+mn-ea"/>
                <a:cs typeface="+mn-cs"/>
              </a:rPr>
              <a:t>Community impact: </a:t>
            </a:r>
          </a:p>
          <a:p>
            <a:r>
              <a:rPr lang="en-US" sz="1200" b="0" i="0" kern="1200" dirty="0">
                <a:solidFill>
                  <a:schemeClr val="tx1"/>
                </a:solidFill>
                <a:effectLst/>
                <a:latin typeface="+mn-lt"/>
                <a:ea typeface="+mn-ea"/>
                <a:cs typeface="+mn-cs"/>
              </a:rPr>
              <a:t>The mission of the U.S. Department of State’s Bureau of Educational and Cultural Affairs’ is to increase mutual understanding between the people of the United States and the people of other countries by means of educational and cultural exchange. The Gilman Program plays an essential role in achieving this mission, because study abroad IS a form of diplomacy. Gilman Scholars represent the United States as citizen diplomats in their host communities; they reflect a diversity of values, beliefs, and opinions that is fundamental to providing a balanced representation of the United States abroad. Gilman Scholars are expected to contribute to the goal of building mutual understanding by sharing what it means to be an American, learning about the host culture, and building meaningful relationships.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Upon return to the United States, Gilman Scholars have the opportunity to inspire the next wave of students to study or intern abroad through the required Follow-on Service Project. The goal of the Follow-on Service Project is for Gilman Scholars to increase awareness of study abroad and the Gilman Scholarship among their peers in their home communities and campuses. A successful Follow-on Service Project proposal will be feasible, utilize one’s experience abroad, and connect to diverse groups of Americans.</a:t>
            </a:r>
          </a:p>
          <a:p>
            <a:endParaRPr lang="en-US" sz="1200" b="1" i="0" kern="1200" cap="small" dirty="0">
              <a:solidFill>
                <a:schemeClr val="tx1"/>
              </a:solidFill>
              <a:effectLst/>
              <a:latin typeface="+mn-lt"/>
              <a:ea typeface="+mn-ea"/>
              <a:cs typeface="+mn-cs"/>
            </a:endParaRPr>
          </a:p>
          <a:p>
            <a:pPr rtl="0" fontAlgn="base"/>
            <a:r>
              <a:rPr lang="en-US" sz="1200" b="1" i="0" kern="1200" cap="small" dirty="0">
                <a:solidFill>
                  <a:schemeClr val="tx1"/>
                </a:solidFill>
                <a:effectLst/>
                <a:latin typeface="+mn-lt"/>
                <a:ea typeface="+mn-ea"/>
                <a:cs typeface="+mn-cs"/>
              </a:rPr>
              <a:t>Additional Review Criteria For Students Applying for the Critical Need Language Award:</a:t>
            </a:r>
            <a:r>
              <a:rPr lang="en-US" sz="1200" b="1"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The supplemental essay completed by students applying for the </a:t>
            </a:r>
            <a:r>
              <a:rPr lang="en-US" sz="1200" b="0" i="0" u="sng" kern="1200" dirty="0">
                <a:solidFill>
                  <a:schemeClr val="tx1"/>
                </a:solidFill>
                <a:effectLst/>
                <a:latin typeface="+mn-lt"/>
                <a:ea typeface="+mn-ea"/>
                <a:cs typeface="+mn-cs"/>
                <a:hlinkClick r:id="rId3"/>
              </a:rPr>
              <a:t>Critical Need Language Award</a:t>
            </a:r>
            <a:r>
              <a:rPr lang="en-US" sz="1200" b="0" i="0" kern="1200" dirty="0">
                <a:solidFill>
                  <a:schemeClr val="tx1"/>
                </a:solidFill>
                <a:effectLst/>
                <a:latin typeface="+mn-lt"/>
                <a:ea typeface="+mn-ea"/>
                <a:cs typeface="+mn-cs"/>
              </a:rPr>
              <a:t> will be considered using the following additional criteria:</a:t>
            </a:r>
            <a:br>
              <a:rPr lang="en-US" dirty="0"/>
            </a:br>
            <a:r>
              <a:rPr lang="en-US" sz="1200" b="0" i="0" kern="1200" dirty="0">
                <a:solidFill>
                  <a:schemeClr val="tx1"/>
                </a:solidFill>
                <a:effectLst/>
                <a:latin typeface="+mn-lt"/>
                <a:ea typeface="+mn-ea"/>
                <a:cs typeface="+mn-cs"/>
              </a:rPr>
              <a:t>The U.S. Department of State is dedicated to supporting students who are studying a critical need language (those deemed important to national security). Applicants are considered for this category if while abroad they are taking a course taught in a critical need language, studying a critical need language, or both, in a country or area that predominantly speaks the language. A successful applicant should demonstrate a strong motivation to achieve proficiency in the language that extends beyond their study abroad experience, and into their future academic and career goals.</a:t>
            </a:r>
            <a:endParaRPr lang="en-US" dirty="0"/>
          </a:p>
        </p:txBody>
      </p:sp>
      <p:sp>
        <p:nvSpPr>
          <p:cNvPr id="7" name="Slide Number Placeholder 6">
            <a:extLst>
              <a:ext uri="{FF2B5EF4-FFF2-40B4-BE49-F238E27FC236}">
                <a16:creationId xmlns:a16="http://schemas.microsoft.com/office/drawing/2014/main" id="{3764C354-2BC9-42DB-9FAD-F67ABB0B5C3D}"/>
              </a:ext>
            </a:extLst>
          </p:cNvPr>
          <p:cNvSpPr>
            <a:spLocks noGrp="1"/>
          </p:cNvSpPr>
          <p:nvPr>
            <p:ph type="sldNum" sz="quarter" idx="5"/>
          </p:nvPr>
        </p:nvSpPr>
        <p:spPr/>
        <p:txBody>
          <a:bodyPr/>
          <a:lstStyle/>
          <a:p>
            <a:fld id="{1F6820E2-A0CC-1540-88A9-3C5CC955E557}" type="slidenum">
              <a:rPr lang="en-US" smtClean="0"/>
              <a:t>12</a:t>
            </a:fld>
            <a:endParaRPr lang="en-US" dirty="0"/>
          </a:p>
        </p:txBody>
      </p:sp>
      <p:sp>
        <p:nvSpPr>
          <p:cNvPr id="8" name="Header Placeholder 7">
            <a:extLst>
              <a:ext uri="{FF2B5EF4-FFF2-40B4-BE49-F238E27FC236}">
                <a16:creationId xmlns:a16="http://schemas.microsoft.com/office/drawing/2014/main" id="{442DC4FE-E433-4584-83AA-AF46F3E23008}"/>
              </a:ext>
            </a:extLst>
          </p:cNvPr>
          <p:cNvSpPr>
            <a:spLocks noGrp="1"/>
          </p:cNvSpPr>
          <p:nvPr>
            <p:ph type="hdr" sz="quarter"/>
          </p:nvPr>
        </p:nvSpPr>
        <p:spPr/>
        <p:txBody>
          <a:bodyPr/>
          <a:lstStyle/>
          <a:p>
            <a:r>
              <a:rPr lang="en-US"/>
              <a:t>Gilman &amp; CLS Advisor Workshop             Grand Valley State University</a:t>
            </a:r>
            <a:endParaRPr lang="en-US" dirty="0"/>
          </a:p>
        </p:txBody>
      </p:sp>
      <p:sp>
        <p:nvSpPr>
          <p:cNvPr id="9" name="Date Placeholder 8">
            <a:extLst>
              <a:ext uri="{FF2B5EF4-FFF2-40B4-BE49-F238E27FC236}">
                <a16:creationId xmlns:a16="http://schemas.microsoft.com/office/drawing/2014/main" id="{469630A5-5B7A-434F-B721-830E02AC1933}"/>
              </a:ext>
            </a:extLst>
          </p:cNvPr>
          <p:cNvSpPr>
            <a:spLocks noGrp="1"/>
          </p:cNvSpPr>
          <p:nvPr>
            <p:ph type="dt" idx="1"/>
          </p:nvPr>
        </p:nvSpPr>
        <p:spPr/>
        <p:txBody>
          <a:bodyPr/>
          <a:lstStyle/>
          <a:p>
            <a:r>
              <a:rPr lang="en-US"/>
              <a:t>September 6, 2019</a:t>
            </a:r>
            <a:endParaRPr lang="en-US" dirty="0"/>
          </a:p>
        </p:txBody>
      </p:sp>
      <p:sp>
        <p:nvSpPr>
          <p:cNvPr id="11" name="Footer Placeholder 10">
            <a:extLst>
              <a:ext uri="{FF2B5EF4-FFF2-40B4-BE49-F238E27FC236}">
                <a16:creationId xmlns:a16="http://schemas.microsoft.com/office/drawing/2014/main" id="{A07B0687-BD8A-4CCB-B7A4-83C6A780179C}"/>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703545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06">
              <a:defRPr/>
            </a:pPr>
            <a:r>
              <a:rPr lang="en-US" dirty="0"/>
              <a:t>There are two deadlines to keep in mind:  the applicant deadline (which is the deadline for students to have submitted their application) and the advisor deadline (which is the deadline for both advisors to have completed their certifications of the student’s application).    </a:t>
            </a:r>
          </a:p>
          <a:p>
            <a:pPr defTabSz="924806">
              <a:defRPr/>
            </a:pPr>
            <a:endParaRPr lang="en-US" dirty="0"/>
          </a:p>
          <a:p>
            <a:pPr defTabSz="924806">
              <a:defRPr/>
            </a:pPr>
            <a:r>
              <a:rPr lang="en-US" dirty="0"/>
              <a:t>The application deadline for Cycle 1 is </a:t>
            </a:r>
            <a:r>
              <a:rPr lang="en-US" b="1" dirty="0"/>
              <a:t>usually</a:t>
            </a:r>
            <a:r>
              <a:rPr lang="en-US" dirty="0"/>
              <a:t> the 1</a:t>
            </a:r>
            <a:r>
              <a:rPr lang="en-US" baseline="30000" dirty="0"/>
              <a:t>st</a:t>
            </a:r>
            <a:r>
              <a:rPr lang="en-US" dirty="0"/>
              <a:t> Tuesday in October. [Note emphasizing word usually as need to check the Gilman website for future dates &amp; deadlines!]</a:t>
            </a:r>
          </a:p>
          <a:p>
            <a:pPr defTabSz="924806">
              <a:defRPr/>
            </a:pPr>
            <a:endParaRPr lang="en-US" dirty="0"/>
          </a:p>
          <a:p>
            <a:pPr defTabSz="924806">
              <a:defRPr/>
            </a:pPr>
            <a:r>
              <a:rPr lang="en-US" dirty="0"/>
              <a:t>Cycle 1 encompasses Winter 2020, Spring 2020, Summer 2020, Fall 2020, and AY 2020-2021</a:t>
            </a:r>
          </a:p>
          <a:p>
            <a:pPr defTabSz="924806">
              <a:defRPr/>
            </a:pPr>
            <a:endParaRPr lang="en-US" dirty="0"/>
          </a:p>
          <a:p>
            <a:pPr defTabSz="924806">
              <a:defRPr/>
            </a:pPr>
            <a:r>
              <a:rPr lang="en-US" dirty="0"/>
              <a:t>Cycle 2 encompasses Summer 2020, Fall 2020, AY 2020-2021, Winter 2021, and Spring 2021</a:t>
            </a:r>
          </a:p>
          <a:p>
            <a:pPr defTabSz="924806">
              <a:defRPr/>
            </a:pPr>
            <a:endParaRPr lang="en-US" dirty="0"/>
          </a:p>
          <a:p>
            <a:pPr defTabSz="924806">
              <a:defRPr/>
            </a:pPr>
            <a:r>
              <a:rPr lang="en-US" b="1" dirty="0"/>
              <a:t>Please note the deadlines are at 11:59pm Central time</a:t>
            </a:r>
            <a:r>
              <a:rPr lang="en-US" dirty="0"/>
              <a:t> so keep that in mind if you are in another time zone. </a:t>
            </a:r>
          </a:p>
        </p:txBody>
      </p:sp>
      <p:sp>
        <p:nvSpPr>
          <p:cNvPr id="7" name="Slide Number Placeholder 6">
            <a:extLst>
              <a:ext uri="{FF2B5EF4-FFF2-40B4-BE49-F238E27FC236}">
                <a16:creationId xmlns:a16="http://schemas.microsoft.com/office/drawing/2014/main" id="{F7C52D5A-0A09-4CEF-B1E2-D1E0153C2315}"/>
              </a:ext>
            </a:extLst>
          </p:cNvPr>
          <p:cNvSpPr>
            <a:spLocks noGrp="1"/>
          </p:cNvSpPr>
          <p:nvPr>
            <p:ph type="sldNum" sz="quarter" idx="5"/>
          </p:nvPr>
        </p:nvSpPr>
        <p:spPr/>
        <p:txBody>
          <a:bodyPr/>
          <a:lstStyle/>
          <a:p>
            <a:fld id="{1F6820E2-A0CC-1540-88A9-3C5CC955E557}" type="slidenum">
              <a:rPr lang="en-US" smtClean="0"/>
              <a:t>13</a:t>
            </a:fld>
            <a:endParaRPr lang="en-US" dirty="0"/>
          </a:p>
        </p:txBody>
      </p:sp>
      <p:sp>
        <p:nvSpPr>
          <p:cNvPr id="8" name="Header Placeholder 7">
            <a:extLst>
              <a:ext uri="{FF2B5EF4-FFF2-40B4-BE49-F238E27FC236}">
                <a16:creationId xmlns:a16="http://schemas.microsoft.com/office/drawing/2014/main" id="{5CD3F52D-B9E3-41D8-BF0A-B7AC994BE020}"/>
              </a:ext>
            </a:extLst>
          </p:cNvPr>
          <p:cNvSpPr>
            <a:spLocks noGrp="1"/>
          </p:cNvSpPr>
          <p:nvPr>
            <p:ph type="hdr" sz="quarter"/>
          </p:nvPr>
        </p:nvSpPr>
        <p:spPr/>
        <p:txBody>
          <a:bodyPr/>
          <a:lstStyle/>
          <a:p>
            <a:r>
              <a:rPr lang="en-US"/>
              <a:t>Gilman &amp; CLS Advisor Workshop             Grand Valley State University</a:t>
            </a:r>
            <a:endParaRPr lang="en-US" dirty="0"/>
          </a:p>
        </p:txBody>
      </p:sp>
      <p:sp>
        <p:nvSpPr>
          <p:cNvPr id="9" name="Date Placeholder 8">
            <a:extLst>
              <a:ext uri="{FF2B5EF4-FFF2-40B4-BE49-F238E27FC236}">
                <a16:creationId xmlns:a16="http://schemas.microsoft.com/office/drawing/2014/main" id="{3E63BCB1-2C77-42B4-9D02-B422CD938BC4}"/>
              </a:ext>
            </a:extLst>
          </p:cNvPr>
          <p:cNvSpPr>
            <a:spLocks noGrp="1"/>
          </p:cNvSpPr>
          <p:nvPr>
            <p:ph type="dt" idx="1"/>
          </p:nvPr>
        </p:nvSpPr>
        <p:spPr/>
        <p:txBody>
          <a:bodyPr/>
          <a:lstStyle/>
          <a:p>
            <a:r>
              <a:rPr lang="en-US"/>
              <a:t>September 6, 2019</a:t>
            </a:r>
            <a:endParaRPr lang="en-US" dirty="0"/>
          </a:p>
        </p:txBody>
      </p:sp>
      <p:sp>
        <p:nvSpPr>
          <p:cNvPr id="11" name="Footer Placeholder 10">
            <a:extLst>
              <a:ext uri="{FF2B5EF4-FFF2-40B4-BE49-F238E27FC236}">
                <a16:creationId xmlns:a16="http://schemas.microsoft.com/office/drawing/2014/main" id="{185F7400-8074-44A8-A544-788B9BFFA7C0}"/>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133803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Update wording base on audience:</a:t>
            </a:r>
          </a:p>
          <a:p>
            <a:endParaRPr lang="en-US" b="0" dirty="0"/>
          </a:p>
          <a:p>
            <a:r>
              <a:rPr lang="en-US" b="0" dirty="0"/>
              <a:t>So, you’ve decided you want to study or intern abroad, you’ve determined you’re eligible for the Gilman Scholarship, but you know that it’s competitive. You might wonder what makes a strong application? – </a:t>
            </a:r>
          </a:p>
          <a:p>
            <a:r>
              <a:rPr lang="en-US" b="0" dirty="0"/>
              <a:t> </a:t>
            </a:r>
          </a:p>
          <a:p>
            <a:r>
              <a:rPr lang="en-US" b="0" dirty="0"/>
              <a:t>The best tip is to begin planning early. You will need to coordinate a lot of information related to your program abroad, your academics at home, your financial and logistical resources, as well as spend time working on your essays and actually completing the application. You also have to get a hold of your transcript, which often takes a few days.</a:t>
            </a:r>
          </a:p>
          <a:p>
            <a:r>
              <a:rPr lang="en-US" b="0" dirty="0"/>
              <a:t> </a:t>
            </a:r>
          </a:p>
          <a:p>
            <a:r>
              <a:rPr lang="en-US" b="0" dirty="0"/>
              <a:t>A survey of previous applicants indicated that it takes an average of five to ten hours to complete the Gilman Scholarship application, so if you begin planning early you will be sure to have a quality application in way before the last minute.</a:t>
            </a:r>
          </a:p>
          <a:p>
            <a:r>
              <a:rPr lang="en-US" b="0" dirty="0"/>
              <a:t> </a:t>
            </a:r>
          </a:p>
          <a:p>
            <a:r>
              <a:rPr lang="en-US" b="0" dirty="0"/>
              <a:t>Talk with your advisors. This goes hand in hand with planning early. Talking with your advisors will ensure that you always have up to date information about your program, and that your advisors always have up to date information about your Gilman Application. </a:t>
            </a:r>
          </a:p>
          <a:p>
            <a:r>
              <a:rPr lang="en-US" b="0" dirty="0"/>
              <a:t> </a:t>
            </a:r>
          </a:p>
          <a:p>
            <a:r>
              <a:rPr lang="en-US" b="0" dirty="0"/>
              <a:t>Spend quality time on your essays. Your essays are the portion of your Gilman Application that you will be able to use to fully present yourself to the Review Panel. Because you will not meet them in person, and because the Review panel does not make any assumptions about an applicant, you must use your essays as a chance to let the panelists get to know you. </a:t>
            </a:r>
          </a:p>
          <a:p>
            <a:r>
              <a:rPr lang="en-US" b="0" dirty="0"/>
              <a:t>  </a:t>
            </a:r>
          </a:p>
          <a:p>
            <a:pPr defTabSz="943969">
              <a:defRPr/>
            </a:pPr>
            <a:r>
              <a:rPr lang="en-US" b="0" dirty="0"/>
              <a:t>It’s important to take the opportunity in your essay to really demonstrate who you are and why you want to study/intern abroad, get across your passion and interests. A student who says they just want to go somewhere is not as compelling as a student who talks about the impact of their proposed program.</a:t>
            </a:r>
          </a:p>
          <a:p>
            <a:r>
              <a:rPr lang="en-US" b="0" dirty="0"/>
              <a:t> </a:t>
            </a:r>
          </a:p>
          <a:p>
            <a:pPr defTabSz="943969">
              <a:defRPr/>
            </a:pPr>
            <a:r>
              <a:rPr lang="en-US" b="0" dirty="0"/>
              <a:t>For both of your essays, make sure that you fully answer the prompts, that you are both creative, but realistic, and that you invest time in writing drafts, editing, and having others proofread your essays. You wouldn’t believe how many students we have every year that write “study aboard” instead of “study abroad.”  The extra steps to proofread and make corrections ensures that your essays are easy to read and the panelists are able to get to know you.  </a:t>
            </a:r>
          </a:p>
          <a:p>
            <a:endParaRPr lang="en-US" b="0" dirty="0"/>
          </a:p>
          <a:p>
            <a:r>
              <a:rPr lang="en-US" b="0" dirty="0"/>
              <a:t>Before you submit your application, you have the opportunity to review your application before you finally submit it. Take the time to check for accuracy regarding all information you’ve inputted. Putting the wrong information may cause your application to not meet eligibility requirements and therefore put you out of scholarship consideration.</a:t>
            </a:r>
          </a:p>
          <a:p>
            <a:endParaRPr lang="en-US" b="0" dirty="0"/>
          </a:p>
          <a:p>
            <a:r>
              <a:rPr lang="en-US" b="0" dirty="0"/>
              <a:t>These are all simple steps and works best when you start the process as early as possible, not waiting until the last minute to complete and submit!  Every cycle we have students who have questions the night of the application deadline.  Please know that we are not available at 10pm to answer last minute questions so make sure you take care of any issues before that time.</a:t>
            </a:r>
          </a:p>
          <a:p>
            <a:r>
              <a:rPr lang="en-US" b="0" dirty="0"/>
              <a:t> </a:t>
            </a:r>
          </a:p>
          <a:p>
            <a:r>
              <a:rPr lang="en-US" b="0" dirty="0"/>
              <a:t>And finally, make sure that you stay updated. </a:t>
            </a:r>
          </a:p>
        </p:txBody>
      </p:sp>
      <p:sp>
        <p:nvSpPr>
          <p:cNvPr id="7" name="Slide Number Placeholder 6">
            <a:extLst>
              <a:ext uri="{FF2B5EF4-FFF2-40B4-BE49-F238E27FC236}">
                <a16:creationId xmlns:a16="http://schemas.microsoft.com/office/drawing/2014/main" id="{AD496C59-7F05-49C5-BF3D-95A4E60FA1A9}"/>
              </a:ext>
            </a:extLst>
          </p:cNvPr>
          <p:cNvSpPr>
            <a:spLocks noGrp="1"/>
          </p:cNvSpPr>
          <p:nvPr>
            <p:ph type="sldNum" sz="quarter" idx="5"/>
          </p:nvPr>
        </p:nvSpPr>
        <p:spPr/>
        <p:txBody>
          <a:bodyPr/>
          <a:lstStyle/>
          <a:p>
            <a:fld id="{1F6820E2-A0CC-1540-88A9-3C5CC955E557}" type="slidenum">
              <a:rPr lang="en-US" smtClean="0"/>
              <a:t>14</a:t>
            </a:fld>
            <a:endParaRPr lang="en-US" dirty="0"/>
          </a:p>
        </p:txBody>
      </p:sp>
      <p:sp>
        <p:nvSpPr>
          <p:cNvPr id="8" name="Header Placeholder 7">
            <a:extLst>
              <a:ext uri="{FF2B5EF4-FFF2-40B4-BE49-F238E27FC236}">
                <a16:creationId xmlns:a16="http://schemas.microsoft.com/office/drawing/2014/main" id="{2FB25D2A-C8E3-48A6-8B3B-3297B887C8F3}"/>
              </a:ext>
            </a:extLst>
          </p:cNvPr>
          <p:cNvSpPr>
            <a:spLocks noGrp="1"/>
          </p:cNvSpPr>
          <p:nvPr>
            <p:ph type="hdr" sz="quarter"/>
          </p:nvPr>
        </p:nvSpPr>
        <p:spPr/>
        <p:txBody>
          <a:bodyPr/>
          <a:lstStyle/>
          <a:p>
            <a:r>
              <a:rPr lang="en-US"/>
              <a:t>Gilman &amp; CLS Advisor Workshop             Grand Valley State University</a:t>
            </a:r>
            <a:endParaRPr lang="en-US" dirty="0"/>
          </a:p>
        </p:txBody>
      </p:sp>
      <p:sp>
        <p:nvSpPr>
          <p:cNvPr id="9" name="Date Placeholder 8">
            <a:extLst>
              <a:ext uri="{FF2B5EF4-FFF2-40B4-BE49-F238E27FC236}">
                <a16:creationId xmlns:a16="http://schemas.microsoft.com/office/drawing/2014/main" id="{9CF80ADD-D9AA-49B9-A8BF-B3F1B80EF778}"/>
              </a:ext>
            </a:extLst>
          </p:cNvPr>
          <p:cNvSpPr>
            <a:spLocks noGrp="1"/>
          </p:cNvSpPr>
          <p:nvPr>
            <p:ph type="dt" idx="1"/>
          </p:nvPr>
        </p:nvSpPr>
        <p:spPr/>
        <p:txBody>
          <a:bodyPr/>
          <a:lstStyle/>
          <a:p>
            <a:r>
              <a:rPr lang="en-US"/>
              <a:t>September 6, 2019</a:t>
            </a:r>
            <a:endParaRPr lang="en-US" dirty="0"/>
          </a:p>
        </p:txBody>
      </p:sp>
      <p:sp>
        <p:nvSpPr>
          <p:cNvPr id="11" name="Footer Placeholder 10">
            <a:extLst>
              <a:ext uri="{FF2B5EF4-FFF2-40B4-BE49-F238E27FC236}">
                <a16:creationId xmlns:a16="http://schemas.microsoft.com/office/drawing/2014/main" id="{5750C2B2-2962-4756-AC9F-3A056E746D17}"/>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72009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lots of ways to stay connected to the Gilman Program for program updates and information.  The Gilman YouTube channel has videos from previous recipients, as well as instructional videos on things such as uploading transcripts and navigating the application site.  </a:t>
            </a:r>
          </a:p>
          <a:p>
            <a:endParaRPr lang="en-US" dirty="0"/>
          </a:p>
          <a:p>
            <a:r>
              <a:rPr lang="en-US" b="1" dirty="0"/>
              <a:t>Subscribe to the applicant e-newsletters</a:t>
            </a:r>
            <a:r>
              <a:rPr lang="en-US" dirty="0"/>
              <a:t>, a four-volume series during the application cycle, that provides tips and resources.</a:t>
            </a:r>
          </a:p>
          <a:p>
            <a:endParaRPr lang="en-US" dirty="0"/>
          </a:p>
          <a:p>
            <a:r>
              <a:rPr lang="en-US" dirty="0"/>
              <a:t>You can also check out the Gilman Global Experience Blog, which is written by Gilman scholars while they are abroad, allowing you to see what it’s like to study abroad.</a:t>
            </a:r>
          </a:p>
          <a:p>
            <a:endParaRPr lang="en-US" dirty="0"/>
          </a:p>
          <a:p>
            <a:r>
              <a:rPr lang="en-US" dirty="0"/>
              <a:t>Or simply search #gilmanscholarship to see more!</a:t>
            </a:r>
          </a:p>
        </p:txBody>
      </p:sp>
      <p:sp>
        <p:nvSpPr>
          <p:cNvPr id="7" name="Slide Number Placeholder 6">
            <a:extLst>
              <a:ext uri="{FF2B5EF4-FFF2-40B4-BE49-F238E27FC236}">
                <a16:creationId xmlns:a16="http://schemas.microsoft.com/office/drawing/2014/main" id="{27CF910D-7764-4B17-AECD-9C701EB721BB}"/>
              </a:ext>
            </a:extLst>
          </p:cNvPr>
          <p:cNvSpPr>
            <a:spLocks noGrp="1"/>
          </p:cNvSpPr>
          <p:nvPr>
            <p:ph type="sldNum" sz="quarter" idx="5"/>
          </p:nvPr>
        </p:nvSpPr>
        <p:spPr/>
        <p:txBody>
          <a:bodyPr/>
          <a:lstStyle/>
          <a:p>
            <a:fld id="{1F6820E2-A0CC-1540-88A9-3C5CC955E557}" type="slidenum">
              <a:rPr lang="en-US" smtClean="0"/>
              <a:t>15</a:t>
            </a:fld>
            <a:endParaRPr lang="en-US" dirty="0"/>
          </a:p>
        </p:txBody>
      </p:sp>
      <p:sp>
        <p:nvSpPr>
          <p:cNvPr id="8" name="Header Placeholder 7">
            <a:extLst>
              <a:ext uri="{FF2B5EF4-FFF2-40B4-BE49-F238E27FC236}">
                <a16:creationId xmlns:a16="http://schemas.microsoft.com/office/drawing/2014/main" id="{25B72AFA-22BE-4E28-851A-905CA1A8420F}"/>
              </a:ext>
            </a:extLst>
          </p:cNvPr>
          <p:cNvSpPr>
            <a:spLocks noGrp="1"/>
          </p:cNvSpPr>
          <p:nvPr>
            <p:ph type="hdr" sz="quarter"/>
          </p:nvPr>
        </p:nvSpPr>
        <p:spPr/>
        <p:txBody>
          <a:bodyPr/>
          <a:lstStyle/>
          <a:p>
            <a:r>
              <a:rPr lang="en-US"/>
              <a:t>Gilman &amp; CLS Advisor Workshop             Grand Valley State University</a:t>
            </a:r>
            <a:endParaRPr lang="en-US" dirty="0"/>
          </a:p>
        </p:txBody>
      </p:sp>
      <p:sp>
        <p:nvSpPr>
          <p:cNvPr id="9" name="Date Placeholder 8">
            <a:extLst>
              <a:ext uri="{FF2B5EF4-FFF2-40B4-BE49-F238E27FC236}">
                <a16:creationId xmlns:a16="http://schemas.microsoft.com/office/drawing/2014/main" id="{43864413-D562-43EF-BD93-DA71BB864390}"/>
              </a:ext>
            </a:extLst>
          </p:cNvPr>
          <p:cNvSpPr>
            <a:spLocks noGrp="1"/>
          </p:cNvSpPr>
          <p:nvPr>
            <p:ph type="dt" idx="1"/>
          </p:nvPr>
        </p:nvSpPr>
        <p:spPr/>
        <p:txBody>
          <a:bodyPr/>
          <a:lstStyle/>
          <a:p>
            <a:r>
              <a:rPr lang="en-US"/>
              <a:t>September 6, 2019</a:t>
            </a:r>
            <a:endParaRPr lang="en-US" dirty="0"/>
          </a:p>
        </p:txBody>
      </p:sp>
      <p:sp>
        <p:nvSpPr>
          <p:cNvPr id="11" name="Footer Placeholder 10">
            <a:extLst>
              <a:ext uri="{FF2B5EF4-FFF2-40B4-BE49-F238E27FC236}">
                <a16:creationId xmlns:a16="http://schemas.microsoft.com/office/drawing/2014/main" id="{9D728AF1-538E-46CD-ADFF-6D0FA64A87A9}"/>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656310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There are also many</a:t>
            </a:r>
            <a:r>
              <a:rPr lang="en-US" baseline="0" dirty="0"/>
              <a:t> </a:t>
            </a:r>
            <a:r>
              <a:rPr lang="en-US" dirty="0"/>
              <a:t>other resources available to you as you search for study or internship abroad scholarships. </a:t>
            </a:r>
          </a:p>
          <a:p>
            <a:pPr defTabSz="924916">
              <a:defRPr/>
            </a:pPr>
            <a:endParaRPr lang="en-US" dirty="0"/>
          </a:p>
          <a:p>
            <a:pPr defTabSz="924916">
              <a:defRPr/>
            </a:pPr>
            <a:r>
              <a:rPr lang="en-US" dirty="0"/>
              <a:t>There are resources available on the Gilman website as well as www.studyabroad.state.gov, which is an online searchable database of various study abroad scholarships. The USA Study Abroad Office website also has resources for additional opportunities</a:t>
            </a:r>
            <a:r>
              <a:rPr lang="en-US" baseline="0" dirty="0"/>
              <a:t> including the Critical Language Scholarship, the Boren Award for International Study, Project GO, the Fulbright U.S. Student Program, and many others. </a:t>
            </a:r>
          </a:p>
          <a:p>
            <a:pPr defTabSz="924916">
              <a:defRPr/>
            </a:pPr>
            <a:endParaRPr lang="en-US" baseline="0" dirty="0"/>
          </a:p>
          <a:p>
            <a:pPr defTabSz="924916">
              <a:defRPr/>
            </a:pPr>
            <a:endParaRPr lang="en-US" dirty="0"/>
          </a:p>
        </p:txBody>
      </p:sp>
      <p:sp>
        <p:nvSpPr>
          <p:cNvPr id="7" name="Slide Number Placeholder 6">
            <a:extLst>
              <a:ext uri="{FF2B5EF4-FFF2-40B4-BE49-F238E27FC236}">
                <a16:creationId xmlns:a16="http://schemas.microsoft.com/office/drawing/2014/main" id="{B9F3FDC9-9ED8-4B1F-AABA-0E87AB29D854}"/>
              </a:ext>
            </a:extLst>
          </p:cNvPr>
          <p:cNvSpPr>
            <a:spLocks noGrp="1"/>
          </p:cNvSpPr>
          <p:nvPr>
            <p:ph type="sldNum" sz="quarter" idx="5"/>
          </p:nvPr>
        </p:nvSpPr>
        <p:spPr/>
        <p:txBody>
          <a:bodyPr/>
          <a:lstStyle/>
          <a:p>
            <a:fld id="{1F6820E2-A0CC-1540-88A9-3C5CC955E557}" type="slidenum">
              <a:rPr lang="en-US" smtClean="0"/>
              <a:t>16</a:t>
            </a:fld>
            <a:endParaRPr lang="en-US" dirty="0"/>
          </a:p>
        </p:txBody>
      </p:sp>
      <p:sp>
        <p:nvSpPr>
          <p:cNvPr id="8" name="Header Placeholder 7">
            <a:extLst>
              <a:ext uri="{FF2B5EF4-FFF2-40B4-BE49-F238E27FC236}">
                <a16:creationId xmlns:a16="http://schemas.microsoft.com/office/drawing/2014/main" id="{CCD53D4A-7114-468F-A3FE-8C113A9BC6D8}"/>
              </a:ext>
            </a:extLst>
          </p:cNvPr>
          <p:cNvSpPr>
            <a:spLocks noGrp="1"/>
          </p:cNvSpPr>
          <p:nvPr>
            <p:ph type="hdr" sz="quarter"/>
          </p:nvPr>
        </p:nvSpPr>
        <p:spPr/>
        <p:txBody>
          <a:bodyPr/>
          <a:lstStyle/>
          <a:p>
            <a:r>
              <a:rPr lang="en-US"/>
              <a:t>Gilman &amp; CLS Advisor Workshop             Grand Valley State University</a:t>
            </a:r>
            <a:endParaRPr lang="en-US" dirty="0"/>
          </a:p>
        </p:txBody>
      </p:sp>
      <p:sp>
        <p:nvSpPr>
          <p:cNvPr id="9" name="Date Placeholder 8">
            <a:extLst>
              <a:ext uri="{FF2B5EF4-FFF2-40B4-BE49-F238E27FC236}">
                <a16:creationId xmlns:a16="http://schemas.microsoft.com/office/drawing/2014/main" id="{D08A9937-85A4-4D8E-9099-024547312335}"/>
              </a:ext>
            </a:extLst>
          </p:cNvPr>
          <p:cNvSpPr>
            <a:spLocks noGrp="1"/>
          </p:cNvSpPr>
          <p:nvPr>
            <p:ph type="dt" idx="1"/>
          </p:nvPr>
        </p:nvSpPr>
        <p:spPr/>
        <p:txBody>
          <a:bodyPr/>
          <a:lstStyle/>
          <a:p>
            <a:r>
              <a:rPr lang="en-US"/>
              <a:t>September 6, 2019</a:t>
            </a:r>
            <a:endParaRPr lang="en-US" dirty="0"/>
          </a:p>
        </p:txBody>
      </p:sp>
      <p:sp>
        <p:nvSpPr>
          <p:cNvPr id="11" name="Footer Placeholder 10">
            <a:extLst>
              <a:ext uri="{FF2B5EF4-FFF2-40B4-BE49-F238E27FC236}">
                <a16:creationId xmlns:a16="http://schemas.microsoft.com/office/drawing/2014/main" id="{4581EC86-E4F8-483B-BA23-2AF0FC054F41}"/>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013454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dirty="0"/>
          </a:p>
        </p:txBody>
      </p:sp>
      <p:sp>
        <p:nvSpPr>
          <p:cNvPr id="7" name="Slide Number Placeholder 6">
            <a:extLst>
              <a:ext uri="{FF2B5EF4-FFF2-40B4-BE49-F238E27FC236}">
                <a16:creationId xmlns:a16="http://schemas.microsoft.com/office/drawing/2014/main" id="{C9D9A18D-0293-4FD9-82DE-C47310E54373}"/>
              </a:ext>
            </a:extLst>
          </p:cNvPr>
          <p:cNvSpPr>
            <a:spLocks noGrp="1"/>
          </p:cNvSpPr>
          <p:nvPr>
            <p:ph type="sldNum" sz="quarter" idx="5"/>
          </p:nvPr>
        </p:nvSpPr>
        <p:spPr/>
        <p:txBody>
          <a:bodyPr/>
          <a:lstStyle/>
          <a:p>
            <a:fld id="{1F6820E2-A0CC-1540-88A9-3C5CC955E557}" type="slidenum">
              <a:rPr lang="en-US" smtClean="0"/>
              <a:t>17</a:t>
            </a:fld>
            <a:endParaRPr lang="en-US" dirty="0"/>
          </a:p>
        </p:txBody>
      </p:sp>
      <p:sp>
        <p:nvSpPr>
          <p:cNvPr id="8" name="Header Placeholder 7">
            <a:extLst>
              <a:ext uri="{FF2B5EF4-FFF2-40B4-BE49-F238E27FC236}">
                <a16:creationId xmlns:a16="http://schemas.microsoft.com/office/drawing/2014/main" id="{940E089B-4D26-4AE8-BECA-3C5A6F18827C}"/>
              </a:ext>
            </a:extLst>
          </p:cNvPr>
          <p:cNvSpPr>
            <a:spLocks noGrp="1"/>
          </p:cNvSpPr>
          <p:nvPr>
            <p:ph type="hdr" sz="quarter"/>
          </p:nvPr>
        </p:nvSpPr>
        <p:spPr/>
        <p:txBody>
          <a:bodyPr/>
          <a:lstStyle/>
          <a:p>
            <a:r>
              <a:rPr lang="en-US"/>
              <a:t>Gilman &amp; CLS Advisor Workshop             Grand Valley State University</a:t>
            </a:r>
            <a:endParaRPr lang="en-US" dirty="0"/>
          </a:p>
        </p:txBody>
      </p:sp>
      <p:sp>
        <p:nvSpPr>
          <p:cNvPr id="9" name="Date Placeholder 8">
            <a:extLst>
              <a:ext uri="{FF2B5EF4-FFF2-40B4-BE49-F238E27FC236}">
                <a16:creationId xmlns:a16="http://schemas.microsoft.com/office/drawing/2014/main" id="{C0347933-CBF3-4666-85D6-9F0FF345D474}"/>
              </a:ext>
            </a:extLst>
          </p:cNvPr>
          <p:cNvSpPr>
            <a:spLocks noGrp="1"/>
          </p:cNvSpPr>
          <p:nvPr>
            <p:ph type="dt" idx="1"/>
          </p:nvPr>
        </p:nvSpPr>
        <p:spPr/>
        <p:txBody>
          <a:bodyPr/>
          <a:lstStyle/>
          <a:p>
            <a:r>
              <a:rPr lang="en-US"/>
              <a:t>September 6, 2019</a:t>
            </a:r>
            <a:endParaRPr lang="en-US" dirty="0"/>
          </a:p>
        </p:txBody>
      </p:sp>
      <p:sp>
        <p:nvSpPr>
          <p:cNvPr id="11" name="Footer Placeholder 10">
            <a:extLst>
              <a:ext uri="{FF2B5EF4-FFF2-40B4-BE49-F238E27FC236}">
                <a16:creationId xmlns:a16="http://schemas.microsoft.com/office/drawing/2014/main" id="{01E9A32D-E3BC-4D45-AE96-2D52A72CF44E}"/>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99798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Gilman Scholarship is sponsored by the Bureau</a:t>
            </a:r>
            <a:r>
              <a:rPr lang="en-US" baseline="0" dirty="0"/>
              <a:t> of Educational &amp; Cultural Affairs, or ECA, in the U.S. Department of State.</a:t>
            </a:r>
          </a:p>
          <a:p>
            <a:endParaRPr lang="en-US" baseline="0" dirty="0"/>
          </a:p>
          <a:p>
            <a:r>
              <a:rPr lang="en-US" b="1" dirty="0"/>
              <a:t>ECA </a:t>
            </a:r>
            <a:r>
              <a:rPr lang="en-US" dirty="0"/>
              <a:t>leads a wide range of academic, professional, and cultural exchanges that include approximately 40,000 participants annually, with the goal of increasing mutual understanding and respect between the people of the United States and the people of other countries. </a:t>
            </a:r>
          </a:p>
          <a:p>
            <a:r>
              <a:rPr lang="en-US" dirty="0"/>
              <a:t> </a:t>
            </a:r>
          </a:p>
          <a:p>
            <a:r>
              <a:rPr lang="en-US" b="1" dirty="0"/>
              <a:t>The Gilman Scholarship is just one</a:t>
            </a:r>
            <a:r>
              <a:rPr lang="en-US" dirty="0"/>
              <a:t> of the many programs sponsored by the ECA, </a:t>
            </a:r>
            <a:r>
              <a:rPr lang="en-US" b="1" dirty="0"/>
              <a:t>and Gilman Scholars become a part of a network of approximately 40,000 people</a:t>
            </a:r>
            <a:r>
              <a:rPr lang="en-US" dirty="0"/>
              <a:t> who participate in ECA programs every year. </a:t>
            </a:r>
          </a:p>
          <a:p>
            <a:r>
              <a:rPr lang="en-US" dirty="0"/>
              <a:t> </a:t>
            </a:r>
          </a:p>
          <a:p>
            <a:r>
              <a:rPr lang="en-US" dirty="0"/>
              <a:t>The Gilman Scholarship is</a:t>
            </a:r>
            <a:r>
              <a:rPr lang="en-US" baseline="0" dirty="0"/>
              <a:t> a program within the Bureau’s Office of U.S. Study Abroad. The U.S. Study Abroad Office is committed to shaping and sustaining a more peaceful, prosperous and just world by increasing and diversifying participation in study abroad.</a:t>
            </a:r>
          </a:p>
        </p:txBody>
      </p:sp>
      <p:sp>
        <p:nvSpPr>
          <p:cNvPr id="7" name="Slide Number Placeholder 6">
            <a:extLst>
              <a:ext uri="{FF2B5EF4-FFF2-40B4-BE49-F238E27FC236}">
                <a16:creationId xmlns:a16="http://schemas.microsoft.com/office/drawing/2014/main" id="{1585E430-C742-4F8E-A5B0-482FB41C578C}"/>
              </a:ext>
            </a:extLst>
          </p:cNvPr>
          <p:cNvSpPr>
            <a:spLocks noGrp="1"/>
          </p:cNvSpPr>
          <p:nvPr>
            <p:ph type="sldNum" sz="quarter" idx="5"/>
          </p:nvPr>
        </p:nvSpPr>
        <p:spPr/>
        <p:txBody>
          <a:bodyPr/>
          <a:lstStyle/>
          <a:p>
            <a:fld id="{1F6820E2-A0CC-1540-88A9-3C5CC955E557}" type="slidenum">
              <a:rPr lang="en-US" smtClean="0"/>
              <a:t>2</a:t>
            </a:fld>
            <a:endParaRPr lang="en-US" dirty="0"/>
          </a:p>
        </p:txBody>
      </p:sp>
      <p:sp>
        <p:nvSpPr>
          <p:cNvPr id="8" name="Header Placeholder 7">
            <a:extLst>
              <a:ext uri="{FF2B5EF4-FFF2-40B4-BE49-F238E27FC236}">
                <a16:creationId xmlns:a16="http://schemas.microsoft.com/office/drawing/2014/main" id="{1D47DAC6-818B-491E-96D5-C0E390CA18B3}"/>
              </a:ext>
            </a:extLst>
          </p:cNvPr>
          <p:cNvSpPr>
            <a:spLocks noGrp="1"/>
          </p:cNvSpPr>
          <p:nvPr>
            <p:ph type="hdr" sz="quarter"/>
          </p:nvPr>
        </p:nvSpPr>
        <p:spPr/>
        <p:txBody>
          <a:bodyPr/>
          <a:lstStyle/>
          <a:p>
            <a:r>
              <a:rPr lang="en-US"/>
              <a:t>Gilman &amp; CLS Advisor Workshop             Grand Valley State University</a:t>
            </a:r>
            <a:endParaRPr lang="en-US" dirty="0"/>
          </a:p>
        </p:txBody>
      </p:sp>
      <p:sp>
        <p:nvSpPr>
          <p:cNvPr id="9" name="Date Placeholder 8">
            <a:extLst>
              <a:ext uri="{FF2B5EF4-FFF2-40B4-BE49-F238E27FC236}">
                <a16:creationId xmlns:a16="http://schemas.microsoft.com/office/drawing/2014/main" id="{75D1B26E-418F-426B-8965-87ED4E0B7FC4}"/>
              </a:ext>
            </a:extLst>
          </p:cNvPr>
          <p:cNvSpPr>
            <a:spLocks noGrp="1"/>
          </p:cNvSpPr>
          <p:nvPr>
            <p:ph type="dt" idx="1"/>
          </p:nvPr>
        </p:nvSpPr>
        <p:spPr/>
        <p:txBody>
          <a:bodyPr/>
          <a:lstStyle/>
          <a:p>
            <a:r>
              <a:rPr lang="en-US"/>
              <a:t>September 6, 2019</a:t>
            </a:r>
            <a:endParaRPr lang="en-US" dirty="0"/>
          </a:p>
        </p:txBody>
      </p:sp>
      <p:sp>
        <p:nvSpPr>
          <p:cNvPr id="11" name="Footer Placeholder 10">
            <a:extLst>
              <a:ext uri="{FF2B5EF4-FFF2-40B4-BE49-F238E27FC236}">
                <a16:creationId xmlns:a16="http://schemas.microsoft.com/office/drawing/2014/main" id="{EE9C2BCC-FEF7-416E-9677-CCA7EA72416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002172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By supporting undergraduate students who have high financial need, the program has been successful in supporting students who have been historically underrepresented in education abroad, including but not limited to first-generation college students, students in STEM fields, ethnic minority students, students with disabilities, students attending HBCUs or other minority-serving institutions, students attending community colleges, and students coming from U.S. states with less study abroad participation.</a:t>
            </a:r>
            <a:br>
              <a:rPr lang="en-US" dirty="0"/>
            </a:br>
            <a:endParaRPr lang="en-US" dirty="0"/>
          </a:p>
          <a:p>
            <a:pPr defTabSz="924916">
              <a:defRPr/>
            </a:pPr>
            <a:r>
              <a:rPr lang="en-US" dirty="0"/>
              <a:t>Since the program’s inception in 2001, more than 30,000 bright, ambitious, and diverse American students have received a Gilman Scholarship to study or intern in more than 150 countries and hail from more than 1,300 universities across the nation. The Gilman Program engages with public and private-sector partners to increase participation. </a:t>
            </a:r>
          </a:p>
        </p:txBody>
      </p:sp>
      <p:sp>
        <p:nvSpPr>
          <p:cNvPr id="7" name="Slide Number Placeholder 6">
            <a:extLst>
              <a:ext uri="{FF2B5EF4-FFF2-40B4-BE49-F238E27FC236}">
                <a16:creationId xmlns:a16="http://schemas.microsoft.com/office/drawing/2014/main" id="{8F0B2239-93F3-42F6-A0C2-1CD7F31D3A94}"/>
              </a:ext>
            </a:extLst>
          </p:cNvPr>
          <p:cNvSpPr>
            <a:spLocks noGrp="1"/>
          </p:cNvSpPr>
          <p:nvPr>
            <p:ph type="sldNum" sz="quarter" idx="5"/>
          </p:nvPr>
        </p:nvSpPr>
        <p:spPr/>
        <p:txBody>
          <a:bodyPr/>
          <a:lstStyle/>
          <a:p>
            <a:fld id="{1F6820E2-A0CC-1540-88A9-3C5CC955E557}" type="slidenum">
              <a:rPr lang="en-US" smtClean="0"/>
              <a:t>3</a:t>
            </a:fld>
            <a:endParaRPr lang="en-US" dirty="0"/>
          </a:p>
        </p:txBody>
      </p:sp>
      <p:sp>
        <p:nvSpPr>
          <p:cNvPr id="8" name="Header Placeholder 7">
            <a:extLst>
              <a:ext uri="{FF2B5EF4-FFF2-40B4-BE49-F238E27FC236}">
                <a16:creationId xmlns:a16="http://schemas.microsoft.com/office/drawing/2014/main" id="{5D641173-F2CE-46FE-9AF0-DCAB2186FFDE}"/>
              </a:ext>
            </a:extLst>
          </p:cNvPr>
          <p:cNvSpPr>
            <a:spLocks noGrp="1"/>
          </p:cNvSpPr>
          <p:nvPr>
            <p:ph type="hdr" sz="quarter"/>
          </p:nvPr>
        </p:nvSpPr>
        <p:spPr/>
        <p:txBody>
          <a:bodyPr/>
          <a:lstStyle/>
          <a:p>
            <a:r>
              <a:rPr lang="en-US"/>
              <a:t>Gilman &amp; CLS Advisor Workshop             Grand Valley State University</a:t>
            </a:r>
            <a:endParaRPr lang="en-US" dirty="0"/>
          </a:p>
        </p:txBody>
      </p:sp>
      <p:sp>
        <p:nvSpPr>
          <p:cNvPr id="9" name="Date Placeholder 8">
            <a:extLst>
              <a:ext uri="{FF2B5EF4-FFF2-40B4-BE49-F238E27FC236}">
                <a16:creationId xmlns:a16="http://schemas.microsoft.com/office/drawing/2014/main" id="{0C059460-A775-4AE8-94EA-F6086A3221F2}"/>
              </a:ext>
            </a:extLst>
          </p:cNvPr>
          <p:cNvSpPr>
            <a:spLocks noGrp="1"/>
          </p:cNvSpPr>
          <p:nvPr>
            <p:ph type="dt" idx="1"/>
          </p:nvPr>
        </p:nvSpPr>
        <p:spPr/>
        <p:txBody>
          <a:bodyPr/>
          <a:lstStyle/>
          <a:p>
            <a:r>
              <a:rPr lang="en-US"/>
              <a:t>September 6, 2019</a:t>
            </a:r>
            <a:endParaRPr lang="en-US" dirty="0"/>
          </a:p>
        </p:txBody>
      </p:sp>
      <p:sp>
        <p:nvSpPr>
          <p:cNvPr id="11" name="Footer Placeholder 10">
            <a:extLst>
              <a:ext uri="{FF2B5EF4-FFF2-40B4-BE49-F238E27FC236}">
                <a16:creationId xmlns:a16="http://schemas.microsoft.com/office/drawing/2014/main" id="{C189F3AD-A4C7-4F76-873E-74A5B74A975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972160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Gilman Program awards approximately 3,000 scholarships per academic year and have/will award 3,500+ scholarships for the upcoming year.</a:t>
            </a:r>
          </a:p>
          <a:p>
            <a:endParaRPr lang="en-US" dirty="0"/>
          </a:p>
          <a:p>
            <a:r>
              <a:rPr lang="en-US" dirty="0"/>
              <a:t>Recipients can </a:t>
            </a:r>
            <a:r>
              <a:rPr lang="en-US" b="1" dirty="0"/>
              <a:t>receive up to $5,000</a:t>
            </a:r>
            <a:r>
              <a:rPr lang="en-US" dirty="0"/>
              <a:t> to use towards program costs and related expenses, such as tuition and fees, room and board, books, local transportation, health insurance, international airfare. passport and visa costs. (</a:t>
            </a:r>
            <a:r>
              <a:rPr lang="en-US" sz="1200" b="0" i="0" kern="1200" dirty="0">
                <a:solidFill>
                  <a:schemeClr val="tx1"/>
                </a:solidFill>
                <a:effectLst/>
                <a:latin typeface="+mn-lt"/>
                <a:ea typeface="+mn-ea"/>
                <a:cs typeface="+mn-cs"/>
              </a:rPr>
              <a:t>Personal expenses such as clothing, entertainment, electronics and excursions outside of the program are not eligible.)</a:t>
            </a:r>
            <a:endParaRPr lang="en-US" dirty="0"/>
          </a:p>
          <a:p>
            <a:endParaRPr lang="en-US" dirty="0"/>
          </a:p>
          <a:p>
            <a:r>
              <a:rPr lang="en-US" dirty="0"/>
              <a:t>Award amounts will </a:t>
            </a:r>
            <a:r>
              <a:rPr lang="en-US" b="1" dirty="0"/>
              <a:t>vary depending on student need and the selection process.</a:t>
            </a:r>
          </a:p>
          <a:p>
            <a:endParaRPr lang="en-US" dirty="0"/>
          </a:p>
          <a:p>
            <a:r>
              <a:rPr lang="en-US" dirty="0"/>
              <a:t>Students can apply the scholarship toward a fall, spring, summer, winter, or academic year term program.</a:t>
            </a:r>
          </a:p>
          <a:p>
            <a:endParaRPr lang="en-US" dirty="0"/>
          </a:p>
          <a:p>
            <a:pPr defTabSz="943969">
              <a:defRPr/>
            </a:pPr>
            <a:r>
              <a:rPr lang="en-US" dirty="0">
                <a:solidFill>
                  <a:prstClr val="black"/>
                </a:solidFill>
              </a:rPr>
              <a:t>The Gilman Program is often asked by students, “what are the chances of me receiving a scholarship?” Generally </a:t>
            </a:r>
            <a:r>
              <a:rPr lang="en-US" b="1" dirty="0">
                <a:solidFill>
                  <a:prstClr val="black"/>
                </a:solidFill>
              </a:rPr>
              <a:t>1 in 4 students are awarded a scholarship</a:t>
            </a:r>
            <a:r>
              <a:rPr lang="en-US" dirty="0">
                <a:solidFill>
                  <a:prstClr val="black"/>
                </a:solidFill>
              </a:rPr>
              <a:t>.  </a:t>
            </a:r>
          </a:p>
          <a:p>
            <a:pPr defTabSz="943969">
              <a:defRPr/>
            </a:pPr>
            <a:endParaRPr lang="en-US" dirty="0">
              <a:solidFill>
                <a:prstClr val="black"/>
              </a:solidFill>
            </a:endParaRPr>
          </a:p>
          <a:p>
            <a:pPr defTabSz="943969">
              <a:defRPr/>
            </a:pPr>
            <a:r>
              <a:rPr lang="en-US" dirty="0"/>
              <a:t>If selected for a Gilman Scholarship, recipients will utilize the password protected and secure Gilman Recipient Portal to input all fund distribution information. Recipients of the Gilman Scholarship will never be contacted by phone or email to provide personal bank information.</a:t>
            </a:r>
          </a:p>
        </p:txBody>
      </p:sp>
      <p:sp>
        <p:nvSpPr>
          <p:cNvPr id="7" name="Slide Number Placeholder 6">
            <a:extLst>
              <a:ext uri="{FF2B5EF4-FFF2-40B4-BE49-F238E27FC236}">
                <a16:creationId xmlns:a16="http://schemas.microsoft.com/office/drawing/2014/main" id="{3A2AE8FD-4150-4D6A-A69A-8B0961A4E5FB}"/>
              </a:ext>
            </a:extLst>
          </p:cNvPr>
          <p:cNvSpPr>
            <a:spLocks noGrp="1"/>
          </p:cNvSpPr>
          <p:nvPr>
            <p:ph type="sldNum" sz="quarter" idx="5"/>
          </p:nvPr>
        </p:nvSpPr>
        <p:spPr/>
        <p:txBody>
          <a:bodyPr/>
          <a:lstStyle/>
          <a:p>
            <a:fld id="{1F6820E2-A0CC-1540-88A9-3C5CC955E557}" type="slidenum">
              <a:rPr lang="en-US" smtClean="0"/>
              <a:t>4</a:t>
            </a:fld>
            <a:endParaRPr lang="en-US" dirty="0"/>
          </a:p>
        </p:txBody>
      </p:sp>
      <p:sp>
        <p:nvSpPr>
          <p:cNvPr id="8" name="Header Placeholder 7">
            <a:extLst>
              <a:ext uri="{FF2B5EF4-FFF2-40B4-BE49-F238E27FC236}">
                <a16:creationId xmlns:a16="http://schemas.microsoft.com/office/drawing/2014/main" id="{4FDCCDA6-B191-4CF8-BC5E-F8E670E444C2}"/>
              </a:ext>
            </a:extLst>
          </p:cNvPr>
          <p:cNvSpPr>
            <a:spLocks noGrp="1"/>
          </p:cNvSpPr>
          <p:nvPr>
            <p:ph type="hdr" sz="quarter"/>
          </p:nvPr>
        </p:nvSpPr>
        <p:spPr/>
        <p:txBody>
          <a:bodyPr/>
          <a:lstStyle/>
          <a:p>
            <a:r>
              <a:rPr lang="en-US"/>
              <a:t>Gilman &amp; CLS Advisor Workshop             Grand Valley State University</a:t>
            </a:r>
            <a:endParaRPr lang="en-US" dirty="0"/>
          </a:p>
        </p:txBody>
      </p:sp>
      <p:sp>
        <p:nvSpPr>
          <p:cNvPr id="9" name="Date Placeholder 8">
            <a:extLst>
              <a:ext uri="{FF2B5EF4-FFF2-40B4-BE49-F238E27FC236}">
                <a16:creationId xmlns:a16="http://schemas.microsoft.com/office/drawing/2014/main" id="{56578E08-B966-4101-A77E-32C8617CAED2}"/>
              </a:ext>
            </a:extLst>
          </p:cNvPr>
          <p:cNvSpPr>
            <a:spLocks noGrp="1"/>
          </p:cNvSpPr>
          <p:nvPr>
            <p:ph type="dt" idx="1"/>
          </p:nvPr>
        </p:nvSpPr>
        <p:spPr/>
        <p:txBody>
          <a:bodyPr/>
          <a:lstStyle/>
          <a:p>
            <a:r>
              <a:rPr lang="en-US"/>
              <a:t>September 6, 2019</a:t>
            </a:r>
            <a:endParaRPr lang="en-US" dirty="0"/>
          </a:p>
        </p:txBody>
      </p:sp>
      <p:sp>
        <p:nvSpPr>
          <p:cNvPr id="11" name="Footer Placeholder 10">
            <a:extLst>
              <a:ext uri="{FF2B5EF4-FFF2-40B4-BE49-F238E27FC236}">
                <a16:creationId xmlns:a16="http://schemas.microsoft.com/office/drawing/2014/main" id="{E2967565-371F-4148-B224-E715EC33D355}"/>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710752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Applicants who are studying a critical need language in a country in which the language is predominantly spoken</a:t>
            </a:r>
            <a:r>
              <a:rPr lang="en-US" b="1" dirty="0"/>
              <a:t> </a:t>
            </a:r>
            <a:r>
              <a:rPr lang="en-US" dirty="0"/>
              <a:t>can apply for a supplemental award of up to $3,000 (for a combined total of up to $8,000)</a:t>
            </a:r>
            <a:r>
              <a:rPr lang="en-US" b="1" dirty="0"/>
              <a:t>.</a:t>
            </a:r>
            <a:r>
              <a:rPr lang="en-US" dirty="0"/>
              <a:t> This Critical Need Language Award (CNLA) </a:t>
            </a:r>
          </a:p>
          <a:p>
            <a:endParaRPr lang="en-US" dirty="0"/>
          </a:p>
          <a:p>
            <a:r>
              <a:rPr lang="en-US" dirty="0"/>
              <a:t>[Slide has list of current critical languages, but please check website as “</a:t>
            </a:r>
            <a:r>
              <a:rPr lang="en-US" sz="1200" b="0" i="1" kern="1200" dirty="0">
                <a:solidFill>
                  <a:schemeClr val="tx1"/>
                </a:solidFill>
                <a:effectLst/>
                <a:latin typeface="+mn-lt"/>
                <a:ea typeface="+mn-ea"/>
                <a:cs typeface="+mn-cs"/>
              </a:rPr>
              <a:t>The number of eligible countries and languages supported by the CNLA are subject to change based on U.S. Department of State </a:t>
            </a:r>
            <a:r>
              <a:rPr lang="en-US" sz="1200" b="0" i="1" u="sng" kern="1200" dirty="0">
                <a:solidFill>
                  <a:schemeClr val="tx1"/>
                </a:solidFill>
                <a:effectLst/>
                <a:latin typeface="+mn-lt"/>
                <a:ea typeface="+mn-ea"/>
                <a:cs typeface="+mn-cs"/>
                <a:hlinkClick r:id="rId3"/>
              </a:rPr>
              <a:t>Travel Advisories</a:t>
            </a:r>
            <a:r>
              <a:rPr lang="en-US" sz="1200" b="0" i="1" kern="1200" dirty="0">
                <a:solidFill>
                  <a:schemeClr val="tx1"/>
                </a:solidFill>
                <a:effectLst/>
                <a:latin typeface="+mn-lt"/>
                <a:ea typeface="+mn-ea"/>
                <a:cs typeface="+mn-cs"/>
              </a:rPr>
              <a:t> and priorities.]</a:t>
            </a:r>
            <a:endParaRPr lang="en-US" dirty="0"/>
          </a:p>
          <a:p>
            <a:endParaRPr lang="en-US" dirty="0"/>
          </a:p>
          <a:p>
            <a:r>
              <a:rPr lang="en-US" dirty="0"/>
              <a:t>In addition to receiving additional funds for language study, students who win this award and complete their Gilman Scholarship requirements will be offered the opportunity to take the ACTFL Oral Proficiency Interview (OPI). This test and the results will serve as both an evaluation measure of the award and as a credential for the award recipient. </a:t>
            </a:r>
            <a:endParaRPr lang="en-US" sz="1000" dirty="0">
              <a:solidFill>
                <a:prstClr val="black"/>
              </a:solidFill>
            </a:endParaRPr>
          </a:p>
        </p:txBody>
      </p:sp>
      <p:sp>
        <p:nvSpPr>
          <p:cNvPr id="7" name="Slide Number Placeholder 6">
            <a:extLst>
              <a:ext uri="{FF2B5EF4-FFF2-40B4-BE49-F238E27FC236}">
                <a16:creationId xmlns:a16="http://schemas.microsoft.com/office/drawing/2014/main" id="{06393CE4-A52A-47DB-89C5-C2241A5FCC2F}"/>
              </a:ext>
            </a:extLst>
          </p:cNvPr>
          <p:cNvSpPr>
            <a:spLocks noGrp="1"/>
          </p:cNvSpPr>
          <p:nvPr>
            <p:ph type="sldNum" sz="quarter" idx="5"/>
          </p:nvPr>
        </p:nvSpPr>
        <p:spPr/>
        <p:txBody>
          <a:bodyPr/>
          <a:lstStyle/>
          <a:p>
            <a:fld id="{1F6820E2-A0CC-1540-88A9-3C5CC955E557}" type="slidenum">
              <a:rPr lang="en-US" smtClean="0"/>
              <a:t>5</a:t>
            </a:fld>
            <a:endParaRPr lang="en-US" dirty="0"/>
          </a:p>
        </p:txBody>
      </p:sp>
      <p:sp>
        <p:nvSpPr>
          <p:cNvPr id="8" name="Header Placeholder 7">
            <a:extLst>
              <a:ext uri="{FF2B5EF4-FFF2-40B4-BE49-F238E27FC236}">
                <a16:creationId xmlns:a16="http://schemas.microsoft.com/office/drawing/2014/main" id="{9736F03D-8DD5-4B5D-A757-81B0F25D252F}"/>
              </a:ext>
            </a:extLst>
          </p:cNvPr>
          <p:cNvSpPr>
            <a:spLocks noGrp="1"/>
          </p:cNvSpPr>
          <p:nvPr>
            <p:ph type="hdr" sz="quarter"/>
          </p:nvPr>
        </p:nvSpPr>
        <p:spPr/>
        <p:txBody>
          <a:bodyPr/>
          <a:lstStyle/>
          <a:p>
            <a:r>
              <a:rPr lang="en-US"/>
              <a:t>Gilman &amp; CLS Advisor Workshop             Grand Valley State University</a:t>
            </a:r>
            <a:endParaRPr lang="en-US" dirty="0"/>
          </a:p>
        </p:txBody>
      </p:sp>
      <p:sp>
        <p:nvSpPr>
          <p:cNvPr id="9" name="Date Placeholder 8">
            <a:extLst>
              <a:ext uri="{FF2B5EF4-FFF2-40B4-BE49-F238E27FC236}">
                <a16:creationId xmlns:a16="http://schemas.microsoft.com/office/drawing/2014/main" id="{25BB923D-D09B-444A-B66A-ED8ED1502089}"/>
              </a:ext>
            </a:extLst>
          </p:cNvPr>
          <p:cNvSpPr>
            <a:spLocks noGrp="1"/>
          </p:cNvSpPr>
          <p:nvPr>
            <p:ph type="dt" idx="1"/>
          </p:nvPr>
        </p:nvSpPr>
        <p:spPr/>
        <p:txBody>
          <a:bodyPr/>
          <a:lstStyle/>
          <a:p>
            <a:r>
              <a:rPr lang="en-US"/>
              <a:t>September 6, 2019</a:t>
            </a:r>
            <a:endParaRPr lang="en-US" dirty="0"/>
          </a:p>
        </p:txBody>
      </p:sp>
      <p:sp>
        <p:nvSpPr>
          <p:cNvPr id="11" name="Footer Placeholder 10">
            <a:extLst>
              <a:ext uri="{FF2B5EF4-FFF2-40B4-BE49-F238E27FC236}">
                <a16:creationId xmlns:a16="http://schemas.microsoft.com/office/drawing/2014/main" id="{324F29C4-5760-4986-A70F-5FDAF425CD4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291327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 be eligible for a Gilman Scholarship, an applicant must be: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citizen of the United States;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 undergraduate student in good standing at an accredited institution of higher education in the United States (including both two-year and four-year institutions);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Receiving a Federal Pell Grant during the time of application or provide proof that they will be receiving a Pell Grant during the term of their study abroad program or internship;</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the process of applying to, or accepted for, a study abroad or internship program of at least two weeks for community college students and three weeks for students from four-year institutions, eligible for credit from the student’s home institution. Multi-country/area programs are allowed. Proof of program acceptance is required prior to award disbursement;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Applying for credit-bearing study abroad programs in a country or area with an overall Travel Advisory Level 1 or 2, according to the </a:t>
            </a:r>
            <a:r>
              <a:rPr lang="en-US" sz="1200" b="0" i="0" u="sng" kern="1200" dirty="0">
                <a:solidFill>
                  <a:schemeClr val="tx1"/>
                </a:solidFill>
                <a:effectLst/>
                <a:latin typeface="+mn-lt"/>
                <a:ea typeface="+mn-ea"/>
                <a:cs typeface="+mn-cs"/>
                <a:hlinkClick r:id="rId3"/>
              </a:rPr>
              <a:t>U.S. Department of State’s Travel Advisory System</a:t>
            </a:r>
            <a:r>
              <a:rPr lang="en-US" sz="1200" b="0" i="0" kern="1200" dirty="0">
                <a:solidFill>
                  <a:schemeClr val="tx1"/>
                </a:solidFill>
                <a:effectLst/>
                <a:latin typeface="+mn-lt"/>
                <a:ea typeface="+mn-ea"/>
                <a:cs typeface="+mn-cs"/>
              </a:rPr>
              <a:t>. However, certain locations within these countries or areas may be designated within the Travel Advisory as either “Do not travel to” (Level 4) or “Reconsider travel to” (Level 3) locations, as such; students will not be allowed to travel to these specific locations. Moreover, students are not eligible to apply for programs in a country or area with an overall Level 3 or 4 Travel Advisory.</a:t>
            </a: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The U.S. Department of State reserves the right to request program changes for specific countries or areas if deemed necessary during any stage of the application, selection process, or program period. Final awards are contingent upon the availability of funds and the security situation in country. Furthermore, programs in progress may be suspended at the request of the U.S. Embassy in country should security situation deteriorate during the course of the program.   </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Gilman Program, under the direction of the U.S. Department of State, aims to work with students to make scholarship experiences a success. Should a Travel Advisory change to a Level 3 or 4 after the student has been granted the award, the program will coordinate with participants to select a different destination study site that falls within the guidelines provided by the U.S. State Department Travel Advisory system. In determining a grantee’s status, the Gilman Program, under the direction of the U.S. Department of State, is the final decision making authority regarding the continuation of a student’s participation as a grantee of the Gilman Program.</a:t>
            </a:r>
          </a:p>
          <a:p>
            <a:pPr rtl="0" fontAlgn="base"/>
            <a:r>
              <a:rPr lang="en-US" dirty="0"/>
              <a:t>​</a:t>
            </a:r>
          </a:p>
          <a:p>
            <a:pPr rtl="0" fontAlgn="base"/>
            <a:r>
              <a:rPr lang="en-US" b="1" dirty="0"/>
              <a:t>Note:</a:t>
            </a:r>
            <a:r>
              <a:rPr lang="en-US" dirty="0"/>
              <a:t> Gilman Scholarship recipients can only receive the scholarship once. If a student previously declined the Gilman Scholarship, they are welcome to re-apply, as long as they still meet all eligibility requirements as listed above.</a:t>
            </a:r>
          </a:p>
          <a:p>
            <a:pPr rtl="0" fontAlgn="base"/>
            <a:endParaRPr lang="en-US" dirty="0"/>
          </a:p>
          <a:p>
            <a:pPr rtl="0" fontAlgn="base"/>
            <a:r>
              <a:rPr lang="en-US" dirty="0"/>
              <a:t>Note: </a:t>
            </a:r>
            <a:r>
              <a:rPr lang="en-US" sz="1200" b="0" i="0" kern="1200" dirty="0">
                <a:solidFill>
                  <a:schemeClr val="tx1"/>
                </a:solidFill>
                <a:effectLst/>
                <a:latin typeface="+mn-lt"/>
                <a:ea typeface="+mn-ea"/>
                <a:cs typeface="+mn-cs"/>
              </a:rPr>
              <a:t>For multi-country/area programs there is no minimum requirement on the length of time spent in one country, as long as the entirety of the program is at least 14 days overseas for students at two-year institutions and 21 days overseas for students from four-year institutions.</a:t>
            </a:r>
            <a:endParaRPr lang="en-US" dirty="0"/>
          </a:p>
        </p:txBody>
      </p:sp>
      <p:sp>
        <p:nvSpPr>
          <p:cNvPr id="7" name="Slide Number Placeholder 6">
            <a:extLst>
              <a:ext uri="{FF2B5EF4-FFF2-40B4-BE49-F238E27FC236}">
                <a16:creationId xmlns:a16="http://schemas.microsoft.com/office/drawing/2014/main" id="{18CC4524-C3A6-4131-A99C-DA82D32D6E91}"/>
              </a:ext>
            </a:extLst>
          </p:cNvPr>
          <p:cNvSpPr>
            <a:spLocks noGrp="1"/>
          </p:cNvSpPr>
          <p:nvPr>
            <p:ph type="sldNum" sz="quarter" idx="5"/>
          </p:nvPr>
        </p:nvSpPr>
        <p:spPr/>
        <p:txBody>
          <a:bodyPr/>
          <a:lstStyle/>
          <a:p>
            <a:fld id="{1F6820E2-A0CC-1540-88A9-3C5CC955E557}" type="slidenum">
              <a:rPr lang="en-US" smtClean="0"/>
              <a:t>6</a:t>
            </a:fld>
            <a:endParaRPr lang="en-US" dirty="0"/>
          </a:p>
        </p:txBody>
      </p:sp>
      <p:sp>
        <p:nvSpPr>
          <p:cNvPr id="8" name="Header Placeholder 7">
            <a:extLst>
              <a:ext uri="{FF2B5EF4-FFF2-40B4-BE49-F238E27FC236}">
                <a16:creationId xmlns:a16="http://schemas.microsoft.com/office/drawing/2014/main" id="{D53EE530-E3A0-4F30-8F73-9490CBB757DE}"/>
              </a:ext>
            </a:extLst>
          </p:cNvPr>
          <p:cNvSpPr>
            <a:spLocks noGrp="1"/>
          </p:cNvSpPr>
          <p:nvPr>
            <p:ph type="hdr" sz="quarter"/>
          </p:nvPr>
        </p:nvSpPr>
        <p:spPr/>
        <p:txBody>
          <a:bodyPr/>
          <a:lstStyle/>
          <a:p>
            <a:r>
              <a:rPr lang="en-US"/>
              <a:t>Gilman &amp; CLS Advisor Workshop             Grand Valley State University</a:t>
            </a:r>
            <a:endParaRPr lang="en-US" dirty="0"/>
          </a:p>
        </p:txBody>
      </p:sp>
      <p:sp>
        <p:nvSpPr>
          <p:cNvPr id="9" name="Date Placeholder 8">
            <a:extLst>
              <a:ext uri="{FF2B5EF4-FFF2-40B4-BE49-F238E27FC236}">
                <a16:creationId xmlns:a16="http://schemas.microsoft.com/office/drawing/2014/main" id="{22C8076A-5F4A-4C28-8CE8-677BF00BA9AF}"/>
              </a:ext>
            </a:extLst>
          </p:cNvPr>
          <p:cNvSpPr>
            <a:spLocks noGrp="1"/>
          </p:cNvSpPr>
          <p:nvPr>
            <p:ph type="dt" idx="1"/>
          </p:nvPr>
        </p:nvSpPr>
        <p:spPr/>
        <p:txBody>
          <a:bodyPr/>
          <a:lstStyle/>
          <a:p>
            <a:r>
              <a:rPr lang="en-US"/>
              <a:t>September 6, 2019</a:t>
            </a:r>
            <a:endParaRPr lang="en-US" dirty="0"/>
          </a:p>
        </p:txBody>
      </p:sp>
      <p:sp>
        <p:nvSpPr>
          <p:cNvPr id="11" name="Footer Placeholder 10">
            <a:extLst>
              <a:ext uri="{FF2B5EF4-FFF2-40B4-BE49-F238E27FC236}">
                <a16:creationId xmlns:a16="http://schemas.microsoft.com/office/drawing/2014/main" id="{4DDF40EC-5DD0-4A30-807A-2CD3E6086DFA}"/>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507318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U.S. Department of State’s Gilman-McCain Scholarship provides awards of $5,000 for child dependents of active duty service members to study or intern abroad on credit-bearing programs.  Developed under the framework of the State Department’s Benjamin A. Gilman International Scholarship Program, the John McCain International Scholarship for the Children of Military Families (Gilman-McCain Scholarship) is open to eligible students enrolled at accredited U.S. colleges and universities who receive </a:t>
            </a:r>
            <a:r>
              <a:rPr lang="en-US" sz="1200" b="1" i="0" kern="1200" dirty="0">
                <a:solidFill>
                  <a:schemeClr val="tx1"/>
                </a:solidFill>
                <a:effectLst/>
                <a:latin typeface="+mn-lt"/>
                <a:ea typeface="+mn-ea"/>
                <a:cs typeface="+mn-cs"/>
              </a:rPr>
              <a:t>any type</a:t>
            </a:r>
            <a:r>
              <a:rPr lang="en-US" sz="1200" b="0" i="0" kern="1200" dirty="0">
                <a:solidFill>
                  <a:schemeClr val="tx1"/>
                </a:solidFill>
                <a:effectLst/>
                <a:latin typeface="+mn-lt"/>
                <a:ea typeface="+mn-ea"/>
                <a:cs typeface="+mn-cs"/>
              </a:rPr>
              <a:t> of Title IV federal financial aid.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apply, you will use the same Gilman application system and there will be a question that will ask if you are a child dependent of active duty service members. If you are, please check it and you will eventually be required to submit proof of documentation.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Besides being a child dependent of an active duty service member and having any type of Title IV federal financial aid, all other eligibility requirements are the same as the Gilman Scholarship.</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more information, please visit the Gilman-McCain Scholarship web page. https://www.gilmanscholarship.org/program/gilman-mccain-scholarships/</a:t>
            </a:r>
            <a:endParaRPr lang="en-US" dirty="0"/>
          </a:p>
        </p:txBody>
      </p:sp>
      <p:sp>
        <p:nvSpPr>
          <p:cNvPr id="7" name="Slide Number Placeholder 6">
            <a:extLst>
              <a:ext uri="{FF2B5EF4-FFF2-40B4-BE49-F238E27FC236}">
                <a16:creationId xmlns:a16="http://schemas.microsoft.com/office/drawing/2014/main" id="{529EF83F-8371-4830-A312-B089EA3185DE}"/>
              </a:ext>
            </a:extLst>
          </p:cNvPr>
          <p:cNvSpPr>
            <a:spLocks noGrp="1"/>
          </p:cNvSpPr>
          <p:nvPr>
            <p:ph type="sldNum" sz="quarter" idx="5"/>
          </p:nvPr>
        </p:nvSpPr>
        <p:spPr/>
        <p:txBody>
          <a:bodyPr/>
          <a:lstStyle/>
          <a:p>
            <a:fld id="{1F6820E2-A0CC-1540-88A9-3C5CC955E557}" type="slidenum">
              <a:rPr lang="en-US" smtClean="0"/>
              <a:t>7</a:t>
            </a:fld>
            <a:endParaRPr lang="en-US" dirty="0"/>
          </a:p>
        </p:txBody>
      </p:sp>
      <p:sp>
        <p:nvSpPr>
          <p:cNvPr id="8" name="Header Placeholder 7">
            <a:extLst>
              <a:ext uri="{FF2B5EF4-FFF2-40B4-BE49-F238E27FC236}">
                <a16:creationId xmlns:a16="http://schemas.microsoft.com/office/drawing/2014/main" id="{BD4C324E-0122-4F06-89A6-312ED745078A}"/>
              </a:ext>
            </a:extLst>
          </p:cNvPr>
          <p:cNvSpPr>
            <a:spLocks noGrp="1"/>
          </p:cNvSpPr>
          <p:nvPr>
            <p:ph type="hdr" sz="quarter"/>
          </p:nvPr>
        </p:nvSpPr>
        <p:spPr/>
        <p:txBody>
          <a:bodyPr/>
          <a:lstStyle/>
          <a:p>
            <a:r>
              <a:rPr lang="en-US"/>
              <a:t>Gilman &amp; CLS Advisor Workshop             Grand Valley State University</a:t>
            </a:r>
            <a:endParaRPr lang="en-US" dirty="0"/>
          </a:p>
        </p:txBody>
      </p:sp>
      <p:sp>
        <p:nvSpPr>
          <p:cNvPr id="9" name="Date Placeholder 8">
            <a:extLst>
              <a:ext uri="{FF2B5EF4-FFF2-40B4-BE49-F238E27FC236}">
                <a16:creationId xmlns:a16="http://schemas.microsoft.com/office/drawing/2014/main" id="{FABA4B54-73A6-4D3A-A39A-2D8F38F8CA0E}"/>
              </a:ext>
            </a:extLst>
          </p:cNvPr>
          <p:cNvSpPr>
            <a:spLocks noGrp="1"/>
          </p:cNvSpPr>
          <p:nvPr>
            <p:ph type="dt" idx="1"/>
          </p:nvPr>
        </p:nvSpPr>
        <p:spPr/>
        <p:txBody>
          <a:bodyPr/>
          <a:lstStyle/>
          <a:p>
            <a:r>
              <a:rPr lang="en-US"/>
              <a:t>September 6, 2019</a:t>
            </a:r>
            <a:endParaRPr lang="en-US" dirty="0"/>
          </a:p>
        </p:txBody>
      </p:sp>
      <p:sp>
        <p:nvSpPr>
          <p:cNvPr id="11" name="Footer Placeholder 10">
            <a:extLst>
              <a:ext uri="{FF2B5EF4-FFF2-40B4-BE49-F238E27FC236}">
                <a16:creationId xmlns:a16="http://schemas.microsoft.com/office/drawing/2014/main" id="{1937B237-5A17-4870-A4AA-FCA735815809}"/>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700610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The entire application process is conducted online and has two steps. </a:t>
            </a:r>
          </a:p>
          <a:p>
            <a:pPr rtl="0" fontAlgn="base"/>
            <a:endParaRPr lang="en-US" dirty="0"/>
          </a:p>
          <a:p>
            <a:pPr rtl="0" fontAlgn="base"/>
            <a:r>
              <a:rPr lang="en-US" dirty="0"/>
              <a:t>Step 1:  The online application asks for study abroad/internship program details, two essays, and an undergraduate transcript. </a:t>
            </a:r>
            <a:r>
              <a:rPr lang="en-US" b="1" dirty="0"/>
              <a:t>The Gilman Program requires transcripts for applicants’ current institution and transcripts from any previous institutions attended. </a:t>
            </a:r>
            <a:r>
              <a:rPr lang="en-US" dirty="0"/>
              <a:t>​I’ll talk about both essays in the next slide/next session.</a:t>
            </a:r>
          </a:p>
          <a:p>
            <a:pPr rtl="0" fontAlgn="base"/>
            <a:endParaRPr lang="en-US" dirty="0"/>
          </a:p>
          <a:p>
            <a:pPr rtl="0" fontAlgn="base"/>
            <a:r>
              <a:rPr lang="en-US" dirty="0"/>
              <a:t>The application also requires applicants select a </a:t>
            </a:r>
            <a:r>
              <a:rPr lang="en-US" b="1" dirty="0"/>
              <a:t>study abroad advisor and a financial aid advisor</a:t>
            </a:r>
            <a:r>
              <a:rPr lang="en-US" dirty="0"/>
              <a:t> within the application. </a:t>
            </a:r>
          </a:p>
          <a:p>
            <a:pPr rtl="0" fontAlgn="base"/>
            <a:endParaRPr lang="en-US" dirty="0"/>
          </a:p>
          <a:p>
            <a:pPr marL="0" marR="0" lvl="0" indent="0" algn="l" defTabSz="457200" rtl="0" eaLnBrk="1" fontAlgn="base" latinLnBrk="0" hangingPunct="1">
              <a:lnSpc>
                <a:spcPct val="100000"/>
              </a:lnSpc>
              <a:spcBef>
                <a:spcPts val="0"/>
              </a:spcBef>
              <a:spcAft>
                <a:spcPts val="0"/>
              </a:spcAft>
              <a:buClrTx/>
              <a:buSzTx/>
              <a:buFontTx/>
              <a:buNone/>
              <a:tabLst/>
              <a:defRPr/>
            </a:pPr>
            <a:r>
              <a:rPr lang="en-US" dirty="0"/>
              <a:t>Step 2:  Once the student has submitted the application, it must be certified by both a study abroad and financial aid advisor. The deadline the advisor certifications is one week after the students’ deadline.</a:t>
            </a:r>
          </a:p>
        </p:txBody>
      </p:sp>
      <p:sp>
        <p:nvSpPr>
          <p:cNvPr id="7" name="Slide Number Placeholder 6">
            <a:extLst>
              <a:ext uri="{FF2B5EF4-FFF2-40B4-BE49-F238E27FC236}">
                <a16:creationId xmlns:a16="http://schemas.microsoft.com/office/drawing/2014/main" id="{C2D9164C-C10E-4F09-98C7-7DF3E8F1B2D2}"/>
              </a:ext>
            </a:extLst>
          </p:cNvPr>
          <p:cNvSpPr>
            <a:spLocks noGrp="1"/>
          </p:cNvSpPr>
          <p:nvPr>
            <p:ph type="sldNum" sz="quarter" idx="5"/>
          </p:nvPr>
        </p:nvSpPr>
        <p:spPr/>
        <p:txBody>
          <a:bodyPr/>
          <a:lstStyle/>
          <a:p>
            <a:fld id="{1F6820E2-A0CC-1540-88A9-3C5CC955E557}" type="slidenum">
              <a:rPr lang="en-US" smtClean="0"/>
              <a:t>8</a:t>
            </a:fld>
            <a:endParaRPr lang="en-US" dirty="0"/>
          </a:p>
        </p:txBody>
      </p:sp>
      <p:sp>
        <p:nvSpPr>
          <p:cNvPr id="8" name="Header Placeholder 7">
            <a:extLst>
              <a:ext uri="{FF2B5EF4-FFF2-40B4-BE49-F238E27FC236}">
                <a16:creationId xmlns:a16="http://schemas.microsoft.com/office/drawing/2014/main" id="{2A095C9B-7CAD-43F0-AAC2-B63E00069BC6}"/>
              </a:ext>
            </a:extLst>
          </p:cNvPr>
          <p:cNvSpPr>
            <a:spLocks noGrp="1"/>
          </p:cNvSpPr>
          <p:nvPr>
            <p:ph type="hdr" sz="quarter"/>
          </p:nvPr>
        </p:nvSpPr>
        <p:spPr/>
        <p:txBody>
          <a:bodyPr/>
          <a:lstStyle/>
          <a:p>
            <a:r>
              <a:rPr lang="en-US"/>
              <a:t>Gilman &amp; CLS Advisor Workshop             Grand Valley State University</a:t>
            </a:r>
            <a:endParaRPr lang="en-US" dirty="0"/>
          </a:p>
        </p:txBody>
      </p:sp>
      <p:sp>
        <p:nvSpPr>
          <p:cNvPr id="9" name="Date Placeholder 8">
            <a:extLst>
              <a:ext uri="{FF2B5EF4-FFF2-40B4-BE49-F238E27FC236}">
                <a16:creationId xmlns:a16="http://schemas.microsoft.com/office/drawing/2014/main" id="{D752CDDC-99A3-4EEB-852F-446545ED69DF}"/>
              </a:ext>
            </a:extLst>
          </p:cNvPr>
          <p:cNvSpPr>
            <a:spLocks noGrp="1"/>
          </p:cNvSpPr>
          <p:nvPr>
            <p:ph type="dt" idx="1"/>
          </p:nvPr>
        </p:nvSpPr>
        <p:spPr/>
        <p:txBody>
          <a:bodyPr/>
          <a:lstStyle/>
          <a:p>
            <a:r>
              <a:rPr lang="en-US"/>
              <a:t>September 6, 2019</a:t>
            </a:r>
            <a:endParaRPr lang="en-US" dirty="0"/>
          </a:p>
        </p:txBody>
      </p:sp>
      <p:sp>
        <p:nvSpPr>
          <p:cNvPr id="11" name="Footer Placeholder 10">
            <a:extLst>
              <a:ext uri="{FF2B5EF4-FFF2-40B4-BE49-F238E27FC236}">
                <a16:creationId xmlns:a16="http://schemas.microsoft.com/office/drawing/2014/main" id="{AE82B710-AA28-4184-8E43-C27340E75DE9}"/>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559415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t>In your application, you must submit two essays (three if you are applying for CNLA). </a:t>
            </a:r>
          </a:p>
          <a:p>
            <a:pPr rtl="0" fontAlgn="base"/>
            <a:endParaRPr lang="en-US" dirty="0"/>
          </a:p>
          <a:p>
            <a:pPr rtl="0" fontAlgn="base"/>
            <a:r>
              <a:rPr lang="en-US" dirty="0"/>
              <a:t>The Statement of Purpose has a maximum of 7,000 characters, which is roughly about a page and a half. The essays are important because Selection Panelists, advisors and administrators at U.S. campuses, review these applications and this is their </a:t>
            </a:r>
            <a:r>
              <a:rPr lang="en-US" b="1" dirty="0"/>
              <a:t>only way of getting to know who you are and reasons for studying abroad</a:t>
            </a:r>
            <a:r>
              <a:rPr lang="en-US" dirty="0"/>
              <a:t>. In the application, the Gilman Program provides prompts for each essay – questions that you should consider answering in your essays.​</a:t>
            </a:r>
          </a:p>
          <a:p>
            <a:pPr rtl="0" fontAlgn="base"/>
            <a:r>
              <a:rPr lang="en-US" dirty="0"/>
              <a:t>​</a:t>
            </a:r>
          </a:p>
          <a:p>
            <a:pPr marL="0" marR="0" lvl="0" indent="0" algn="l" defTabSz="457200" rtl="0" eaLnBrk="1" fontAlgn="base" latinLnBrk="0" hangingPunct="1">
              <a:lnSpc>
                <a:spcPct val="100000"/>
              </a:lnSpc>
              <a:spcBef>
                <a:spcPts val="0"/>
              </a:spcBef>
              <a:spcAft>
                <a:spcPts val="0"/>
              </a:spcAft>
              <a:buClrTx/>
              <a:buSzTx/>
              <a:buFontTx/>
              <a:buNone/>
              <a:tabLst/>
              <a:defRPr/>
            </a:pPr>
            <a:r>
              <a:rPr lang="en-US" b="0" dirty="0"/>
              <a:t>The Statement of Purpose essay is essentially a personal interview on paper.  You should talk about the impact of study abroad on your academic goals, professional goals and personal growth, as well as how the Gilman Scholarship can help you accomplish these goals.  You should also touch upon what inspired you to study abroad and what challenges you have faced in studying abroad, so </a:t>
            </a:r>
            <a:r>
              <a:rPr lang="en-US" sz="1200" b="0" kern="1200" dirty="0">
                <a:solidFill>
                  <a:schemeClr val="tx1"/>
                </a:solidFill>
                <a:effectLst/>
                <a:latin typeface="+mn-lt"/>
                <a:ea typeface="+mn-ea"/>
                <a:cs typeface="+mn-cs"/>
              </a:rPr>
              <a:t>they can describe the knowledge, skills, and experiences that can be drawn on to meet challenges experienced abroad.</a:t>
            </a:r>
          </a:p>
          <a:p>
            <a:pPr marL="0" marR="0" lvl="0" indent="0" algn="l" defTabSz="4572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rtl="0" fontAlgn="base"/>
            <a:r>
              <a:rPr lang="en-US" dirty="0"/>
              <a:t>All students applying to the Gilman Program have financial need, so you may speak of this, but elaborate on other challenges you may face in addition to that.</a:t>
            </a:r>
          </a:p>
        </p:txBody>
      </p:sp>
      <p:sp>
        <p:nvSpPr>
          <p:cNvPr id="7" name="Slide Number Placeholder 6">
            <a:extLst>
              <a:ext uri="{FF2B5EF4-FFF2-40B4-BE49-F238E27FC236}">
                <a16:creationId xmlns:a16="http://schemas.microsoft.com/office/drawing/2014/main" id="{85D7F4CD-7083-4474-BE01-C3192EB0EC5D}"/>
              </a:ext>
            </a:extLst>
          </p:cNvPr>
          <p:cNvSpPr>
            <a:spLocks noGrp="1"/>
          </p:cNvSpPr>
          <p:nvPr>
            <p:ph type="sldNum" sz="quarter" idx="5"/>
          </p:nvPr>
        </p:nvSpPr>
        <p:spPr/>
        <p:txBody>
          <a:bodyPr/>
          <a:lstStyle/>
          <a:p>
            <a:fld id="{1F6820E2-A0CC-1540-88A9-3C5CC955E557}" type="slidenum">
              <a:rPr lang="en-US" smtClean="0"/>
              <a:t>9</a:t>
            </a:fld>
            <a:endParaRPr lang="en-US" dirty="0"/>
          </a:p>
        </p:txBody>
      </p:sp>
      <p:sp>
        <p:nvSpPr>
          <p:cNvPr id="8" name="Header Placeholder 7">
            <a:extLst>
              <a:ext uri="{FF2B5EF4-FFF2-40B4-BE49-F238E27FC236}">
                <a16:creationId xmlns:a16="http://schemas.microsoft.com/office/drawing/2014/main" id="{77629980-1DE8-4D15-A90B-ADD01497B270}"/>
              </a:ext>
            </a:extLst>
          </p:cNvPr>
          <p:cNvSpPr>
            <a:spLocks noGrp="1"/>
          </p:cNvSpPr>
          <p:nvPr>
            <p:ph type="hdr" sz="quarter"/>
          </p:nvPr>
        </p:nvSpPr>
        <p:spPr/>
        <p:txBody>
          <a:bodyPr/>
          <a:lstStyle/>
          <a:p>
            <a:r>
              <a:rPr lang="en-US"/>
              <a:t>Gilman &amp; CLS Advisor Workshop             Grand Valley State University</a:t>
            </a:r>
            <a:endParaRPr lang="en-US" dirty="0"/>
          </a:p>
        </p:txBody>
      </p:sp>
      <p:sp>
        <p:nvSpPr>
          <p:cNvPr id="9" name="Date Placeholder 8">
            <a:extLst>
              <a:ext uri="{FF2B5EF4-FFF2-40B4-BE49-F238E27FC236}">
                <a16:creationId xmlns:a16="http://schemas.microsoft.com/office/drawing/2014/main" id="{9E3BCCEA-FFAC-4688-B953-24CE6331A982}"/>
              </a:ext>
            </a:extLst>
          </p:cNvPr>
          <p:cNvSpPr>
            <a:spLocks noGrp="1"/>
          </p:cNvSpPr>
          <p:nvPr>
            <p:ph type="dt" idx="1"/>
          </p:nvPr>
        </p:nvSpPr>
        <p:spPr/>
        <p:txBody>
          <a:bodyPr/>
          <a:lstStyle/>
          <a:p>
            <a:r>
              <a:rPr lang="en-US"/>
              <a:t>September 6, 2019</a:t>
            </a:r>
            <a:endParaRPr lang="en-US" dirty="0"/>
          </a:p>
        </p:txBody>
      </p:sp>
      <p:sp>
        <p:nvSpPr>
          <p:cNvPr id="11" name="Footer Placeholder 10">
            <a:extLst>
              <a:ext uri="{FF2B5EF4-FFF2-40B4-BE49-F238E27FC236}">
                <a16:creationId xmlns:a16="http://schemas.microsoft.com/office/drawing/2014/main" id="{60EB728C-0E51-467C-B0C0-3922827E95D7}"/>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065284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IIE103_ppt_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685800" y="1955474"/>
            <a:ext cx="7772400" cy="1102519"/>
          </a:xfrm>
        </p:spPr>
        <p:txBody>
          <a:bodyPr/>
          <a:lstStyle>
            <a:lvl1pPr algn="r">
              <a:defRPr b="0" i="0">
                <a:solidFill>
                  <a:schemeClr val="bg1"/>
                </a:solidFill>
                <a:latin typeface="Verlag Black"/>
                <a:cs typeface="Verlag Black"/>
              </a:defRPr>
            </a:lvl1pPr>
          </a:lstStyle>
          <a:p>
            <a:r>
              <a:rPr lang="en-US" dirty="0"/>
              <a:t>Click to edit Master title style</a:t>
            </a:r>
          </a:p>
        </p:txBody>
      </p:sp>
      <p:sp>
        <p:nvSpPr>
          <p:cNvPr id="3" name="Subtitle 2"/>
          <p:cNvSpPr>
            <a:spLocks noGrp="1"/>
          </p:cNvSpPr>
          <p:nvPr>
            <p:ph type="subTitle" idx="1"/>
          </p:nvPr>
        </p:nvSpPr>
        <p:spPr>
          <a:xfrm>
            <a:off x="1371600" y="2971800"/>
            <a:ext cx="7086600" cy="628650"/>
          </a:xfrm>
        </p:spPr>
        <p:txBody>
          <a:bodyPr/>
          <a:lstStyle>
            <a:lvl1pPr marL="0" indent="0" algn="r">
              <a:buNone/>
              <a:defRPr b="0" i="0">
                <a:solidFill>
                  <a:srgbClr val="EEA420"/>
                </a:solidFill>
                <a:latin typeface="Verlag Light"/>
                <a:cs typeface="Verlag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457201" y="4713790"/>
            <a:ext cx="8218904" cy="376237"/>
          </a:xfrm>
        </p:spPr>
        <p:txBody>
          <a:bodyPr/>
          <a:lstStyle>
            <a:lvl1pPr algn="r">
              <a:defRPr sz="900"/>
            </a:lvl1pPr>
          </a:lstStyle>
          <a:p>
            <a:r>
              <a:rPr lang="en-US" dirty="0"/>
              <a:t>The Gilman International Scholarship Program is a program of the U.S. Department of State with funding </a:t>
            </a:r>
            <a:br>
              <a:rPr lang="en-US" dirty="0"/>
            </a:br>
            <a:r>
              <a:rPr lang="en-US" dirty="0"/>
              <a:t>provided by the U.S. Government and supported in its implementation by IIE. </a:t>
            </a:r>
          </a:p>
        </p:txBody>
      </p:sp>
      <p:pic>
        <p:nvPicPr>
          <p:cNvPr id="8" name="Picture 7"/>
          <p:cNvPicPr>
            <a:picLocks noChangeAspect="1"/>
          </p:cNvPicPr>
          <p:nvPr userDrawn="1"/>
        </p:nvPicPr>
        <p:blipFill>
          <a:blip r:embed="rId3"/>
          <a:stretch>
            <a:fillRect/>
          </a:stretch>
        </p:blipFill>
        <p:spPr>
          <a:xfrm>
            <a:off x="3373028" y="573506"/>
            <a:ext cx="5085172" cy="1017035"/>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The Gilman International Scholarship Program is a program of the U.S. Department of State with funding  provided by the U.S. Government and supported in its implementation by IIE. </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The Gilman International Scholarship Program is a program of the U.S. Department of State with funding  provided by the U.S. Government and supported in its implementation by IIE. </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IIE103_ppt_interior_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57200" y="1166116"/>
            <a:ext cx="8229600" cy="779318"/>
          </a:xfrm>
        </p:spPr>
        <p:txBody>
          <a:bodyPr>
            <a:normAutofit/>
          </a:bodyPr>
          <a:lstStyle>
            <a:lvl1pPr algn="l">
              <a:defRPr sz="3200" b="0" i="0">
                <a:solidFill>
                  <a:srgbClr val="5F1259"/>
                </a:solidFill>
                <a:latin typeface="Verlag Black"/>
                <a:cs typeface="Verlag Black"/>
              </a:defRPr>
            </a:lvl1pPr>
          </a:lstStyle>
          <a:p>
            <a:r>
              <a:rPr lang="en-US" dirty="0"/>
              <a:t>Click to edit Master title style</a:t>
            </a:r>
          </a:p>
        </p:txBody>
      </p:sp>
      <p:sp>
        <p:nvSpPr>
          <p:cNvPr id="3" name="Content Placeholder 2"/>
          <p:cNvSpPr>
            <a:spLocks noGrp="1"/>
          </p:cNvSpPr>
          <p:nvPr>
            <p:ph idx="1"/>
          </p:nvPr>
        </p:nvSpPr>
        <p:spPr>
          <a:xfrm>
            <a:off x="457200" y="1945434"/>
            <a:ext cx="8229600" cy="3394472"/>
          </a:xfrm>
        </p:spPr>
        <p:txBody>
          <a:bodyPr>
            <a:normAutofit/>
          </a:bodyPr>
          <a:lstStyle>
            <a:lvl1pPr marL="342900" indent="-342900">
              <a:buClr>
                <a:srgbClr val="EEA420"/>
              </a:buClr>
              <a:buFont typeface="Wingdings" charset="2"/>
              <a:buChar char="§"/>
              <a:defRPr sz="2000" b="0" i="0">
                <a:latin typeface="Verlag Light"/>
                <a:cs typeface="Verlag Light"/>
              </a:defRPr>
            </a:lvl1pPr>
            <a:lvl2pPr>
              <a:defRPr sz="2000" b="0" i="0">
                <a:latin typeface="Verlag Light"/>
                <a:cs typeface="Verlag Light"/>
              </a:defRPr>
            </a:lvl2pPr>
            <a:lvl3pPr>
              <a:defRPr sz="2000" b="0" i="0">
                <a:latin typeface="Verlag Light"/>
                <a:cs typeface="Verlag Light"/>
              </a:defRPr>
            </a:lvl3pPr>
            <a:lvl4pPr>
              <a:defRPr sz="2000" b="0" i="0">
                <a:latin typeface="Verlag Light"/>
                <a:cs typeface="Verlag Light"/>
              </a:defRPr>
            </a:lvl4pPr>
            <a:lvl5pPr>
              <a:defRPr sz="2000" b="0" i="0">
                <a:latin typeface="Verlag Light"/>
                <a:cs typeface="Verlag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125943" y="4914221"/>
            <a:ext cx="7902935" cy="273844"/>
          </a:xfrm>
        </p:spPr>
        <p:txBody>
          <a:bodyPr/>
          <a:lstStyle/>
          <a:p>
            <a:r>
              <a:rPr lang="en-US" baseline="30000"/>
              <a:t>The Gilman International Scholarship Program is a program of the U.S. Department of State with funding  provided by the U.S. Government and supported in its implementation by IIE. </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pic>
        <p:nvPicPr>
          <p:cNvPr id="7" name="Picture 6"/>
          <p:cNvPicPr>
            <a:picLocks noChangeAspect="1"/>
          </p:cNvPicPr>
          <p:nvPr userDrawn="1"/>
        </p:nvPicPr>
        <p:blipFill>
          <a:blip r:embed="rId3"/>
          <a:stretch>
            <a:fillRect/>
          </a:stretch>
        </p:blipFill>
        <p:spPr>
          <a:xfrm>
            <a:off x="457200" y="167143"/>
            <a:ext cx="772695" cy="701805"/>
          </a:xfrm>
          <a:prstGeom prst="rect">
            <a:avLst/>
          </a:prstGeom>
        </p:spPr>
      </p:pic>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descr="IIE103_ppt_interior_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Picture 10"/>
          <p:cNvPicPr>
            <a:picLocks noChangeAspect="1"/>
          </p:cNvPicPr>
          <p:nvPr userDrawn="1"/>
        </p:nvPicPr>
        <p:blipFill>
          <a:blip r:embed="rId3"/>
          <a:stretch>
            <a:fillRect/>
          </a:stretch>
        </p:blipFill>
        <p:spPr>
          <a:xfrm>
            <a:off x="457200" y="167143"/>
            <a:ext cx="772695" cy="701805"/>
          </a:xfrm>
          <a:prstGeom prst="rect">
            <a:avLst/>
          </a:prstGeom>
        </p:spPr>
      </p:pic>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dirty="0"/>
          </a:p>
        </p:txBody>
      </p:sp>
      <p:sp>
        <p:nvSpPr>
          <p:cNvPr id="6" name="Title 1"/>
          <p:cNvSpPr>
            <a:spLocks noGrp="1"/>
          </p:cNvSpPr>
          <p:nvPr>
            <p:ph type="title"/>
          </p:nvPr>
        </p:nvSpPr>
        <p:spPr>
          <a:xfrm>
            <a:off x="3201056" y="1025518"/>
            <a:ext cx="5485744" cy="857250"/>
          </a:xfrm>
        </p:spPr>
        <p:txBody>
          <a:bodyPr>
            <a:normAutofit/>
          </a:bodyPr>
          <a:lstStyle>
            <a:lvl1pPr algn="l">
              <a:defRPr sz="3200" b="0" i="0">
                <a:solidFill>
                  <a:srgbClr val="5F1259"/>
                </a:solidFill>
                <a:latin typeface="Verlag Black"/>
                <a:cs typeface="Verlag Black"/>
              </a:defRPr>
            </a:lvl1pPr>
          </a:lstStyle>
          <a:p>
            <a:r>
              <a:rPr lang="en-US" dirty="0"/>
              <a:t>Click to edit Master title style</a:t>
            </a:r>
          </a:p>
        </p:txBody>
      </p:sp>
      <p:sp>
        <p:nvSpPr>
          <p:cNvPr id="7" name="Content Placeholder 2"/>
          <p:cNvSpPr>
            <a:spLocks noGrp="1"/>
          </p:cNvSpPr>
          <p:nvPr>
            <p:ph idx="1"/>
          </p:nvPr>
        </p:nvSpPr>
        <p:spPr>
          <a:xfrm>
            <a:off x="3201056" y="1945434"/>
            <a:ext cx="5485744" cy="3394472"/>
          </a:xfrm>
        </p:spPr>
        <p:txBody>
          <a:bodyPr>
            <a:normAutofit/>
          </a:bodyPr>
          <a:lstStyle>
            <a:lvl1pPr marL="342900" indent="-342900">
              <a:buClr>
                <a:srgbClr val="EEA420"/>
              </a:buClr>
              <a:buFont typeface="Wingdings" charset="2"/>
              <a:buChar char="§"/>
              <a:defRPr sz="2000" b="0" i="0">
                <a:latin typeface="Verlag Light"/>
                <a:cs typeface="Verlag Light"/>
              </a:defRPr>
            </a:lvl1pPr>
            <a:lvl2pPr>
              <a:defRPr sz="2000" b="0" i="0">
                <a:latin typeface="Verlag Light"/>
                <a:cs typeface="Verlag Light"/>
              </a:defRPr>
            </a:lvl2pPr>
            <a:lvl3pPr>
              <a:defRPr sz="2000" b="0" i="0">
                <a:latin typeface="Verlag Light"/>
                <a:cs typeface="Verlag Light"/>
              </a:defRPr>
            </a:lvl3pPr>
            <a:lvl4pPr>
              <a:defRPr sz="2000" b="0" i="0">
                <a:latin typeface="Verlag Light"/>
                <a:cs typeface="Verlag Light"/>
              </a:defRPr>
            </a:lvl4pPr>
            <a:lvl5pPr>
              <a:defRPr sz="2000" b="0" i="0">
                <a:latin typeface="Verlag Light"/>
                <a:cs typeface="Verlag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11"/>
          </p:nvPr>
        </p:nvSpPr>
        <p:spPr>
          <a:xfrm>
            <a:off x="125943" y="4914221"/>
            <a:ext cx="7902935" cy="273844"/>
          </a:xfrm>
        </p:spPr>
        <p:txBody>
          <a:bodyPr/>
          <a:lstStyle/>
          <a:p>
            <a:r>
              <a:rPr lang="en-US" baseline="30000"/>
              <a:t>The Gilman International Scholarship Program is a program of the U.S. Department of State with funding  provided by the U.S. Government and supported in its implementation by IIE. </a:t>
            </a:r>
            <a:endParaRPr lang="en-US" dirty="0"/>
          </a:p>
        </p:txBody>
      </p:sp>
    </p:spTree>
    <p:extLst>
      <p:ext uri="{BB962C8B-B14F-4D97-AF65-F5344CB8AC3E}">
        <p14:creationId xmlns:p14="http://schemas.microsoft.com/office/powerpoint/2010/main" val="703761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descr="IIE103_ppt_interior_to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p:cNvPicPr>
            <a:picLocks noChangeAspect="1"/>
          </p:cNvPicPr>
          <p:nvPr userDrawn="1"/>
        </p:nvPicPr>
        <p:blipFill>
          <a:blip r:embed="rId3"/>
          <a:stretch>
            <a:fillRect/>
          </a:stretch>
        </p:blipFill>
        <p:spPr>
          <a:xfrm>
            <a:off x="457200" y="167143"/>
            <a:ext cx="772695" cy="701805"/>
          </a:xfrm>
          <a:prstGeom prst="rect">
            <a:avLst/>
          </a:prstGeom>
        </p:spPr>
      </p:pic>
      <p:sp>
        <p:nvSpPr>
          <p:cNvPr id="2" name="Title 1"/>
          <p:cNvSpPr>
            <a:spLocks noGrp="1"/>
          </p:cNvSpPr>
          <p:nvPr>
            <p:ph type="title"/>
          </p:nvPr>
        </p:nvSpPr>
        <p:spPr>
          <a:xfrm>
            <a:off x="457200" y="1145830"/>
            <a:ext cx="8229600" cy="857250"/>
          </a:xfrm>
        </p:spPr>
        <p:txBody>
          <a:bodyPr>
            <a:normAutofit/>
          </a:bodyPr>
          <a:lstStyle>
            <a:lvl1pPr algn="l">
              <a:defRPr sz="3200" b="0" i="0">
                <a:solidFill>
                  <a:srgbClr val="5F1259"/>
                </a:solidFill>
                <a:latin typeface="Verlag Black"/>
                <a:cs typeface="Verlag Black"/>
              </a:defRPr>
            </a:lvl1pPr>
          </a:lstStyle>
          <a:p>
            <a:r>
              <a:rPr lang="en-US" dirty="0"/>
              <a:t>Click to edit Master title style</a:t>
            </a:r>
          </a:p>
        </p:txBody>
      </p:sp>
      <p:sp>
        <p:nvSpPr>
          <p:cNvPr id="3" name="Content Placeholder 2"/>
          <p:cNvSpPr>
            <a:spLocks noGrp="1"/>
          </p:cNvSpPr>
          <p:nvPr>
            <p:ph idx="1"/>
          </p:nvPr>
        </p:nvSpPr>
        <p:spPr>
          <a:xfrm>
            <a:off x="457200" y="1945434"/>
            <a:ext cx="3845859" cy="3394472"/>
          </a:xfrm>
        </p:spPr>
        <p:txBody>
          <a:bodyPr>
            <a:normAutofit/>
          </a:bodyPr>
          <a:lstStyle>
            <a:lvl1pPr marL="342900" indent="-342900">
              <a:buClr>
                <a:srgbClr val="EEA420"/>
              </a:buClr>
              <a:buFont typeface="Wingdings" charset="2"/>
              <a:buChar char="§"/>
              <a:defRPr sz="2000" b="0" i="0">
                <a:latin typeface="Verlag Light"/>
                <a:cs typeface="Verlag Light"/>
              </a:defRPr>
            </a:lvl1pPr>
            <a:lvl2pPr>
              <a:defRPr sz="2000" b="0" i="0">
                <a:latin typeface="Verlag Light"/>
                <a:cs typeface="Verlag Light"/>
              </a:defRPr>
            </a:lvl2pPr>
            <a:lvl3pPr>
              <a:defRPr sz="2000" b="0" i="0">
                <a:latin typeface="Verlag Light"/>
                <a:cs typeface="Verlag Light"/>
              </a:defRPr>
            </a:lvl3pPr>
            <a:lvl4pPr>
              <a:defRPr sz="2000" b="0" i="0">
                <a:latin typeface="Verlag Light"/>
                <a:cs typeface="Verlag Light"/>
              </a:defRPr>
            </a:lvl4pPr>
            <a:lvl5pPr>
              <a:defRPr sz="2000" b="0" i="0">
                <a:latin typeface="Verlag Light"/>
                <a:cs typeface="Verlag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125943" y="4914221"/>
            <a:ext cx="7902935" cy="273844"/>
          </a:xfrm>
        </p:spPr>
        <p:txBody>
          <a:bodyPr/>
          <a:lstStyle/>
          <a:p>
            <a:r>
              <a:rPr lang="en-US" baseline="30000"/>
              <a:t>The Gilman International Scholarship Program is a program of the U.S. Department of State with funding  provided by the U.S. Government and supported in its implementation by IIE. </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dirty="0"/>
          </a:p>
        </p:txBody>
      </p:sp>
      <p:sp>
        <p:nvSpPr>
          <p:cNvPr id="7" name="Content Placeholder 2"/>
          <p:cNvSpPr>
            <a:spLocks noGrp="1"/>
          </p:cNvSpPr>
          <p:nvPr>
            <p:ph idx="13"/>
          </p:nvPr>
        </p:nvSpPr>
        <p:spPr>
          <a:xfrm>
            <a:off x="4455459" y="1945434"/>
            <a:ext cx="3845859" cy="3394472"/>
          </a:xfrm>
        </p:spPr>
        <p:txBody>
          <a:bodyPr>
            <a:normAutofit/>
          </a:bodyPr>
          <a:lstStyle>
            <a:lvl1pPr marL="342900" indent="-342900">
              <a:buClr>
                <a:srgbClr val="EEA420"/>
              </a:buClr>
              <a:buFont typeface="Wingdings" charset="2"/>
              <a:buChar char="§"/>
              <a:defRPr sz="2000" b="0" i="0">
                <a:latin typeface="Verlag Light"/>
                <a:cs typeface="Verlag Light"/>
              </a:defRPr>
            </a:lvl1pPr>
            <a:lvl2pPr>
              <a:defRPr sz="2000" b="0" i="0">
                <a:latin typeface="Verlag Light"/>
                <a:cs typeface="Verlag Light"/>
              </a:defRPr>
            </a:lvl2pPr>
            <a:lvl3pPr>
              <a:defRPr sz="2000" b="0" i="0">
                <a:latin typeface="Verlag Light"/>
                <a:cs typeface="Verlag Light"/>
              </a:defRPr>
            </a:lvl3pPr>
            <a:lvl4pPr>
              <a:defRPr sz="2000" b="0" i="0">
                <a:latin typeface="Verlag Light"/>
                <a:cs typeface="Verlag Light"/>
              </a:defRPr>
            </a:lvl4pPr>
            <a:lvl5pPr>
              <a:defRPr sz="2000" b="0" i="0">
                <a:latin typeface="Verlag Light"/>
                <a:cs typeface="Verlag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7351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The Gilman International Scholarship Program is a program of the U.S. Department of State with funding  provided by the U.S. Government and supported in its implementation by IIE. </a:t>
            </a:r>
            <a:endParaRPr lang="en-US" dirty="0"/>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dirty="0"/>
          </a:p>
        </p:txBody>
      </p:sp>
    </p:spTree>
    <p:extLst>
      <p:ext uri="{BB962C8B-B14F-4D97-AF65-F5344CB8AC3E}">
        <p14:creationId xmlns:p14="http://schemas.microsoft.com/office/powerpoint/2010/main" val="1122394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The Gilman International Scholarship Program is a program of the U.S. Department of State with funding  provided by the U.S. Government and supported in its implementation by IIE. </a:t>
            </a:r>
            <a:endParaRPr lang="en-US" dirty="0"/>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1260594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The Gilman International Scholarship Program is a program of the U.S. Department of State with funding  provided by the U.S. Government and supported in its implementation by IIE. </a:t>
            </a:r>
            <a:endParaRPr lang="en-US" dirty="0"/>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248682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The Gilman International Scholarship Program is a program of the U.S. Department of State with funding  provided by the U.S. Government and supported in its implementation by IIE. </a:t>
            </a:r>
            <a:endParaRPr lang="en-US" dirty="0"/>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The Gilman International Scholarship Program is a program of the U.S. Department of State with funding  provided by the U.S. Government and supported in its implementation by IIE. </a:t>
            </a:r>
            <a:endParaRPr lang="en-US" dirty="0"/>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dirty="0"/>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Gilman International Scholarship Program is a program of the U.S. Department of State with funding  provided by the U.S. Government and supported in its implementation by IIE. </a:t>
            </a:r>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67" r:id="rId3"/>
    <p:sldLayoutId id="2147493468" r:id="rId4"/>
    <p:sldLayoutId id="2147493458" r:id="rId5"/>
    <p:sldLayoutId id="2147493459" r:id="rId6"/>
    <p:sldLayoutId id="2147493460" r:id="rId7"/>
    <p:sldLayoutId id="2147493463" r:id="rId8"/>
    <p:sldLayoutId id="2147493464" r:id="rId9"/>
    <p:sldLayoutId id="2147493465" r:id="rId10"/>
    <p:sldLayoutId id="2147493466"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vert="horz" lIns="91440" tIns="45720" rIns="91440" bIns="45720" rtlCol="0" anchor="t">
            <a:normAutofit/>
          </a:bodyPr>
          <a:lstStyle/>
          <a:p>
            <a:r>
              <a:rPr lang="en-US" baseline="30000" dirty="0">
                <a:latin typeface="Calibri"/>
              </a:rPr>
              <a:t>Program Overview</a:t>
            </a:r>
          </a:p>
        </p:txBody>
      </p:sp>
      <p:pic>
        <p:nvPicPr>
          <p:cNvPr id="3" name="Picture 2" descr="A close up of a sign&#10;&#10;Description generated with high confidence">
            <a:extLst>
              <a:ext uri="{FF2B5EF4-FFF2-40B4-BE49-F238E27FC236}">
                <a16:creationId xmlns:a16="http://schemas.microsoft.com/office/drawing/2014/main" id="{58E2E19F-1245-43F5-ACEB-AE6715E5D7CB}"/>
              </a:ext>
            </a:extLst>
          </p:cNvPr>
          <p:cNvPicPr>
            <a:picLocks noChangeAspect="1"/>
          </p:cNvPicPr>
          <p:nvPr/>
        </p:nvPicPr>
        <p:blipFill>
          <a:blip r:embed="rId3"/>
          <a:stretch>
            <a:fillRect/>
          </a:stretch>
        </p:blipFill>
        <p:spPr>
          <a:xfrm>
            <a:off x="7989757" y="4683014"/>
            <a:ext cx="1044753" cy="427196"/>
          </a:xfrm>
          <a:prstGeom prst="rect">
            <a:avLst/>
          </a:prstGeom>
        </p:spPr>
      </p:pic>
      <p:sp>
        <p:nvSpPr>
          <p:cNvPr id="5" name="TextBox 4">
            <a:extLst>
              <a:ext uri="{FF2B5EF4-FFF2-40B4-BE49-F238E27FC236}">
                <a16:creationId xmlns:a16="http://schemas.microsoft.com/office/drawing/2014/main" id="{1C7609D9-05C6-4899-AA57-D40CFCEE775D}"/>
              </a:ext>
            </a:extLst>
          </p:cNvPr>
          <p:cNvSpPr txBox="1"/>
          <p:nvPr/>
        </p:nvSpPr>
        <p:spPr>
          <a:xfrm>
            <a:off x="2971969" y="4751064"/>
            <a:ext cx="5017788" cy="353943"/>
          </a:xfrm>
          <a:prstGeom prst="rect">
            <a:avLst/>
          </a:prstGeom>
          <a:noFill/>
        </p:spPr>
        <p:txBody>
          <a:bodyPr wrap="square" rtlCol="0">
            <a:spAutoFit/>
          </a:bodyPr>
          <a:lstStyle/>
          <a:p>
            <a:r>
              <a:rPr lang="en-US" sz="850" dirty="0">
                <a:solidFill>
                  <a:srgbClr val="969696"/>
                </a:solidFill>
                <a:latin typeface="Verlag Light" pitchFamily="50" charset="0"/>
              </a:rPr>
              <a:t>The Benjamin A. Gilman International Scholarship Program is a program of the U.S. Department of State with funding provided by the U.S. Government and supported in its implementation by the Institute of International Education (IIE)</a:t>
            </a:r>
          </a:p>
        </p:txBody>
      </p:sp>
      <p:sp>
        <p:nvSpPr>
          <p:cNvPr id="2" name="TextBox 1">
            <a:extLst>
              <a:ext uri="{FF2B5EF4-FFF2-40B4-BE49-F238E27FC236}">
                <a16:creationId xmlns:a16="http://schemas.microsoft.com/office/drawing/2014/main" id="{0476031A-E9E2-4E4B-8609-2EA2C4563AEE}"/>
              </a:ext>
            </a:extLst>
          </p:cNvPr>
          <p:cNvSpPr txBox="1"/>
          <p:nvPr/>
        </p:nvSpPr>
        <p:spPr>
          <a:xfrm>
            <a:off x="723703" y="2248584"/>
            <a:ext cx="8310807" cy="646331"/>
          </a:xfrm>
          <a:prstGeom prst="rect">
            <a:avLst/>
          </a:prstGeom>
          <a:noFill/>
        </p:spPr>
        <p:txBody>
          <a:bodyPr wrap="square" rtlCol="0">
            <a:spAutoFit/>
          </a:bodyPr>
          <a:lstStyle/>
          <a:p>
            <a:r>
              <a:rPr lang="en-US" sz="3600" b="1" dirty="0">
                <a:solidFill>
                  <a:schemeClr val="bg1"/>
                </a:solidFill>
              </a:rPr>
              <a:t>Scholarships to Study and Intern Abroad</a:t>
            </a:r>
          </a:p>
        </p:txBody>
      </p:sp>
    </p:spTree>
    <p:extLst>
      <p:ext uri="{BB962C8B-B14F-4D97-AF65-F5344CB8AC3E}">
        <p14:creationId xmlns:p14="http://schemas.microsoft.com/office/powerpoint/2010/main" val="1385429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827E35-8168-4A4C-A452-FCA30DA1FC45}"/>
              </a:ext>
            </a:extLst>
          </p:cNvPr>
          <p:cNvSpPr txBox="1"/>
          <p:nvPr/>
        </p:nvSpPr>
        <p:spPr>
          <a:xfrm>
            <a:off x="2269940" y="1643712"/>
            <a:ext cx="4778166" cy="523220"/>
          </a:xfrm>
          <a:prstGeom prst="rect">
            <a:avLst/>
          </a:prstGeom>
          <a:noFill/>
        </p:spPr>
        <p:txBody>
          <a:bodyPr wrap="square" rtlCol="0" anchor="t">
            <a:spAutoFit/>
          </a:bodyPr>
          <a:lstStyle/>
          <a:p>
            <a:pPr algn="ctr"/>
            <a:r>
              <a:rPr lang="en-US" sz="2800" b="1" dirty="0">
                <a:latin typeface="+mj-lt"/>
              </a:rPr>
              <a:t>Community Impact Essay</a:t>
            </a:r>
            <a:endParaRPr lang="en-US" dirty="0">
              <a:latin typeface="+mj-lt"/>
            </a:endParaRPr>
          </a:p>
        </p:txBody>
      </p:sp>
      <p:pic>
        <p:nvPicPr>
          <p:cNvPr id="7" name="Picture 6">
            <a:extLst>
              <a:ext uri="{FF2B5EF4-FFF2-40B4-BE49-F238E27FC236}">
                <a16:creationId xmlns:a16="http://schemas.microsoft.com/office/drawing/2014/main" id="{53D91BCA-5078-4081-B755-9F9D7D2D821B}"/>
              </a:ext>
            </a:extLst>
          </p:cNvPr>
          <p:cNvPicPr>
            <a:picLocks noChangeAspect="1"/>
          </p:cNvPicPr>
          <p:nvPr/>
        </p:nvPicPr>
        <p:blipFill rotWithShape="1">
          <a:blip r:embed="rId3"/>
          <a:srcRect l="85776" t="22812" b="47648"/>
          <a:stretch/>
        </p:blipFill>
        <p:spPr>
          <a:xfrm>
            <a:off x="6637507" y="2059539"/>
            <a:ext cx="821199" cy="795984"/>
          </a:xfrm>
          <a:prstGeom prst="rect">
            <a:avLst/>
          </a:prstGeom>
        </p:spPr>
      </p:pic>
      <p:pic>
        <p:nvPicPr>
          <p:cNvPr id="8" name="Picture 7">
            <a:extLst>
              <a:ext uri="{FF2B5EF4-FFF2-40B4-BE49-F238E27FC236}">
                <a16:creationId xmlns:a16="http://schemas.microsoft.com/office/drawing/2014/main" id="{B94D9F54-21D4-4A9B-A40E-7420C3A6EF51}"/>
              </a:ext>
            </a:extLst>
          </p:cNvPr>
          <p:cNvPicPr>
            <a:picLocks noChangeAspect="1"/>
          </p:cNvPicPr>
          <p:nvPr/>
        </p:nvPicPr>
        <p:blipFill rotWithShape="1">
          <a:blip r:embed="rId3"/>
          <a:srcRect l="85776" t="22812" b="47648"/>
          <a:stretch/>
        </p:blipFill>
        <p:spPr>
          <a:xfrm rot="10800000">
            <a:off x="1685294" y="2255151"/>
            <a:ext cx="821199" cy="795984"/>
          </a:xfrm>
          <a:prstGeom prst="rect">
            <a:avLst/>
          </a:prstGeom>
        </p:spPr>
      </p:pic>
      <p:sp>
        <p:nvSpPr>
          <p:cNvPr id="3" name="TextBox 2">
            <a:extLst>
              <a:ext uri="{FF2B5EF4-FFF2-40B4-BE49-F238E27FC236}">
                <a16:creationId xmlns:a16="http://schemas.microsoft.com/office/drawing/2014/main" id="{EC7C3E5D-E16E-4351-9679-FC58B9CE3175}"/>
              </a:ext>
            </a:extLst>
          </p:cNvPr>
          <p:cNvSpPr txBox="1"/>
          <p:nvPr/>
        </p:nvSpPr>
        <p:spPr>
          <a:xfrm>
            <a:off x="2883725" y="2245557"/>
            <a:ext cx="3550596" cy="646331"/>
          </a:xfrm>
          <a:prstGeom prst="rect">
            <a:avLst/>
          </a:prstGeom>
          <a:noFill/>
        </p:spPr>
        <p:txBody>
          <a:bodyPr wrap="square" rtlCol="0">
            <a:spAutoFit/>
          </a:bodyPr>
          <a:lstStyle/>
          <a:p>
            <a:pPr algn="ctr"/>
            <a:r>
              <a:rPr lang="en-US" dirty="0"/>
              <a:t>Being an effective citizen diplomat while abroad</a:t>
            </a:r>
          </a:p>
        </p:txBody>
      </p:sp>
      <p:sp>
        <p:nvSpPr>
          <p:cNvPr id="10" name="TextBox 9">
            <a:extLst>
              <a:ext uri="{FF2B5EF4-FFF2-40B4-BE49-F238E27FC236}">
                <a16:creationId xmlns:a16="http://schemas.microsoft.com/office/drawing/2014/main" id="{E73A41B9-AC87-46DF-B48D-A36D05ECE48A}"/>
              </a:ext>
            </a:extLst>
          </p:cNvPr>
          <p:cNvSpPr txBox="1"/>
          <p:nvPr/>
        </p:nvSpPr>
        <p:spPr>
          <a:xfrm>
            <a:off x="1401620" y="4805452"/>
            <a:ext cx="6340760" cy="338554"/>
          </a:xfrm>
          <a:prstGeom prst="rect">
            <a:avLst/>
          </a:prstGeom>
          <a:noFill/>
        </p:spPr>
        <p:txBody>
          <a:bodyPr wrap="square" rtlCol="0">
            <a:spAutoFit/>
          </a:bodyPr>
          <a:lstStyle/>
          <a:p>
            <a:pPr algn="ctr"/>
            <a:r>
              <a:rPr lang="en-US" sz="800" dirty="0">
                <a:solidFill>
                  <a:srgbClr val="969696"/>
                </a:solidFill>
                <a:latin typeface="Verlag Light" pitchFamily="50" charset="0"/>
              </a:rPr>
              <a:t>The Benjamin A. Gilman International Scholarship Program is a program of the U.S. Department of State with funding provided by the U.S. Government and supported in its implementation by the Institute of International Education (IIE)</a:t>
            </a:r>
          </a:p>
        </p:txBody>
      </p:sp>
      <p:sp>
        <p:nvSpPr>
          <p:cNvPr id="9" name="TextBox 8">
            <a:extLst>
              <a:ext uri="{FF2B5EF4-FFF2-40B4-BE49-F238E27FC236}">
                <a16:creationId xmlns:a16="http://schemas.microsoft.com/office/drawing/2014/main" id="{E1F71BA9-1E26-4156-8D1D-7C3D09A7AB06}"/>
              </a:ext>
            </a:extLst>
          </p:cNvPr>
          <p:cNvSpPr txBox="1"/>
          <p:nvPr/>
        </p:nvSpPr>
        <p:spPr>
          <a:xfrm>
            <a:off x="316524" y="1324570"/>
            <a:ext cx="2189970" cy="646331"/>
          </a:xfrm>
          <a:prstGeom prst="rect">
            <a:avLst/>
          </a:prstGeom>
          <a:noFill/>
        </p:spPr>
        <p:txBody>
          <a:bodyPr wrap="square" rtlCol="0">
            <a:spAutoFit/>
          </a:bodyPr>
          <a:lstStyle/>
          <a:p>
            <a:r>
              <a:rPr lang="en-US" sz="3600" b="1" dirty="0">
                <a:solidFill>
                  <a:srgbClr val="EEA420"/>
                </a:solidFill>
              </a:rPr>
              <a:t>Essay #2</a:t>
            </a:r>
          </a:p>
        </p:txBody>
      </p:sp>
      <p:pic>
        <p:nvPicPr>
          <p:cNvPr id="11" name="Picture 10">
            <a:extLst>
              <a:ext uri="{FF2B5EF4-FFF2-40B4-BE49-F238E27FC236}">
                <a16:creationId xmlns:a16="http://schemas.microsoft.com/office/drawing/2014/main" id="{E274B451-663C-4B75-903C-B7B17E2735D0}"/>
              </a:ext>
            </a:extLst>
          </p:cNvPr>
          <p:cNvPicPr>
            <a:picLocks noChangeAspect="1"/>
          </p:cNvPicPr>
          <p:nvPr/>
        </p:nvPicPr>
        <p:blipFill rotWithShape="1">
          <a:blip r:embed="rId3"/>
          <a:srcRect l="85776" t="22812" b="47648"/>
          <a:stretch/>
        </p:blipFill>
        <p:spPr>
          <a:xfrm>
            <a:off x="6637506" y="2705364"/>
            <a:ext cx="821199" cy="795984"/>
          </a:xfrm>
          <a:prstGeom prst="rect">
            <a:avLst/>
          </a:prstGeom>
        </p:spPr>
      </p:pic>
      <p:pic>
        <p:nvPicPr>
          <p:cNvPr id="12" name="Picture 11">
            <a:extLst>
              <a:ext uri="{FF2B5EF4-FFF2-40B4-BE49-F238E27FC236}">
                <a16:creationId xmlns:a16="http://schemas.microsoft.com/office/drawing/2014/main" id="{93CCDF25-A896-4698-B2BD-0EB9A2751C22}"/>
              </a:ext>
            </a:extLst>
          </p:cNvPr>
          <p:cNvPicPr>
            <a:picLocks noChangeAspect="1"/>
          </p:cNvPicPr>
          <p:nvPr/>
        </p:nvPicPr>
        <p:blipFill rotWithShape="1">
          <a:blip r:embed="rId3"/>
          <a:srcRect l="85776" t="22812" b="47648"/>
          <a:stretch/>
        </p:blipFill>
        <p:spPr>
          <a:xfrm rot="10800000">
            <a:off x="1685292" y="2876983"/>
            <a:ext cx="821199" cy="795984"/>
          </a:xfrm>
          <a:prstGeom prst="rect">
            <a:avLst/>
          </a:prstGeom>
        </p:spPr>
      </p:pic>
      <p:pic>
        <p:nvPicPr>
          <p:cNvPr id="13" name="Picture 12">
            <a:extLst>
              <a:ext uri="{FF2B5EF4-FFF2-40B4-BE49-F238E27FC236}">
                <a16:creationId xmlns:a16="http://schemas.microsoft.com/office/drawing/2014/main" id="{E875A00C-BEC1-44B3-9CEA-3BC0EF11E9B6}"/>
              </a:ext>
            </a:extLst>
          </p:cNvPr>
          <p:cNvPicPr>
            <a:picLocks noChangeAspect="1"/>
          </p:cNvPicPr>
          <p:nvPr/>
        </p:nvPicPr>
        <p:blipFill rotWithShape="1">
          <a:blip r:embed="rId3"/>
          <a:srcRect l="85776" t="22812" b="47648"/>
          <a:stretch/>
        </p:blipFill>
        <p:spPr>
          <a:xfrm>
            <a:off x="6637507" y="3378100"/>
            <a:ext cx="821199" cy="795984"/>
          </a:xfrm>
          <a:prstGeom prst="rect">
            <a:avLst/>
          </a:prstGeom>
        </p:spPr>
      </p:pic>
      <p:pic>
        <p:nvPicPr>
          <p:cNvPr id="14" name="Picture 13">
            <a:extLst>
              <a:ext uri="{FF2B5EF4-FFF2-40B4-BE49-F238E27FC236}">
                <a16:creationId xmlns:a16="http://schemas.microsoft.com/office/drawing/2014/main" id="{CD55314D-9E8E-49CC-B235-D1044AAFA503}"/>
              </a:ext>
            </a:extLst>
          </p:cNvPr>
          <p:cNvPicPr>
            <a:picLocks noChangeAspect="1"/>
          </p:cNvPicPr>
          <p:nvPr/>
        </p:nvPicPr>
        <p:blipFill rotWithShape="1">
          <a:blip r:embed="rId3"/>
          <a:srcRect l="85776" t="22812" b="47648"/>
          <a:stretch/>
        </p:blipFill>
        <p:spPr>
          <a:xfrm rot="10800000">
            <a:off x="1685293" y="3549719"/>
            <a:ext cx="821199" cy="795984"/>
          </a:xfrm>
          <a:prstGeom prst="rect">
            <a:avLst/>
          </a:prstGeom>
        </p:spPr>
      </p:pic>
      <p:pic>
        <p:nvPicPr>
          <p:cNvPr id="15" name="Picture 14">
            <a:extLst>
              <a:ext uri="{FF2B5EF4-FFF2-40B4-BE49-F238E27FC236}">
                <a16:creationId xmlns:a16="http://schemas.microsoft.com/office/drawing/2014/main" id="{746B6130-2CAD-4962-A8C3-4F74630393B4}"/>
              </a:ext>
            </a:extLst>
          </p:cNvPr>
          <p:cNvPicPr>
            <a:picLocks noChangeAspect="1"/>
          </p:cNvPicPr>
          <p:nvPr/>
        </p:nvPicPr>
        <p:blipFill rotWithShape="1">
          <a:blip r:embed="rId3"/>
          <a:srcRect l="85776" t="22812" b="47648"/>
          <a:stretch/>
        </p:blipFill>
        <p:spPr>
          <a:xfrm>
            <a:off x="6637506" y="4023925"/>
            <a:ext cx="821199" cy="795984"/>
          </a:xfrm>
          <a:prstGeom prst="rect">
            <a:avLst/>
          </a:prstGeom>
        </p:spPr>
      </p:pic>
      <p:pic>
        <p:nvPicPr>
          <p:cNvPr id="17" name="Picture 16">
            <a:extLst>
              <a:ext uri="{FF2B5EF4-FFF2-40B4-BE49-F238E27FC236}">
                <a16:creationId xmlns:a16="http://schemas.microsoft.com/office/drawing/2014/main" id="{645A670A-0738-49F4-A444-23DFAE6356DD}"/>
              </a:ext>
            </a:extLst>
          </p:cNvPr>
          <p:cNvPicPr>
            <a:picLocks noChangeAspect="1"/>
          </p:cNvPicPr>
          <p:nvPr/>
        </p:nvPicPr>
        <p:blipFill rotWithShape="1">
          <a:blip r:embed="rId3"/>
          <a:srcRect l="85776" t="22812" b="47648"/>
          <a:stretch/>
        </p:blipFill>
        <p:spPr>
          <a:xfrm rot="10800000">
            <a:off x="1685292" y="4195544"/>
            <a:ext cx="821199" cy="795984"/>
          </a:xfrm>
          <a:prstGeom prst="rect">
            <a:avLst/>
          </a:prstGeom>
        </p:spPr>
      </p:pic>
      <p:sp>
        <p:nvSpPr>
          <p:cNvPr id="19" name="TextBox 18">
            <a:extLst>
              <a:ext uri="{FF2B5EF4-FFF2-40B4-BE49-F238E27FC236}">
                <a16:creationId xmlns:a16="http://schemas.microsoft.com/office/drawing/2014/main" id="{CFE597EB-FA01-4810-87D3-63D9819FEC5A}"/>
              </a:ext>
            </a:extLst>
          </p:cNvPr>
          <p:cNvSpPr txBox="1"/>
          <p:nvPr/>
        </p:nvSpPr>
        <p:spPr>
          <a:xfrm>
            <a:off x="2883725" y="2903388"/>
            <a:ext cx="3550596" cy="646331"/>
          </a:xfrm>
          <a:prstGeom prst="rect">
            <a:avLst/>
          </a:prstGeom>
          <a:noFill/>
        </p:spPr>
        <p:txBody>
          <a:bodyPr wrap="square" rtlCol="0">
            <a:spAutoFit/>
          </a:bodyPr>
          <a:lstStyle/>
          <a:p>
            <a:pPr algn="ctr"/>
            <a:r>
              <a:rPr lang="en-US" dirty="0"/>
              <a:t>How will you give back by inspiring others to study abroad?</a:t>
            </a:r>
          </a:p>
        </p:txBody>
      </p:sp>
      <p:sp>
        <p:nvSpPr>
          <p:cNvPr id="20" name="TextBox 19">
            <a:extLst>
              <a:ext uri="{FF2B5EF4-FFF2-40B4-BE49-F238E27FC236}">
                <a16:creationId xmlns:a16="http://schemas.microsoft.com/office/drawing/2014/main" id="{B34A098F-C68E-4D06-A4CA-10ED6057DE74}"/>
              </a:ext>
            </a:extLst>
          </p:cNvPr>
          <p:cNvSpPr txBox="1"/>
          <p:nvPr/>
        </p:nvSpPr>
        <p:spPr>
          <a:xfrm>
            <a:off x="2883725" y="3711164"/>
            <a:ext cx="3550596" cy="369332"/>
          </a:xfrm>
          <a:prstGeom prst="rect">
            <a:avLst/>
          </a:prstGeom>
          <a:noFill/>
        </p:spPr>
        <p:txBody>
          <a:bodyPr wrap="square" rtlCol="0">
            <a:spAutoFit/>
          </a:bodyPr>
          <a:lstStyle/>
          <a:p>
            <a:pPr algn="ctr"/>
            <a:r>
              <a:rPr lang="en-US" dirty="0"/>
              <a:t>On campus or in community?</a:t>
            </a:r>
          </a:p>
        </p:txBody>
      </p:sp>
      <p:sp>
        <p:nvSpPr>
          <p:cNvPr id="21" name="TextBox 20">
            <a:extLst>
              <a:ext uri="{FF2B5EF4-FFF2-40B4-BE49-F238E27FC236}">
                <a16:creationId xmlns:a16="http://schemas.microsoft.com/office/drawing/2014/main" id="{018DEDE1-6257-4A51-AE08-2CAF215963DF}"/>
              </a:ext>
            </a:extLst>
          </p:cNvPr>
          <p:cNvSpPr txBox="1"/>
          <p:nvPr/>
        </p:nvSpPr>
        <p:spPr>
          <a:xfrm>
            <a:off x="2803237" y="4159121"/>
            <a:ext cx="3550596" cy="646331"/>
          </a:xfrm>
          <a:prstGeom prst="rect">
            <a:avLst/>
          </a:prstGeom>
          <a:noFill/>
        </p:spPr>
        <p:txBody>
          <a:bodyPr wrap="square" rtlCol="0">
            <a:spAutoFit/>
          </a:bodyPr>
          <a:lstStyle/>
          <a:p>
            <a:pPr algn="ctr"/>
            <a:r>
              <a:rPr lang="en-US" dirty="0"/>
              <a:t>Design plan of action </a:t>
            </a:r>
          </a:p>
          <a:p>
            <a:pPr algn="ctr"/>
            <a:r>
              <a:rPr lang="en-US" dirty="0"/>
              <a:t>(audience, tools, timeline)</a:t>
            </a:r>
          </a:p>
        </p:txBody>
      </p:sp>
    </p:spTree>
    <p:extLst>
      <p:ext uri="{BB962C8B-B14F-4D97-AF65-F5344CB8AC3E}">
        <p14:creationId xmlns:p14="http://schemas.microsoft.com/office/powerpoint/2010/main" val="837879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546FC5-012C-477E-9494-29DD9F2800F3}"/>
              </a:ext>
            </a:extLst>
          </p:cNvPr>
          <p:cNvSpPr txBox="1"/>
          <p:nvPr/>
        </p:nvSpPr>
        <p:spPr>
          <a:xfrm>
            <a:off x="311284" y="1888928"/>
            <a:ext cx="1595336" cy="369332"/>
          </a:xfrm>
          <a:prstGeom prst="rect">
            <a:avLst/>
          </a:prstGeom>
          <a:noFill/>
        </p:spPr>
        <p:txBody>
          <a:bodyPr wrap="square" rtlCol="0">
            <a:spAutoFit/>
          </a:bodyPr>
          <a:lstStyle/>
          <a:p>
            <a:r>
              <a:rPr lang="en-US" dirty="0">
                <a:solidFill>
                  <a:srgbClr val="5F1259"/>
                </a:solidFill>
                <a:latin typeface="+mj-lt"/>
              </a:rPr>
              <a:t>Optional</a:t>
            </a:r>
          </a:p>
        </p:txBody>
      </p:sp>
      <p:sp>
        <p:nvSpPr>
          <p:cNvPr id="3" name="TextBox 2">
            <a:extLst>
              <a:ext uri="{FF2B5EF4-FFF2-40B4-BE49-F238E27FC236}">
                <a16:creationId xmlns:a16="http://schemas.microsoft.com/office/drawing/2014/main" id="{61A278BA-DD50-462D-8774-442C51C22951}"/>
              </a:ext>
            </a:extLst>
          </p:cNvPr>
          <p:cNvSpPr txBox="1"/>
          <p:nvPr/>
        </p:nvSpPr>
        <p:spPr>
          <a:xfrm>
            <a:off x="2334102" y="4130660"/>
            <a:ext cx="4475795" cy="630942"/>
          </a:xfrm>
          <a:prstGeom prst="rect">
            <a:avLst/>
          </a:prstGeom>
          <a:solidFill>
            <a:schemeClr val="bg1"/>
          </a:solidFill>
        </p:spPr>
        <p:txBody>
          <a:bodyPr wrap="square" rtlCol="0" anchor="t">
            <a:spAutoFit/>
          </a:bodyPr>
          <a:lstStyle/>
          <a:p>
            <a:pPr algn="ctr"/>
            <a:r>
              <a:rPr lang="en-US" sz="1750" dirty="0">
                <a:latin typeface="+mj-lt"/>
              </a:rPr>
              <a:t>Motivations for improving language proficiency academically, professionally, and personally</a:t>
            </a:r>
          </a:p>
        </p:txBody>
      </p:sp>
      <p:sp>
        <p:nvSpPr>
          <p:cNvPr id="9" name="TextBox 8">
            <a:extLst>
              <a:ext uri="{FF2B5EF4-FFF2-40B4-BE49-F238E27FC236}">
                <a16:creationId xmlns:a16="http://schemas.microsoft.com/office/drawing/2014/main" id="{32E3C1F1-6609-483D-AA83-520DC7595566}"/>
              </a:ext>
            </a:extLst>
          </p:cNvPr>
          <p:cNvSpPr txBox="1"/>
          <p:nvPr/>
        </p:nvSpPr>
        <p:spPr>
          <a:xfrm>
            <a:off x="1401620" y="4805452"/>
            <a:ext cx="6340760" cy="338554"/>
          </a:xfrm>
          <a:prstGeom prst="rect">
            <a:avLst/>
          </a:prstGeom>
          <a:noFill/>
        </p:spPr>
        <p:txBody>
          <a:bodyPr wrap="square" rtlCol="0">
            <a:spAutoFit/>
          </a:bodyPr>
          <a:lstStyle/>
          <a:p>
            <a:pPr algn="ctr"/>
            <a:r>
              <a:rPr lang="en-US" sz="800" dirty="0">
                <a:solidFill>
                  <a:srgbClr val="969696"/>
                </a:solidFill>
                <a:latin typeface="Verlag Light" pitchFamily="50" charset="0"/>
              </a:rPr>
              <a:t>The Benjamin A. Gilman International Scholarship Program is a program of the U.S. Department of State with funding provided by the U.S. Government and supported in its implementation by the Institute of International Education (IIE)</a:t>
            </a:r>
          </a:p>
        </p:txBody>
      </p:sp>
      <p:sp>
        <p:nvSpPr>
          <p:cNvPr id="8" name="TextBox 7">
            <a:extLst>
              <a:ext uri="{FF2B5EF4-FFF2-40B4-BE49-F238E27FC236}">
                <a16:creationId xmlns:a16="http://schemas.microsoft.com/office/drawing/2014/main" id="{F1CB2A81-BE02-439B-B2E3-8487EB99613E}"/>
              </a:ext>
            </a:extLst>
          </p:cNvPr>
          <p:cNvSpPr txBox="1"/>
          <p:nvPr/>
        </p:nvSpPr>
        <p:spPr>
          <a:xfrm>
            <a:off x="316524" y="1324570"/>
            <a:ext cx="2189970" cy="646331"/>
          </a:xfrm>
          <a:prstGeom prst="rect">
            <a:avLst/>
          </a:prstGeom>
          <a:noFill/>
        </p:spPr>
        <p:txBody>
          <a:bodyPr wrap="square" rtlCol="0">
            <a:spAutoFit/>
          </a:bodyPr>
          <a:lstStyle/>
          <a:p>
            <a:r>
              <a:rPr lang="en-US" sz="3600" b="1" dirty="0">
                <a:solidFill>
                  <a:srgbClr val="5F1259"/>
                </a:solidFill>
              </a:rPr>
              <a:t>Essay #3</a:t>
            </a:r>
          </a:p>
        </p:txBody>
      </p:sp>
      <p:sp>
        <p:nvSpPr>
          <p:cNvPr id="10" name="TextBox 9">
            <a:extLst>
              <a:ext uri="{FF2B5EF4-FFF2-40B4-BE49-F238E27FC236}">
                <a16:creationId xmlns:a16="http://schemas.microsoft.com/office/drawing/2014/main" id="{7072B061-D330-4968-8FC5-E75202675D85}"/>
              </a:ext>
            </a:extLst>
          </p:cNvPr>
          <p:cNvSpPr txBox="1"/>
          <p:nvPr/>
        </p:nvSpPr>
        <p:spPr>
          <a:xfrm>
            <a:off x="1507524" y="1742445"/>
            <a:ext cx="6340760" cy="523220"/>
          </a:xfrm>
          <a:prstGeom prst="rect">
            <a:avLst/>
          </a:prstGeom>
          <a:noFill/>
        </p:spPr>
        <p:txBody>
          <a:bodyPr wrap="square" rtlCol="0" anchor="t">
            <a:spAutoFit/>
          </a:bodyPr>
          <a:lstStyle/>
          <a:p>
            <a:pPr algn="ctr"/>
            <a:r>
              <a:rPr lang="en-US" sz="2800" b="1" dirty="0">
                <a:latin typeface="+mj-lt"/>
              </a:rPr>
              <a:t>Critical Need Language Award Essay</a:t>
            </a:r>
            <a:endParaRPr lang="en-US" dirty="0">
              <a:latin typeface="+mj-lt"/>
            </a:endParaRPr>
          </a:p>
        </p:txBody>
      </p:sp>
      <p:pic>
        <p:nvPicPr>
          <p:cNvPr id="11" name="Picture 10">
            <a:extLst>
              <a:ext uri="{FF2B5EF4-FFF2-40B4-BE49-F238E27FC236}">
                <a16:creationId xmlns:a16="http://schemas.microsoft.com/office/drawing/2014/main" id="{4BC9BC4E-05B4-40D5-873C-0A399AA1D586}"/>
              </a:ext>
            </a:extLst>
          </p:cNvPr>
          <p:cNvPicPr>
            <a:picLocks noChangeAspect="1"/>
          </p:cNvPicPr>
          <p:nvPr/>
        </p:nvPicPr>
        <p:blipFill rotWithShape="1">
          <a:blip r:embed="rId3"/>
          <a:srcRect l="85579" t="72351" r="1" b="4683"/>
          <a:stretch/>
        </p:blipFill>
        <p:spPr>
          <a:xfrm>
            <a:off x="6912457" y="3403942"/>
            <a:ext cx="845721" cy="638449"/>
          </a:xfrm>
          <a:prstGeom prst="rect">
            <a:avLst/>
          </a:prstGeom>
        </p:spPr>
      </p:pic>
      <p:pic>
        <p:nvPicPr>
          <p:cNvPr id="12" name="Picture 11">
            <a:extLst>
              <a:ext uri="{FF2B5EF4-FFF2-40B4-BE49-F238E27FC236}">
                <a16:creationId xmlns:a16="http://schemas.microsoft.com/office/drawing/2014/main" id="{8BB5CB7D-0BCA-4492-A34F-ADD9A302E837}"/>
              </a:ext>
            </a:extLst>
          </p:cNvPr>
          <p:cNvPicPr>
            <a:picLocks noChangeAspect="1"/>
          </p:cNvPicPr>
          <p:nvPr/>
        </p:nvPicPr>
        <p:blipFill rotWithShape="1">
          <a:blip r:embed="rId3"/>
          <a:srcRect l="85579" t="72351" r="1" b="4683"/>
          <a:stretch/>
        </p:blipFill>
        <p:spPr>
          <a:xfrm rot="10800000">
            <a:off x="1508894" y="3477401"/>
            <a:ext cx="845721" cy="638449"/>
          </a:xfrm>
          <a:prstGeom prst="rect">
            <a:avLst/>
          </a:prstGeom>
        </p:spPr>
      </p:pic>
      <p:sp>
        <p:nvSpPr>
          <p:cNvPr id="13" name="TextBox 12">
            <a:extLst>
              <a:ext uri="{FF2B5EF4-FFF2-40B4-BE49-F238E27FC236}">
                <a16:creationId xmlns:a16="http://schemas.microsoft.com/office/drawing/2014/main" id="{A0152B4A-0D11-42E8-A670-922CDEB82C19}"/>
              </a:ext>
            </a:extLst>
          </p:cNvPr>
          <p:cNvSpPr txBox="1"/>
          <p:nvPr/>
        </p:nvSpPr>
        <p:spPr>
          <a:xfrm>
            <a:off x="2395636" y="2265394"/>
            <a:ext cx="4475795" cy="361637"/>
          </a:xfrm>
          <a:prstGeom prst="rect">
            <a:avLst/>
          </a:prstGeom>
          <a:solidFill>
            <a:schemeClr val="bg1"/>
          </a:solidFill>
        </p:spPr>
        <p:txBody>
          <a:bodyPr wrap="square" rtlCol="0" anchor="t">
            <a:spAutoFit/>
          </a:bodyPr>
          <a:lstStyle/>
          <a:p>
            <a:pPr algn="ctr"/>
            <a:r>
              <a:rPr lang="en-US" sz="1750" dirty="0">
                <a:latin typeface="+mj-lt"/>
              </a:rPr>
              <a:t>Is it a critical need language?</a:t>
            </a:r>
          </a:p>
        </p:txBody>
      </p:sp>
      <p:sp>
        <p:nvSpPr>
          <p:cNvPr id="14" name="TextBox 13">
            <a:extLst>
              <a:ext uri="{FF2B5EF4-FFF2-40B4-BE49-F238E27FC236}">
                <a16:creationId xmlns:a16="http://schemas.microsoft.com/office/drawing/2014/main" id="{1DE3E131-3A6B-4438-A258-DE40715F5404}"/>
              </a:ext>
            </a:extLst>
          </p:cNvPr>
          <p:cNvSpPr txBox="1"/>
          <p:nvPr/>
        </p:nvSpPr>
        <p:spPr>
          <a:xfrm>
            <a:off x="2354615" y="2801435"/>
            <a:ext cx="4475795" cy="630942"/>
          </a:xfrm>
          <a:prstGeom prst="rect">
            <a:avLst/>
          </a:prstGeom>
          <a:solidFill>
            <a:schemeClr val="bg1"/>
          </a:solidFill>
        </p:spPr>
        <p:txBody>
          <a:bodyPr wrap="square" rtlCol="0" anchor="t">
            <a:spAutoFit/>
          </a:bodyPr>
          <a:lstStyle/>
          <a:p>
            <a:pPr algn="ctr"/>
            <a:r>
              <a:rPr lang="en-US" sz="1750" dirty="0">
                <a:latin typeface="+mj-lt"/>
              </a:rPr>
              <a:t>Is it predominantly spoken in the country you’re going to?</a:t>
            </a:r>
          </a:p>
        </p:txBody>
      </p:sp>
      <p:sp>
        <p:nvSpPr>
          <p:cNvPr id="15" name="TextBox 14">
            <a:extLst>
              <a:ext uri="{FF2B5EF4-FFF2-40B4-BE49-F238E27FC236}">
                <a16:creationId xmlns:a16="http://schemas.microsoft.com/office/drawing/2014/main" id="{45091C64-EE6A-4CC7-A4B4-91C5FD41D00D}"/>
              </a:ext>
            </a:extLst>
          </p:cNvPr>
          <p:cNvSpPr txBox="1"/>
          <p:nvPr/>
        </p:nvSpPr>
        <p:spPr>
          <a:xfrm>
            <a:off x="2410869" y="3491037"/>
            <a:ext cx="4496308" cy="630942"/>
          </a:xfrm>
          <a:prstGeom prst="rect">
            <a:avLst/>
          </a:prstGeom>
          <a:solidFill>
            <a:schemeClr val="bg1"/>
          </a:solidFill>
        </p:spPr>
        <p:txBody>
          <a:bodyPr wrap="square" rtlCol="0" anchor="t">
            <a:spAutoFit/>
          </a:bodyPr>
          <a:lstStyle/>
          <a:p>
            <a:pPr algn="ctr"/>
            <a:r>
              <a:rPr lang="en-US" sz="1750" dirty="0">
                <a:latin typeface="+mj-lt"/>
              </a:rPr>
              <a:t>How does it relate to your academic or career goals?</a:t>
            </a:r>
          </a:p>
        </p:txBody>
      </p:sp>
      <p:pic>
        <p:nvPicPr>
          <p:cNvPr id="17" name="Picture 16">
            <a:extLst>
              <a:ext uri="{FF2B5EF4-FFF2-40B4-BE49-F238E27FC236}">
                <a16:creationId xmlns:a16="http://schemas.microsoft.com/office/drawing/2014/main" id="{462C5D86-6577-4259-AB89-19DFDC19848A}"/>
              </a:ext>
            </a:extLst>
          </p:cNvPr>
          <p:cNvPicPr>
            <a:picLocks noChangeAspect="1"/>
          </p:cNvPicPr>
          <p:nvPr/>
        </p:nvPicPr>
        <p:blipFill rotWithShape="1">
          <a:blip r:embed="rId3"/>
          <a:srcRect l="85579" t="72351" r="1" b="4683"/>
          <a:stretch/>
        </p:blipFill>
        <p:spPr>
          <a:xfrm>
            <a:off x="6912457" y="2762168"/>
            <a:ext cx="845721" cy="638449"/>
          </a:xfrm>
          <a:prstGeom prst="rect">
            <a:avLst/>
          </a:prstGeom>
        </p:spPr>
      </p:pic>
      <p:pic>
        <p:nvPicPr>
          <p:cNvPr id="19" name="Picture 18">
            <a:extLst>
              <a:ext uri="{FF2B5EF4-FFF2-40B4-BE49-F238E27FC236}">
                <a16:creationId xmlns:a16="http://schemas.microsoft.com/office/drawing/2014/main" id="{30F813FC-FD49-46DF-958A-F25217C4BDAC}"/>
              </a:ext>
            </a:extLst>
          </p:cNvPr>
          <p:cNvPicPr>
            <a:picLocks noChangeAspect="1"/>
          </p:cNvPicPr>
          <p:nvPr/>
        </p:nvPicPr>
        <p:blipFill rotWithShape="1">
          <a:blip r:embed="rId3"/>
          <a:srcRect l="85579" t="72351" r="1" b="4683"/>
          <a:stretch/>
        </p:blipFill>
        <p:spPr>
          <a:xfrm rot="10800000">
            <a:off x="1508894" y="2835627"/>
            <a:ext cx="845721" cy="638449"/>
          </a:xfrm>
          <a:prstGeom prst="rect">
            <a:avLst/>
          </a:prstGeom>
        </p:spPr>
      </p:pic>
      <p:pic>
        <p:nvPicPr>
          <p:cNvPr id="20" name="Picture 19">
            <a:extLst>
              <a:ext uri="{FF2B5EF4-FFF2-40B4-BE49-F238E27FC236}">
                <a16:creationId xmlns:a16="http://schemas.microsoft.com/office/drawing/2014/main" id="{D07DF963-2331-41FD-BD2D-06C717017FBB}"/>
              </a:ext>
            </a:extLst>
          </p:cNvPr>
          <p:cNvPicPr>
            <a:picLocks noChangeAspect="1"/>
          </p:cNvPicPr>
          <p:nvPr/>
        </p:nvPicPr>
        <p:blipFill rotWithShape="1">
          <a:blip r:embed="rId3"/>
          <a:srcRect l="85579" t="72351" r="1" b="4683"/>
          <a:stretch/>
        </p:blipFill>
        <p:spPr>
          <a:xfrm>
            <a:off x="6912457" y="2105459"/>
            <a:ext cx="845721" cy="638449"/>
          </a:xfrm>
          <a:prstGeom prst="rect">
            <a:avLst/>
          </a:prstGeom>
        </p:spPr>
      </p:pic>
      <p:pic>
        <p:nvPicPr>
          <p:cNvPr id="21" name="Picture 20">
            <a:extLst>
              <a:ext uri="{FF2B5EF4-FFF2-40B4-BE49-F238E27FC236}">
                <a16:creationId xmlns:a16="http://schemas.microsoft.com/office/drawing/2014/main" id="{E7A311BE-DD32-40B4-92AA-79348FB46359}"/>
              </a:ext>
            </a:extLst>
          </p:cNvPr>
          <p:cNvPicPr>
            <a:picLocks noChangeAspect="1"/>
          </p:cNvPicPr>
          <p:nvPr/>
        </p:nvPicPr>
        <p:blipFill rotWithShape="1">
          <a:blip r:embed="rId3"/>
          <a:srcRect l="85579" t="72351" r="1" b="4683"/>
          <a:stretch/>
        </p:blipFill>
        <p:spPr>
          <a:xfrm rot="10800000">
            <a:off x="1508894" y="2178918"/>
            <a:ext cx="845721" cy="638449"/>
          </a:xfrm>
          <a:prstGeom prst="rect">
            <a:avLst/>
          </a:prstGeom>
        </p:spPr>
      </p:pic>
      <p:pic>
        <p:nvPicPr>
          <p:cNvPr id="22" name="Picture 21">
            <a:extLst>
              <a:ext uri="{FF2B5EF4-FFF2-40B4-BE49-F238E27FC236}">
                <a16:creationId xmlns:a16="http://schemas.microsoft.com/office/drawing/2014/main" id="{6720F774-2A95-4BD2-9BF3-138B9E0D0332}"/>
              </a:ext>
            </a:extLst>
          </p:cNvPr>
          <p:cNvPicPr>
            <a:picLocks noChangeAspect="1"/>
          </p:cNvPicPr>
          <p:nvPr/>
        </p:nvPicPr>
        <p:blipFill rotWithShape="1">
          <a:blip r:embed="rId3"/>
          <a:srcRect l="85579" t="72351" r="1" b="4683"/>
          <a:stretch/>
        </p:blipFill>
        <p:spPr>
          <a:xfrm>
            <a:off x="6912457" y="4133849"/>
            <a:ext cx="845721" cy="638449"/>
          </a:xfrm>
          <a:prstGeom prst="rect">
            <a:avLst/>
          </a:prstGeom>
        </p:spPr>
      </p:pic>
      <p:pic>
        <p:nvPicPr>
          <p:cNvPr id="23" name="Picture 22">
            <a:extLst>
              <a:ext uri="{FF2B5EF4-FFF2-40B4-BE49-F238E27FC236}">
                <a16:creationId xmlns:a16="http://schemas.microsoft.com/office/drawing/2014/main" id="{5AD23CCA-3F68-4522-A5A2-35867C2A3656}"/>
              </a:ext>
            </a:extLst>
          </p:cNvPr>
          <p:cNvPicPr>
            <a:picLocks noChangeAspect="1"/>
          </p:cNvPicPr>
          <p:nvPr/>
        </p:nvPicPr>
        <p:blipFill rotWithShape="1">
          <a:blip r:embed="rId3"/>
          <a:srcRect l="85579" t="72351" r="1" b="4683"/>
          <a:stretch/>
        </p:blipFill>
        <p:spPr>
          <a:xfrm rot="10800000">
            <a:off x="1508894" y="4207308"/>
            <a:ext cx="845721" cy="638449"/>
          </a:xfrm>
          <a:prstGeom prst="rect">
            <a:avLst/>
          </a:prstGeom>
        </p:spPr>
      </p:pic>
    </p:spTree>
    <p:extLst>
      <p:ext uri="{BB962C8B-B14F-4D97-AF65-F5344CB8AC3E}">
        <p14:creationId xmlns:p14="http://schemas.microsoft.com/office/powerpoint/2010/main" val="1473170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F267B6-16C1-4B01-9083-0436C2A1E49B}"/>
              </a:ext>
            </a:extLst>
          </p:cNvPr>
          <p:cNvSpPr/>
          <p:nvPr/>
        </p:nvSpPr>
        <p:spPr>
          <a:xfrm>
            <a:off x="595576" y="2217807"/>
            <a:ext cx="4180114" cy="707886"/>
          </a:xfrm>
          <a:prstGeom prst="rect">
            <a:avLst/>
          </a:prstGeom>
        </p:spPr>
        <p:txBody>
          <a:bodyPr wrap="square" anchor="t">
            <a:spAutoFit/>
          </a:bodyPr>
          <a:lstStyle/>
          <a:p>
            <a:pPr algn="ctr"/>
            <a:r>
              <a:rPr lang="en-US" sz="4000" b="1" dirty="0">
                <a:solidFill>
                  <a:schemeClr val="accent4">
                    <a:lumMod val="50000"/>
                  </a:schemeClr>
                </a:solidFill>
                <a:latin typeface="+mj-lt"/>
                <a:cs typeface="Calibri"/>
              </a:rPr>
              <a:t>Selection Criteria</a:t>
            </a:r>
          </a:p>
        </p:txBody>
      </p:sp>
      <p:sp>
        <p:nvSpPr>
          <p:cNvPr id="7" name="AutoShape 4" descr="https://us-api.asm.skype.com/v1/objects/0-eus-d6-c28f9faa307a7a33133596aee1d369ff/views/imgpsh_mobile_save">
            <a:extLst>
              <a:ext uri="{FF2B5EF4-FFF2-40B4-BE49-F238E27FC236}">
                <a16:creationId xmlns:a16="http://schemas.microsoft.com/office/drawing/2014/main" id="{B33CB767-7314-4D47-92FA-38DF0C0FBB62}"/>
              </a:ext>
            </a:extLst>
          </p:cNvPr>
          <p:cNvSpPr>
            <a:spLocks noChangeAspect="1" noChangeArrowheads="1"/>
          </p:cNvSpPr>
          <p:nvPr/>
        </p:nvSpPr>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 name="Picture 2">
            <a:extLst>
              <a:ext uri="{FF2B5EF4-FFF2-40B4-BE49-F238E27FC236}">
                <a16:creationId xmlns:a16="http://schemas.microsoft.com/office/drawing/2014/main" id="{99A7A166-B43B-4D43-98D7-9910C9403976}"/>
              </a:ext>
            </a:extLst>
          </p:cNvPr>
          <p:cNvPicPr>
            <a:picLocks noChangeAspect="1"/>
          </p:cNvPicPr>
          <p:nvPr/>
        </p:nvPicPr>
        <p:blipFill rotWithShape="1">
          <a:blip r:embed="rId3"/>
          <a:srcRect l="3148" t="24883" r="65423" b="6741"/>
          <a:stretch/>
        </p:blipFill>
        <p:spPr>
          <a:xfrm>
            <a:off x="5275386" y="834013"/>
            <a:ext cx="3249864" cy="3977108"/>
          </a:xfrm>
          <a:prstGeom prst="rect">
            <a:avLst/>
          </a:prstGeom>
        </p:spPr>
      </p:pic>
      <p:sp>
        <p:nvSpPr>
          <p:cNvPr id="9" name="TextBox 8">
            <a:extLst>
              <a:ext uri="{FF2B5EF4-FFF2-40B4-BE49-F238E27FC236}">
                <a16:creationId xmlns:a16="http://schemas.microsoft.com/office/drawing/2014/main" id="{646D72E8-521D-4C47-A5E9-0F17DB25AFAE}"/>
              </a:ext>
            </a:extLst>
          </p:cNvPr>
          <p:cNvSpPr txBox="1"/>
          <p:nvPr/>
        </p:nvSpPr>
        <p:spPr>
          <a:xfrm>
            <a:off x="1401620" y="4805452"/>
            <a:ext cx="6340760" cy="338554"/>
          </a:xfrm>
          <a:prstGeom prst="rect">
            <a:avLst/>
          </a:prstGeom>
          <a:noFill/>
        </p:spPr>
        <p:txBody>
          <a:bodyPr wrap="square" rtlCol="0">
            <a:spAutoFit/>
          </a:bodyPr>
          <a:lstStyle/>
          <a:p>
            <a:pPr algn="ctr"/>
            <a:r>
              <a:rPr lang="en-US" sz="800" dirty="0">
                <a:solidFill>
                  <a:srgbClr val="969696"/>
                </a:solidFill>
                <a:latin typeface="Verlag Light" pitchFamily="50" charset="0"/>
              </a:rPr>
              <a:t>The Benjamin A. Gilman International Scholarship Program is a program of the U.S. Department of State with funding provided by the U.S. Government and supported in its implementation by the Institute of International Education (IIE)</a:t>
            </a:r>
          </a:p>
        </p:txBody>
      </p:sp>
    </p:spTree>
    <p:extLst>
      <p:ext uri="{BB962C8B-B14F-4D97-AF65-F5344CB8AC3E}">
        <p14:creationId xmlns:p14="http://schemas.microsoft.com/office/powerpoint/2010/main" val="2094898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263C7E83-F8A3-445A-8AD7-162FE420FBFE}"/>
              </a:ext>
            </a:extLst>
          </p:cNvPr>
          <p:cNvSpPr/>
          <p:nvPr/>
        </p:nvSpPr>
        <p:spPr>
          <a:xfrm>
            <a:off x="2279564" y="2179552"/>
            <a:ext cx="6417608" cy="964827"/>
          </a:xfrm>
          <a:prstGeom prst="rightArrow">
            <a:avLst/>
          </a:prstGeom>
          <a:solidFill>
            <a:srgbClr val="EEA42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EAE8C7F-D6E9-4FFC-99A8-67F9F8B11406}"/>
              </a:ext>
            </a:extLst>
          </p:cNvPr>
          <p:cNvSpPr/>
          <p:nvPr/>
        </p:nvSpPr>
        <p:spPr>
          <a:xfrm>
            <a:off x="2908215" y="2179553"/>
            <a:ext cx="1438835" cy="964827"/>
          </a:xfrm>
          <a:prstGeom prst="roundRect">
            <a:avLst/>
          </a:prstGeom>
          <a:solidFill>
            <a:srgbClr val="0069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mj-lt"/>
                <a:cs typeface="Calibri"/>
              </a:rPr>
              <a:t>Mid-August</a:t>
            </a:r>
          </a:p>
        </p:txBody>
      </p:sp>
      <p:sp>
        <p:nvSpPr>
          <p:cNvPr id="8" name="Rectangle: Rounded Corners 7">
            <a:extLst>
              <a:ext uri="{FF2B5EF4-FFF2-40B4-BE49-F238E27FC236}">
                <a16:creationId xmlns:a16="http://schemas.microsoft.com/office/drawing/2014/main" id="{F91B408C-AD2B-4845-BFE3-AAF93400E8B2}"/>
              </a:ext>
            </a:extLst>
          </p:cNvPr>
          <p:cNvSpPr/>
          <p:nvPr/>
        </p:nvSpPr>
        <p:spPr>
          <a:xfrm>
            <a:off x="4615991" y="2179553"/>
            <a:ext cx="1438835" cy="964827"/>
          </a:xfrm>
          <a:prstGeom prst="roundRect">
            <a:avLst/>
          </a:prstGeom>
          <a:solidFill>
            <a:srgbClr val="0069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mj-lt"/>
                <a:cs typeface="Calibri"/>
              </a:rPr>
              <a:t>1</a:t>
            </a:r>
            <a:r>
              <a:rPr lang="en-US" baseline="30000" dirty="0">
                <a:latin typeface="+mj-lt"/>
                <a:cs typeface="Calibri"/>
              </a:rPr>
              <a:t>st</a:t>
            </a:r>
            <a:r>
              <a:rPr lang="en-US" dirty="0">
                <a:latin typeface="+mj-lt"/>
                <a:cs typeface="Calibri"/>
              </a:rPr>
              <a:t> Tuesday</a:t>
            </a:r>
          </a:p>
          <a:p>
            <a:pPr algn="ctr"/>
            <a:r>
              <a:rPr lang="en-US" dirty="0">
                <a:latin typeface="+mj-lt"/>
                <a:cs typeface="Calibri"/>
              </a:rPr>
              <a:t>in October*</a:t>
            </a:r>
          </a:p>
        </p:txBody>
      </p:sp>
      <p:sp>
        <p:nvSpPr>
          <p:cNvPr id="9" name="Rectangle: Rounded Corners 8">
            <a:extLst>
              <a:ext uri="{FF2B5EF4-FFF2-40B4-BE49-F238E27FC236}">
                <a16:creationId xmlns:a16="http://schemas.microsoft.com/office/drawing/2014/main" id="{0EE0B997-F499-4BC4-A0FF-0F4830DC1576}"/>
              </a:ext>
            </a:extLst>
          </p:cNvPr>
          <p:cNvSpPr/>
          <p:nvPr/>
        </p:nvSpPr>
        <p:spPr>
          <a:xfrm>
            <a:off x="6323767" y="2179553"/>
            <a:ext cx="1438835" cy="964827"/>
          </a:xfrm>
          <a:prstGeom prst="roundRect">
            <a:avLst/>
          </a:prstGeom>
          <a:solidFill>
            <a:srgbClr val="0069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mj-lt"/>
                <a:cs typeface="Calibri"/>
              </a:rPr>
              <a:t>2</a:t>
            </a:r>
            <a:r>
              <a:rPr lang="en-US" baseline="30000" dirty="0">
                <a:latin typeface="+mj-lt"/>
                <a:cs typeface="Calibri"/>
              </a:rPr>
              <a:t>nd</a:t>
            </a:r>
            <a:r>
              <a:rPr lang="en-US" dirty="0">
                <a:latin typeface="+mj-lt"/>
                <a:cs typeface="Calibri"/>
              </a:rPr>
              <a:t> Tuesday in October*</a:t>
            </a:r>
          </a:p>
        </p:txBody>
      </p:sp>
      <p:sp>
        <p:nvSpPr>
          <p:cNvPr id="10" name="Rectangle: Rounded Corners 9">
            <a:extLst>
              <a:ext uri="{FF2B5EF4-FFF2-40B4-BE49-F238E27FC236}">
                <a16:creationId xmlns:a16="http://schemas.microsoft.com/office/drawing/2014/main" id="{350EC2FD-02D7-4414-B2C7-F9247F1BC206}"/>
              </a:ext>
            </a:extLst>
          </p:cNvPr>
          <p:cNvSpPr/>
          <p:nvPr/>
        </p:nvSpPr>
        <p:spPr>
          <a:xfrm>
            <a:off x="421901" y="2015037"/>
            <a:ext cx="2227615" cy="1293855"/>
          </a:xfrm>
          <a:prstGeom prst="roundRect">
            <a:avLst/>
          </a:prstGeom>
          <a:solidFill>
            <a:srgbClr val="0069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lag Bold" pitchFamily="50" charset="0"/>
            </a:endParaRPr>
          </a:p>
        </p:txBody>
      </p:sp>
      <p:sp>
        <p:nvSpPr>
          <p:cNvPr id="11" name="TextBox 10">
            <a:extLst>
              <a:ext uri="{FF2B5EF4-FFF2-40B4-BE49-F238E27FC236}">
                <a16:creationId xmlns:a16="http://schemas.microsoft.com/office/drawing/2014/main" id="{6FE51E67-F1F9-458F-9F7B-61815836ECB5}"/>
              </a:ext>
            </a:extLst>
          </p:cNvPr>
          <p:cNvSpPr txBox="1"/>
          <p:nvPr/>
        </p:nvSpPr>
        <p:spPr>
          <a:xfrm>
            <a:off x="2676250" y="1783134"/>
            <a:ext cx="1892676" cy="338554"/>
          </a:xfrm>
          <a:prstGeom prst="rect">
            <a:avLst/>
          </a:prstGeom>
          <a:noFill/>
        </p:spPr>
        <p:txBody>
          <a:bodyPr wrap="square" rtlCol="0" anchor="t">
            <a:spAutoFit/>
          </a:bodyPr>
          <a:lstStyle/>
          <a:p>
            <a:pPr algn="ctr"/>
            <a:r>
              <a:rPr lang="en-US" sz="1600" b="1" dirty="0">
                <a:latin typeface="+mj-lt"/>
                <a:cs typeface="Calibri"/>
              </a:rPr>
              <a:t>Application Opens</a:t>
            </a:r>
          </a:p>
        </p:txBody>
      </p:sp>
      <p:sp>
        <p:nvSpPr>
          <p:cNvPr id="12" name="TextBox 11">
            <a:extLst>
              <a:ext uri="{FF2B5EF4-FFF2-40B4-BE49-F238E27FC236}">
                <a16:creationId xmlns:a16="http://schemas.microsoft.com/office/drawing/2014/main" id="{01EE9CB4-C4FD-4F23-9943-40F69410CCE4}"/>
              </a:ext>
            </a:extLst>
          </p:cNvPr>
          <p:cNvSpPr txBox="1"/>
          <p:nvPr/>
        </p:nvSpPr>
        <p:spPr>
          <a:xfrm>
            <a:off x="4386548" y="1781008"/>
            <a:ext cx="1892676" cy="338554"/>
          </a:xfrm>
          <a:prstGeom prst="rect">
            <a:avLst/>
          </a:prstGeom>
          <a:noFill/>
        </p:spPr>
        <p:txBody>
          <a:bodyPr wrap="square" rtlCol="0" anchor="t">
            <a:spAutoFit/>
          </a:bodyPr>
          <a:lstStyle/>
          <a:p>
            <a:pPr algn="ctr"/>
            <a:r>
              <a:rPr lang="en-US" sz="1600" b="1" dirty="0">
                <a:latin typeface="+mj-lt"/>
                <a:cs typeface="Calibri"/>
              </a:rPr>
              <a:t>Applicant Deadline</a:t>
            </a:r>
          </a:p>
        </p:txBody>
      </p:sp>
      <p:sp>
        <p:nvSpPr>
          <p:cNvPr id="13" name="TextBox 12">
            <a:extLst>
              <a:ext uri="{FF2B5EF4-FFF2-40B4-BE49-F238E27FC236}">
                <a16:creationId xmlns:a16="http://schemas.microsoft.com/office/drawing/2014/main" id="{D3D5D2C0-8076-4357-BB27-70C38C42A184}"/>
              </a:ext>
            </a:extLst>
          </p:cNvPr>
          <p:cNvSpPr txBox="1"/>
          <p:nvPr/>
        </p:nvSpPr>
        <p:spPr>
          <a:xfrm>
            <a:off x="6096846" y="1785538"/>
            <a:ext cx="1892676" cy="338554"/>
          </a:xfrm>
          <a:prstGeom prst="rect">
            <a:avLst/>
          </a:prstGeom>
          <a:noFill/>
        </p:spPr>
        <p:txBody>
          <a:bodyPr wrap="square" rtlCol="0" anchor="t">
            <a:spAutoFit/>
          </a:bodyPr>
          <a:lstStyle/>
          <a:p>
            <a:pPr algn="ctr"/>
            <a:r>
              <a:rPr lang="en-US" sz="1600" b="1" dirty="0">
                <a:latin typeface="+mj-lt"/>
                <a:cs typeface="Calibri"/>
              </a:rPr>
              <a:t>Advisor Deadline</a:t>
            </a:r>
          </a:p>
        </p:txBody>
      </p:sp>
      <p:sp>
        <p:nvSpPr>
          <p:cNvPr id="14" name="Arrow: Right 13">
            <a:extLst>
              <a:ext uri="{FF2B5EF4-FFF2-40B4-BE49-F238E27FC236}">
                <a16:creationId xmlns:a16="http://schemas.microsoft.com/office/drawing/2014/main" id="{DA661A13-4C09-4A1A-9270-E1B79A7ECF78}"/>
              </a:ext>
            </a:extLst>
          </p:cNvPr>
          <p:cNvSpPr/>
          <p:nvPr/>
        </p:nvSpPr>
        <p:spPr>
          <a:xfrm>
            <a:off x="2282402" y="3559611"/>
            <a:ext cx="6417608" cy="964827"/>
          </a:xfrm>
          <a:prstGeom prst="rightArrow">
            <a:avLst/>
          </a:prstGeom>
          <a:solidFill>
            <a:srgbClr val="EEA42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2F7D720-3250-4F7E-9B53-A9A0566BF71D}"/>
              </a:ext>
            </a:extLst>
          </p:cNvPr>
          <p:cNvSpPr/>
          <p:nvPr/>
        </p:nvSpPr>
        <p:spPr>
          <a:xfrm>
            <a:off x="2908215" y="3564174"/>
            <a:ext cx="1438835" cy="964827"/>
          </a:xfrm>
          <a:prstGeom prst="roundRect">
            <a:avLst/>
          </a:prstGeom>
          <a:solidFill>
            <a:srgbClr val="5F12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mj-lt"/>
                <a:cs typeface="Calibri"/>
              </a:rPr>
              <a:t>Mid-January</a:t>
            </a:r>
          </a:p>
        </p:txBody>
      </p:sp>
      <p:sp>
        <p:nvSpPr>
          <p:cNvPr id="16" name="Rectangle: Rounded Corners 15">
            <a:extLst>
              <a:ext uri="{FF2B5EF4-FFF2-40B4-BE49-F238E27FC236}">
                <a16:creationId xmlns:a16="http://schemas.microsoft.com/office/drawing/2014/main" id="{367607A0-48F1-420B-831D-432B78DBDE41}"/>
              </a:ext>
            </a:extLst>
          </p:cNvPr>
          <p:cNvSpPr/>
          <p:nvPr/>
        </p:nvSpPr>
        <p:spPr>
          <a:xfrm>
            <a:off x="4615991" y="3564174"/>
            <a:ext cx="1438835" cy="964827"/>
          </a:xfrm>
          <a:prstGeom prst="roundRect">
            <a:avLst/>
          </a:prstGeom>
          <a:solidFill>
            <a:srgbClr val="5F12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mj-lt"/>
                <a:cs typeface="Calibri"/>
              </a:rPr>
              <a:t>1</a:t>
            </a:r>
            <a:r>
              <a:rPr lang="en-US" baseline="30000" dirty="0">
                <a:latin typeface="+mj-lt"/>
                <a:cs typeface="Calibri"/>
              </a:rPr>
              <a:t>st</a:t>
            </a:r>
            <a:r>
              <a:rPr lang="en-US" dirty="0">
                <a:latin typeface="+mj-lt"/>
                <a:cs typeface="Calibri"/>
              </a:rPr>
              <a:t> Tuesday</a:t>
            </a:r>
          </a:p>
          <a:p>
            <a:pPr algn="ctr"/>
            <a:r>
              <a:rPr lang="en-US" dirty="0">
                <a:latin typeface="+mj-lt"/>
                <a:cs typeface="Calibri"/>
              </a:rPr>
              <a:t>in March*</a:t>
            </a:r>
          </a:p>
        </p:txBody>
      </p:sp>
      <p:sp>
        <p:nvSpPr>
          <p:cNvPr id="17" name="Rectangle: Rounded Corners 16">
            <a:extLst>
              <a:ext uri="{FF2B5EF4-FFF2-40B4-BE49-F238E27FC236}">
                <a16:creationId xmlns:a16="http://schemas.microsoft.com/office/drawing/2014/main" id="{A9A5BF27-F070-43A0-AEEB-80421ADB5FAD}"/>
              </a:ext>
            </a:extLst>
          </p:cNvPr>
          <p:cNvSpPr/>
          <p:nvPr/>
        </p:nvSpPr>
        <p:spPr>
          <a:xfrm>
            <a:off x="6323767" y="3564174"/>
            <a:ext cx="1438835" cy="964827"/>
          </a:xfrm>
          <a:prstGeom prst="roundRect">
            <a:avLst/>
          </a:prstGeom>
          <a:solidFill>
            <a:srgbClr val="5F12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mj-lt"/>
                <a:cs typeface="Calibri"/>
              </a:rPr>
              <a:t>2</a:t>
            </a:r>
            <a:r>
              <a:rPr lang="en-US" baseline="30000" dirty="0">
                <a:latin typeface="+mj-lt"/>
                <a:cs typeface="Calibri"/>
              </a:rPr>
              <a:t>nd</a:t>
            </a:r>
            <a:r>
              <a:rPr lang="en-US" dirty="0">
                <a:latin typeface="+mj-lt"/>
                <a:cs typeface="Calibri"/>
              </a:rPr>
              <a:t> Tuesday in March*</a:t>
            </a:r>
          </a:p>
        </p:txBody>
      </p:sp>
      <p:sp>
        <p:nvSpPr>
          <p:cNvPr id="19" name="TextBox 18">
            <a:extLst>
              <a:ext uri="{FF2B5EF4-FFF2-40B4-BE49-F238E27FC236}">
                <a16:creationId xmlns:a16="http://schemas.microsoft.com/office/drawing/2014/main" id="{5EA125E3-ED74-43A9-8121-117CC2205B4D}"/>
              </a:ext>
            </a:extLst>
          </p:cNvPr>
          <p:cNvSpPr txBox="1"/>
          <p:nvPr/>
        </p:nvSpPr>
        <p:spPr>
          <a:xfrm>
            <a:off x="828109" y="2118153"/>
            <a:ext cx="1396613" cy="461665"/>
          </a:xfrm>
          <a:prstGeom prst="rect">
            <a:avLst/>
          </a:prstGeom>
          <a:noFill/>
        </p:spPr>
        <p:txBody>
          <a:bodyPr wrap="square" rtlCol="0" anchor="t">
            <a:spAutoFit/>
          </a:bodyPr>
          <a:lstStyle/>
          <a:p>
            <a:pPr algn="ctr"/>
            <a:r>
              <a:rPr lang="en-US" sz="2400" b="1" dirty="0">
                <a:solidFill>
                  <a:schemeClr val="bg1"/>
                </a:solidFill>
                <a:latin typeface="+mj-lt"/>
                <a:cs typeface="Calibri"/>
              </a:rPr>
              <a:t>Cycle 1</a:t>
            </a:r>
          </a:p>
        </p:txBody>
      </p:sp>
      <p:sp>
        <p:nvSpPr>
          <p:cNvPr id="22" name="TextBox 21">
            <a:extLst>
              <a:ext uri="{FF2B5EF4-FFF2-40B4-BE49-F238E27FC236}">
                <a16:creationId xmlns:a16="http://schemas.microsoft.com/office/drawing/2014/main" id="{E1E0EEF7-23E5-4A29-81E5-2E6F2D93BAA3}"/>
              </a:ext>
            </a:extLst>
          </p:cNvPr>
          <p:cNvSpPr txBox="1"/>
          <p:nvPr/>
        </p:nvSpPr>
        <p:spPr>
          <a:xfrm>
            <a:off x="395167" y="2559605"/>
            <a:ext cx="2227615" cy="584775"/>
          </a:xfrm>
          <a:prstGeom prst="rect">
            <a:avLst/>
          </a:prstGeom>
          <a:noFill/>
        </p:spPr>
        <p:txBody>
          <a:bodyPr wrap="square" rtlCol="0" anchor="t">
            <a:spAutoFit/>
          </a:bodyPr>
          <a:lstStyle/>
          <a:p>
            <a:pPr algn="ctr"/>
            <a:r>
              <a:rPr lang="en-US" sz="1600" dirty="0">
                <a:solidFill>
                  <a:schemeClr val="bg1"/>
                </a:solidFill>
                <a:latin typeface="+mj-lt"/>
                <a:cs typeface="Calibri"/>
              </a:rPr>
              <a:t>Abroad Program Starts</a:t>
            </a:r>
          </a:p>
          <a:p>
            <a:pPr algn="ctr"/>
            <a:r>
              <a:rPr lang="en-US" sz="1600" dirty="0">
                <a:solidFill>
                  <a:schemeClr val="bg1"/>
                </a:solidFill>
                <a:latin typeface="+mj-lt"/>
                <a:cs typeface="Calibri"/>
              </a:rPr>
              <a:t>Dec. 2019-Oct. 2020</a:t>
            </a:r>
          </a:p>
        </p:txBody>
      </p:sp>
      <p:sp>
        <p:nvSpPr>
          <p:cNvPr id="23" name="Rectangle: Rounded Corners 22">
            <a:extLst>
              <a:ext uri="{FF2B5EF4-FFF2-40B4-BE49-F238E27FC236}">
                <a16:creationId xmlns:a16="http://schemas.microsoft.com/office/drawing/2014/main" id="{EEC195FA-9956-4EA8-8D4D-EAA5EDB65567}"/>
              </a:ext>
            </a:extLst>
          </p:cNvPr>
          <p:cNvSpPr/>
          <p:nvPr/>
        </p:nvSpPr>
        <p:spPr>
          <a:xfrm>
            <a:off x="395432" y="3397533"/>
            <a:ext cx="2227615" cy="1293855"/>
          </a:xfrm>
          <a:prstGeom prst="roundRect">
            <a:avLst/>
          </a:prstGeom>
          <a:solidFill>
            <a:srgbClr val="5F12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lag Bold" pitchFamily="50" charset="0"/>
            </a:endParaRPr>
          </a:p>
        </p:txBody>
      </p:sp>
      <p:sp>
        <p:nvSpPr>
          <p:cNvPr id="28" name="TextBox 27">
            <a:extLst>
              <a:ext uri="{FF2B5EF4-FFF2-40B4-BE49-F238E27FC236}">
                <a16:creationId xmlns:a16="http://schemas.microsoft.com/office/drawing/2014/main" id="{46D00B21-D395-4118-9465-03952FE27561}"/>
              </a:ext>
            </a:extLst>
          </p:cNvPr>
          <p:cNvSpPr txBox="1"/>
          <p:nvPr/>
        </p:nvSpPr>
        <p:spPr>
          <a:xfrm>
            <a:off x="824252" y="3496556"/>
            <a:ext cx="1396613" cy="461665"/>
          </a:xfrm>
          <a:prstGeom prst="rect">
            <a:avLst/>
          </a:prstGeom>
          <a:noFill/>
        </p:spPr>
        <p:txBody>
          <a:bodyPr wrap="square" rtlCol="0" anchor="t">
            <a:spAutoFit/>
          </a:bodyPr>
          <a:lstStyle/>
          <a:p>
            <a:pPr algn="ctr"/>
            <a:r>
              <a:rPr lang="en-US" sz="2400" b="1" dirty="0">
                <a:solidFill>
                  <a:schemeClr val="bg1"/>
                </a:solidFill>
                <a:latin typeface="+mj-lt"/>
                <a:cs typeface="Calibri"/>
              </a:rPr>
              <a:t>Cycle 2</a:t>
            </a:r>
          </a:p>
        </p:txBody>
      </p:sp>
      <p:sp>
        <p:nvSpPr>
          <p:cNvPr id="29" name="TextBox 28">
            <a:extLst>
              <a:ext uri="{FF2B5EF4-FFF2-40B4-BE49-F238E27FC236}">
                <a16:creationId xmlns:a16="http://schemas.microsoft.com/office/drawing/2014/main" id="{BE44532A-84C2-4EA3-80B4-F4887D34EB88}"/>
              </a:ext>
            </a:extLst>
          </p:cNvPr>
          <p:cNvSpPr txBox="1"/>
          <p:nvPr/>
        </p:nvSpPr>
        <p:spPr>
          <a:xfrm>
            <a:off x="391310" y="3938670"/>
            <a:ext cx="2227615" cy="584775"/>
          </a:xfrm>
          <a:prstGeom prst="rect">
            <a:avLst/>
          </a:prstGeom>
          <a:noFill/>
        </p:spPr>
        <p:txBody>
          <a:bodyPr wrap="square" rtlCol="0" anchor="t">
            <a:spAutoFit/>
          </a:bodyPr>
          <a:lstStyle/>
          <a:p>
            <a:pPr algn="ctr"/>
            <a:r>
              <a:rPr lang="en-US" sz="1600" dirty="0">
                <a:solidFill>
                  <a:schemeClr val="bg1"/>
                </a:solidFill>
                <a:latin typeface="+mj-lt"/>
                <a:cs typeface="Calibri"/>
              </a:rPr>
              <a:t>Abroad Program Starts</a:t>
            </a:r>
          </a:p>
          <a:p>
            <a:pPr algn="ctr"/>
            <a:r>
              <a:rPr lang="en-US" sz="1600" dirty="0">
                <a:solidFill>
                  <a:schemeClr val="bg1"/>
                </a:solidFill>
                <a:latin typeface="+mj-lt"/>
                <a:cs typeface="Calibri"/>
              </a:rPr>
              <a:t>May 2020-April 2021</a:t>
            </a:r>
          </a:p>
        </p:txBody>
      </p:sp>
      <p:sp>
        <p:nvSpPr>
          <p:cNvPr id="24" name="TextBox 23">
            <a:extLst>
              <a:ext uri="{FF2B5EF4-FFF2-40B4-BE49-F238E27FC236}">
                <a16:creationId xmlns:a16="http://schemas.microsoft.com/office/drawing/2014/main" id="{87F91D51-7DBC-44FA-B044-1DC9601656D3}"/>
              </a:ext>
            </a:extLst>
          </p:cNvPr>
          <p:cNvSpPr txBox="1"/>
          <p:nvPr/>
        </p:nvSpPr>
        <p:spPr>
          <a:xfrm>
            <a:off x="1401620" y="4805452"/>
            <a:ext cx="6340760" cy="338554"/>
          </a:xfrm>
          <a:prstGeom prst="rect">
            <a:avLst/>
          </a:prstGeom>
          <a:noFill/>
        </p:spPr>
        <p:txBody>
          <a:bodyPr wrap="square" rtlCol="0">
            <a:spAutoFit/>
          </a:bodyPr>
          <a:lstStyle/>
          <a:p>
            <a:pPr algn="ctr"/>
            <a:r>
              <a:rPr lang="en-US" sz="800" dirty="0">
                <a:solidFill>
                  <a:srgbClr val="969696"/>
                </a:solidFill>
                <a:latin typeface="Verlag Light" pitchFamily="50" charset="0"/>
              </a:rPr>
              <a:t>The Benjamin A. Gilman International Scholarship Program is a program of the U.S. Department of State with funding provided by the U.S. Government and supported in its implementation by the Institute of International Education (IIE)</a:t>
            </a:r>
          </a:p>
        </p:txBody>
      </p:sp>
      <p:sp>
        <p:nvSpPr>
          <p:cNvPr id="25" name="TextBox 24">
            <a:extLst>
              <a:ext uri="{FF2B5EF4-FFF2-40B4-BE49-F238E27FC236}">
                <a16:creationId xmlns:a16="http://schemas.microsoft.com/office/drawing/2014/main" id="{59B7F920-03D0-4BC7-A49A-5C382FCE7FD1}"/>
              </a:ext>
            </a:extLst>
          </p:cNvPr>
          <p:cNvSpPr txBox="1"/>
          <p:nvPr/>
        </p:nvSpPr>
        <p:spPr>
          <a:xfrm>
            <a:off x="316523" y="1195576"/>
            <a:ext cx="7842739" cy="646331"/>
          </a:xfrm>
          <a:prstGeom prst="rect">
            <a:avLst/>
          </a:prstGeom>
          <a:noFill/>
        </p:spPr>
        <p:txBody>
          <a:bodyPr wrap="square" rtlCol="0">
            <a:spAutoFit/>
          </a:bodyPr>
          <a:lstStyle/>
          <a:p>
            <a:r>
              <a:rPr lang="en-US" sz="3600" b="1" dirty="0">
                <a:solidFill>
                  <a:srgbClr val="5F1259"/>
                </a:solidFill>
              </a:rPr>
              <a:t>Deadlines &amp; Timelines</a:t>
            </a:r>
          </a:p>
        </p:txBody>
      </p:sp>
      <p:sp>
        <p:nvSpPr>
          <p:cNvPr id="2" name="TextBox 1">
            <a:extLst>
              <a:ext uri="{FF2B5EF4-FFF2-40B4-BE49-F238E27FC236}">
                <a16:creationId xmlns:a16="http://schemas.microsoft.com/office/drawing/2014/main" id="{8529DC84-AAC9-47CC-8A7B-7882FF393FD9}"/>
              </a:ext>
            </a:extLst>
          </p:cNvPr>
          <p:cNvSpPr txBox="1"/>
          <p:nvPr/>
        </p:nvSpPr>
        <p:spPr>
          <a:xfrm>
            <a:off x="6834554" y="796966"/>
            <a:ext cx="2203938" cy="954107"/>
          </a:xfrm>
          <a:prstGeom prst="rect">
            <a:avLst/>
          </a:prstGeom>
          <a:noFill/>
        </p:spPr>
        <p:txBody>
          <a:bodyPr wrap="square" rtlCol="0">
            <a:spAutoFit/>
          </a:bodyPr>
          <a:lstStyle/>
          <a:p>
            <a:r>
              <a:rPr lang="en-US" sz="1400" dirty="0">
                <a:solidFill>
                  <a:srgbClr val="5F1259"/>
                </a:solidFill>
              </a:rPr>
              <a:t>*11:59pm Central Time</a:t>
            </a:r>
          </a:p>
          <a:p>
            <a:endParaRPr lang="en-US" sz="1400" dirty="0"/>
          </a:p>
          <a:p>
            <a:r>
              <a:rPr lang="en-US" sz="1400" dirty="0">
                <a:solidFill>
                  <a:srgbClr val="0069AB"/>
                </a:solidFill>
              </a:rPr>
              <a:t>Check Gilman website for future dates and deadlines</a:t>
            </a:r>
          </a:p>
        </p:txBody>
      </p:sp>
    </p:spTree>
    <p:extLst>
      <p:ext uri="{BB962C8B-B14F-4D97-AF65-F5344CB8AC3E}">
        <p14:creationId xmlns:p14="http://schemas.microsoft.com/office/powerpoint/2010/main" val="29635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2FF476-5D2C-4F7D-A5D2-FA970C171E0F}"/>
              </a:ext>
            </a:extLst>
          </p:cNvPr>
          <p:cNvSpPr>
            <a:spLocks noGrp="1"/>
          </p:cNvSpPr>
          <p:nvPr>
            <p:ph idx="1"/>
          </p:nvPr>
        </p:nvSpPr>
        <p:spPr>
          <a:xfrm>
            <a:off x="457200" y="1932366"/>
            <a:ext cx="8686800" cy="2821829"/>
          </a:xfrm>
        </p:spPr>
        <p:txBody>
          <a:bodyPr>
            <a:noAutofit/>
          </a:bodyPr>
          <a:lstStyle/>
          <a:p>
            <a:pPr>
              <a:lnSpc>
                <a:spcPct val="110000"/>
              </a:lnSpc>
            </a:pPr>
            <a:r>
              <a:rPr lang="en-US" sz="1800" dirty="0">
                <a:latin typeface="+mj-lt"/>
              </a:rPr>
              <a:t>Plan ahead – start today!</a:t>
            </a:r>
          </a:p>
          <a:p>
            <a:pPr>
              <a:lnSpc>
                <a:spcPct val="110000"/>
              </a:lnSpc>
            </a:pPr>
            <a:r>
              <a:rPr lang="en-US" sz="1800" dirty="0">
                <a:latin typeface="+mj-lt"/>
              </a:rPr>
              <a:t>Talk to your study abroad and financial aid advisors</a:t>
            </a:r>
          </a:p>
          <a:p>
            <a:pPr>
              <a:lnSpc>
                <a:spcPct val="110000"/>
              </a:lnSpc>
            </a:pPr>
            <a:r>
              <a:rPr lang="en-US" sz="1800" dirty="0">
                <a:latin typeface="+mj-lt"/>
              </a:rPr>
              <a:t>Research your program and destination options – select a program that meets Gilman eligibility criteria</a:t>
            </a:r>
          </a:p>
          <a:p>
            <a:pPr>
              <a:lnSpc>
                <a:spcPct val="110000"/>
              </a:lnSpc>
            </a:pPr>
            <a:r>
              <a:rPr lang="en-US" sz="1800" dirty="0">
                <a:latin typeface="+mj-lt"/>
              </a:rPr>
              <a:t>Invest time in your essays. Start early and have them proofread. Answer all of the essay prompts</a:t>
            </a:r>
          </a:p>
          <a:p>
            <a:pPr>
              <a:lnSpc>
                <a:spcPct val="110000"/>
              </a:lnSpc>
            </a:pPr>
            <a:r>
              <a:rPr lang="en-US" sz="1800" dirty="0">
                <a:latin typeface="+mj-lt"/>
              </a:rPr>
              <a:t>Check your application for accuracy</a:t>
            </a:r>
          </a:p>
          <a:p>
            <a:pPr>
              <a:lnSpc>
                <a:spcPct val="110000"/>
              </a:lnSpc>
            </a:pPr>
            <a:r>
              <a:rPr lang="en-US" sz="1800" dirty="0">
                <a:latin typeface="+mj-lt"/>
              </a:rPr>
              <a:t>Know where to get the information you need to answer the questions you have!</a:t>
            </a:r>
          </a:p>
        </p:txBody>
      </p:sp>
      <p:sp>
        <p:nvSpPr>
          <p:cNvPr id="6" name="TextBox 5">
            <a:extLst>
              <a:ext uri="{FF2B5EF4-FFF2-40B4-BE49-F238E27FC236}">
                <a16:creationId xmlns:a16="http://schemas.microsoft.com/office/drawing/2014/main" id="{2F0178AA-1B1F-491C-BF95-4937486FED5E}"/>
              </a:ext>
            </a:extLst>
          </p:cNvPr>
          <p:cNvSpPr txBox="1"/>
          <p:nvPr/>
        </p:nvSpPr>
        <p:spPr>
          <a:xfrm>
            <a:off x="1401620" y="4805452"/>
            <a:ext cx="6340760" cy="338554"/>
          </a:xfrm>
          <a:prstGeom prst="rect">
            <a:avLst/>
          </a:prstGeom>
          <a:noFill/>
        </p:spPr>
        <p:txBody>
          <a:bodyPr wrap="square" rtlCol="0">
            <a:spAutoFit/>
          </a:bodyPr>
          <a:lstStyle/>
          <a:p>
            <a:pPr algn="ctr"/>
            <a:r>
              <a:rPr lang="en-US" sz="800" dirty="0">
                <a:solidFill>
                  <a:srgbClr val="969696"/>
                </a:solidFill>
                <a:latin typeface="Verlag Light" pitchFamily="50" charset="0"/>
              </a:rPr>
              <a:t>The Benjamin A. Gilman International Scholarship Program is a program of the U.S. Department of State with funding provided by the U.S. Government and supported in its implementation by the Institute of International Education (IIE)</a:t>
            </a:r>
          </a:p>
        </p:txBody>
      </p:sp>
      <p:sp>
        <p:nvSpPr>
          <p:cNvPr id="5" name="TextBox 4">
            <a:extLst>
              <a:ext uri="{FF2B5EF4-FFF2-40B4-BE49-F238E27FC236}">
                <a16:creationId xmlns:a16="http://schemas.microsoft.com/office/drawing/2014/main" id="{27681702-111E-40CA-81D7-3414A1D46585}"/>
              </a:ext>
            </a:extLst>
          </p:cNvPr>
          <p:cNvSpPr txBox="1"/>
          <p:nvPr/>
        </p:nvSpPr>
        <p:spPr>
          <a:xfrm>
            <a:off x="316523" y="1324570"/>
            <a:ext cx="7842739" cy="646331"/>
          </a:xfrm>
          <a:prstGeom prst="rect">
            <a:avLst/>
          </a:prstGeom>
          <a:noFill/>
        </p:spPr>
        <p:txBody>
          <a:bodyPr wrap="square" rtlCol="0">
            <a:spAutoFit/>
          </a:bodyPr>
          <a:lstStyle/>
          <a:p>
            <a:r>
              <a:rPr lang="en-US" sz="3600" b="1" dirty="0">
                <a:solidFill>
                  <a:srgbClr val="5F1259"/>
                </a:solidFill>
              </a:rPr>
              <a:t>What makes a strong application?</a:t>
            </a:r>
          </a:p>
        </p:txBody>
      </p:sp>
    </p:spTree>
    <p:extLst>
      <p:ext uri="{BB962C8B-B14F-4D97-AF65-F5344CB8AC3E}">
        <p14:creationId xmlns:p14="http://schemas.microsoft.com/office/powerpoint/2010/main" val="44929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7D9C88-2173-4A2A-8B78-18A95E022707}"/>
              </a:ext>
            </a:extLst>
          </p:cNvPr>
          <p:cNvPicPr>
            <a:picLocks noChangeAspect="1"/>
          </p:cNvPicPr>
          <p:nvPr/>
        </p:nvPicPr>
        <p:blipFill>
          <a:blip r:embed="rId3"/>
          <a:stretch>
            <a:fillRect/>
          </a:stretch>
        </p:blipFill>
        <p:spPr>
          <a:xfrm>
            <a:off x="440112" y="2050489"/>
            <a:ext cx="2186356" cy="586706"/>
          </a:xfrm>
          <a:prstGeom prst="rect">
            <a:avLst/>
          </a:prstGeom>
        </p:spPr>
      </p:pic>
      <p:pic>
        <p:nvPicPr>
          <p:cNvPr id="6" name="Picture 5">
            <a:extLst>
              <a:ext uri="{FF2B5EF4-FFF2-40B4-BE49-F238E27FC236}">
                <a16:creationId xmlns:a16="http://schemas.microsoft.com/office/drawing/2014/main" id="{A52AA77B-09DB-4C3C-B011-8B6B310669B1}"/>
              </a:ext>
            </a:extLst>
          </p:cNvPr>
          <p:cNvPicPr>
            <a:picLocks noChangeAspect="1"/>
          </p:cNvPicPr>
          <p:nvPr/>
        </p:nvPicPr>
        <p:blipFill>
          <a:blip r:embed="rId4"/>
          <a:stretch>
            <a:fillRect/>
          </a:stretch>
        </p:blipFill>
        <p:spPr>
          <a:xfrm>
            <a:off x="440112" y="2876790"/>
            <a:ext cx="2108535" cy="600202"/>
          </a:xfrm>
          <a:prstGeom prst="rect">
            <a:avLst/>
          </a:prstGeom>
        </p:spPr>
      </p:pic>
      <p:pic>
        <p:nvPicPr>
          <p:cNvPr id="14" name="Picture 13">
            <a:extLst>
              <a:ext uri="{FF2B5EF4-FFF2-40B4-BE49-F238E27FC236}">
                <a16:creationId xmlns:a16="http://schemas.microsoft.com/office/drawing/2014/main" id="{DF80BA54-A9C5-4CCF-98E6-B2656B0D3963}"/>
              </a:ext>
            </a:extLst>
          </p:cNvPr>
          <p:cNvPicPr>
            <a:picLocks noChangeAspect="1"/>
          </p:cNvPicPr>
          <p:nvPr/>
        </p:nvPicPr>
        <p:blipFill>
          <a:blip r:embed="rId5"/>
          <a:stretch>
            <a:fillRect/>
          </a:stretch>
        </p:blipFill>
        <p:spPr>
          <a:xfrm>
            <a:off x="440112" y="3661360"/>
            <a:ext cx="2088507" cy="575967"/>
          </a:xfrm>
          <a:prstGeom prst="rect">
            <a:avLst/>
          </a:prstGeom>
        </p:spPr>
      </p:pic>
      <p:pic>
        <p:nvPicPr>
          <p:cNvPr id="15" name="Picture 14">
            <a:extLst>
              <a:ext uri="{FF2B5EF4-FFF2-40B4-BE49-F238E27FC236}">
                <a16:creationId xmlns:a16="http://schemas.microsoft.com/office/drawing/2014/main" id="{910B756D-E566-4DB5-91DA-731C2907B0C9}"/>
              </a:ext>
            </a:extLst>
          </p:cNvPr>
          <p:cNvPicPr>
            <a:picLocks noChangeAspect="1"/>
          </p:cNvPicPr>
          <p:nvPr/>
        </p:nvPicPr>
        <p:blipFill rotWithShape="1">
          <a:blip r:embed="rId6"/>
          <a:srcRect l="2978" r="21159"/>
          <a:stretch/>
        </p:blipFill>
        <p:spPr>
          <a:xfrm>
            <a:off x="2903109" y="1913637"/>
            <a:ext cx="1981728" cy="685598"/>
          </a:xfrm>
          <a:prstGeom prst="rect">
            <a:avLst/>
          </a:prstGeom>
        </p:spPr>
      </p:pic>
      <p:pic>
        <p:nvPicPr>
          <p:cNvPr id="24" name="Picture 23">
            <a:extLst>
              <a:ext uri="{FF2B5EF4-FFF2-40B4-BE49-F238E27FC236}">
                <a16:creationId xmlns:a16="http://schemas.microsoft.com/office/drawing/2014/main" id="{E5979182-6C41-4425-9F6A-9F9189B80BEA}"/>
              </a:ext>
            </a:extLst>
          </p:cNvPr>
          <p:cNvPicPr>
            <a:picLocks noChangeAspect="1"/>
          </p:cNvPicPr>
          <p:nvPr/>
        </p:nvPicPr>
        <p:blipFill>
          <a:blip r:embed="rId7"/>
          <a:stretch>
            <a:fillRect/>
          </a:stretch>
        </p:blipFill>
        <p:spPr>
          <a:xfrm>
            <a:off x="2832987" y="2841474"/>
            <a:ext cx="2108535" cy="612327"/>
          </a:xfrm>
          <a:prstGeom prst="rect">
            <a:avLst/>
          </a:prstGeom>
        </p:spPr>
      </p:pic>
      <p:pic>
        <p:nvPicPr>
          <p:cNvPr id="27" name="Picture 26">
            <a:extLst>
              <a:ext uri="{FF2B5EF4-FFF2-40B4-BE49-F238E27FC236}">
                <a16:creationId xmlns:a16="http://schemas.microsoft.com/office/drawing/2014/main" id="{892DEED3-01E2-46F2-BCC7-6112F3F1FD54}"/>
              </a:ext>
            </a:extLst>
          </p:cNvPr>
          <p:cNvPicPr>
            <a:picLocks noChangeAspect="1"/>
          </p:cNvPicPr>
          <p:nvPr/>
        </p:nvPicPr>
        <p:blipFill rotWithShape="1">
          <a:blip r:embed="rId8"/>
          <a:srcRect b="13780"/>
          <a:stretch/>
        </p:blipFill>
        <p:spPr>
          <a:xfrm>
            <a:off x="2862189" y="3661360"/>
            <a:ext cx="2750671" cy="530494"/>
          </a:xfrm>
          <a:prstGeom prst="rect">
            <a:avLst/>
          </a:prstGeom>
        </p:spPr>
      </p:pic>
      <p:pic>
        <p:nvPicPr>
          <p:cNvPr id="28" name="Picture 27">
            <a:extLst>
              <a:ext uri="{FF2B5EF4-FFF2-40B4-BE49-F238E27FC236}">
                <a16:creationId xmlns:a16="http://schemas.microsoft.com/office/drawing/2014/main" id="{854DA917-0F29-46BB-B8BD-336EB8E5C5F3}"/>
              </a:ext>
            </a:extLst>
          </p:cNvPr>
          <p:cNvPicPr>
            <a:picLocks noChangeAspect="1"/>
          </p:cNvPicPr>
          <p:nvPr/>
        </p:nvPicPr>
        <p:blipFill>
          <a:blip r:embed="rId9"/>
          <a:stretch>
            <a:fillRect/>
          </a:stretch>
        </p:blipFill>
        <p:spPr>
          <a:xfrm>
            <a:off x="5714769" y="2213756"/>
            <a:ext cx="3250838" cy="1069109"/>
          </a:xfrm>
          <a:prstGeom prst="rect">
            <a:avLst/>
          </a:prstGeom>
        </p:spPr>
      </p:pic>
      <p:pic>
        <p:nvPicPr>
          <p:cNvPr id="7" name="Picture 6">
            <a:extLst>
              <a:ext uri="{FF2B5EF4-FFF2-40B4-BE49-F238E27FC236}">
                <a16:creationId xmlns:a16="http://schemas.microsoft.com/office/drawing/2014/main" id="{112B5B4D-3D26-4C5D-AE6A-F21990DDADA9}"/>
              </a:ext>
            </a:extLst>
          </p:cNvPr>
          <p:cNvPicPr>
            <a:picLocks noChangeAspect="1"/>
          </p:cNvPicPr>
          <p:nvPr/>
        </p:nvPicPr>
        <p:blipFill>
          <a:blip r:embed="rId10"/>
          <a:stretch>
            <a:fillRect/>
          </a:stretch>
        </p:blipFill>
        <p:spPr>
          <a:xfrm>
            <a:off x="6059330" y="3588330"/>
            <a:ext cx="2676376" cy="542591"/>
          </a:xfrm>
          <a:prstGeom prst="rect">
            <a:avLst/>
          </a:prstGeom>
        </p:spPr>
      </p:pic>
      <p:sp>
        <p:nvSpPr>
          <p:cNvPr id="16" name="TextBox 15">
            <a:extLst>
              <a:ext uri="{FF2B5EF4-FFF2-40B4-BE49-F238E27FC236}">
                <a16:creationId xmlns:a16="http://schemas.microsoft.com/office/drawing/2014/main" id="{DE3B6B1C-1174-4783-99DB-741D3E84D27C}"/>
              </a:ext>
            </a:extLst>
          </p:cNvPr>
          <p:cNvSpPr txBox="1"/>
          <p:nvPr/>
        </p:nvSpPr>
        <p:spPr>
          <a:xfrm>
            <a:off x="1401620" y="4805452"/>
            <a:ext cx="6340760" cy="338554"/>
          </a:xfrm>
          <a:prstGeom prst="rect">
            <a:avLst/>
          </a:prstGeom>
          <a:noFill/>
        </p:spPr>
        <p:txBody>
          <a:bodyPr wrap="square" rtlCol="0">
            <a:spAutoFit/>
          </a:bodyPr>
          <a:lstStyle/>
          <a:p>
            <a:pPr algn="ctr"/>
            <a:r>
              <a:rPr lang="en-US" sz="800" dirty="0">
                <a:solidFill>
                  <a:srgbClr val="969696"/>
                </a:solidFill>
                <a:latin typeface="Verlag Light" pitchFamily="50" charset="0"/>
              </a:rPr>
              <a:t>The Benjamin A. Gilman International Scholarship Program is a program of the U.S. Department of State with funding provided by the U.S. Government and supported in its implementation by the Institute of International Education (IIE)</a:t>
            </a:r>
          </a:p>
        </p:txBody>
      </p:sp>
      <p:sp>
        <p:nvSpPr>
          <p:cNvPr id="12" name="TextBox 11">
            <a:extLst>
              <a:ext uri="{FF2B5EF4-FFF2-40B4-BE49-F238E27FC236}">
                <a16:creationId xmlns:a16="http://schemas.microsoft.com/office/drawing/2014/main" id="{C2CE4D87-CE2A-4275-939E-548E18BDFCE5}"/>
              </a:ext>
            </a:extLst>
          </p:cNvPr>
          <p:cNvSpPr txBox="1"/>
          <p:nvPr/>
        </p:nvSpPr>
        <p:spPr>
          <a:xfrm>
            <a:off x="316523" y="1254822"/>
            <a:ext cx="7842739" cy="646331"/>
          </a:xfrm>
          <a:prstGeom prst="rect">
            <a:avLst/>
          </a:prstGeom>
          <a:noFill/>
        </p:spPr>
        <p:txBody>
          <a:bodyPr wrap="square" rtlCol="0">
            <a:spAutoFit/>
          </a:bodyPr>
          <a:lstStyle/>
          <a:p>
            <a:r>
              <a:rPr lang="en-US" sz="3600" b="1" dirty="0">
                <a:solidFill>
                  <a:srgbClr val="5F1259"/>
                </a:solidFill>
              </a:rPr>
              <a:t>Stay Connected</a:t>
            </a:r>
          </a:p>
        </p:txBody>
      </p:sp>
    </p:spTree>
    <p:extLst>
      <p:ext uri="{BB962C8B-B14F-4D97-AF65-F5344CB8AC3E}">
        <p14:creationId xmlns:p14="http://schemas.microsoft.com/office/powerpoint/2010/main" val="130792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4"/>
                                        </p:tgtEl>
                                      </p:cBhvr>
                                    </p:animEffect>
                                    <p:animScale>
                                      <p:cBhvr>
                                        <p:cTn id="12" dur="250" autoRev="1" fill="hold"/>
                                        <p:tgtEl>
                                          <p:spTgt spid="2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7"/>
                                        </p:tgtEl>
                                      </p:cBhvr>
                                    </p:animEffect>
                                    <p:animScale>
                                      <p:cBhvr>
                                        <p:cTn id="17" dur="250" autoRev="1" fill="hold"/>
                                        <p:tgtEl>
                                          <p:spTgt spid="2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8"/>
                                        </p:tgtEl>
                                      </p:cBhvr>
                                    </p:animEffect>
                                    <p:animScale>
                                      <p:cBhvr>
                                        <p:cTn id="22" dur="250" autoRev="1" fill="hold"/>
                                        <p:tgtEl>
                                          <p:spTgt spid="28"/>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7"/>
                                        </p:tgtEl>
                                      </p:cBhvr>
                                    </p:animEffect>
                                    <p:animScale>
                                      <p:cBhvr>
                                        <p:cTn id="2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45192-4658-4E3C-A0B8-F3CA9DF8F65F}"/>
              </a:ext>
            </a:extLst>
          </p:cNvPr>
          <p:cNvSpPr>
            <a:spLocks noGrp="1"/>
          </p:cNvSpPr>
          <p:nvPr>
            <p:ph idx="1"/>
          </p:nvPr>
        </p:nvSpPr>
        <p:spPr>
          <a:xfrm>
            <a:off x="482782" y="1928434"/>
            <a:ext cx="7189256" cy="2236041"/>
          </a:xfrm>
        </p:spPr>
        <p:txBody>
          <a:bodyPr>
            <a:normAutofit/>
          </a:bodyPr>
          <a:lstStyle/>
          <a:p>
            <a:pPr marL="0" indent="0">
              <a:buNone/>
            </a:pPr>
            <a:r>
              <a:rPr lang="en-US" dirty="0">
                <a:latin typeface="+mj-lt"/>
              </a:rPr>
              <a:t>Gilman website (under Resources tab) at </a:t>
            </a:r>
            <a:r>
              <a:rPr lang="en-US" b="1" dirty="0">
                <a:solidFill>
                  <a:srgbClr val="5F1259"/>
                </a:solidFill>
                <a:latin typeface="+mj-lt"/>
              </a:rPr>
              <a:t>GilmanScholarship.org</a:t>
            </a:r>
          </a:p>
          <a:p>
            <a:pPr marL="0" indent="0">
              <a:buNone/>
            </a:pPr>
            <a:endParaRPr lang="en-US" dirty="0">
              <a:latin typeface="+mj-lt"/>
            </a:endParaRPr>
          </a:p>
          <a:p>
            <a:pPr marL="0" indent="0">
              <a:buNone/>
            </a:pPr>
            <a:r>
              <a:rPr lang="en-US" u="sng" dirty="0">
                <a:latin typeface="+mj-lt"/>
              </a:rPr>
              <a:t>Other U.S. Government Resources:</a:t>
            </a:r>
          </a:p>
          <a:p>
            <a:r>
              <a:rPr lang="en-US" dirty="0">
                <a:latin typeface="+mj-lt"/>
              </a:rPr>
              <a:t>Critical Language Scholarship Program</a:t>
            </a:r>
          </a:p>
          <a:p>
            <a:r>
              <a:rPr lang="en-US" dirty="0">
                <a:latin typeface="+mj-lt"/>
              </a:rPr>
              <a:t>Fulbright U.S. Student Program</a:t>
            </a:r>
          </a:p>
          <a:p>
            <a:r>
              <a:rPr lang="en-US" dirty="0">
                <a:latin typeface="+mj-lt"/>
              </a:rPr>
              <a:t>Boren Scholarships and Fellowships</a:t>
            </a:r>
          </a:p>
        </p:txBody>
      </p:sp>
      <p:sp>
        <p:nvSpPr>
          <p:cNvPr id="6" name="Rectangle 5">
            <a:extLst>
              <a:ext uri="{FF2B5EF4-FFF2-40B4-BE49-F238E27FC236}">
                <a16:creationId xmlns:a16="http://schemas.microsoft.com/office/drawing/2014/main" id="{6EDF06DC-0145-46A7-B451-8593F6E25A7B}"/>
              </a:ext>
            </a:extLst>
          </p:cNvPr>
          <p:cNvSpPr/>
          <p:nvPr/>
        </p:nvSpPr>
        <p:spPr>
          <a:xfrm>
            <a:off x="482782" y="4298551"/>
            <a:ext cx="4448175" cy="369332"/>
          </a:xfrm>
          <a:prstGeom prst="rect">
            <a:avLst/>
          </a:prstGeom>
        </p:spPr>
        <p:txBody>
          <a:bodyPr wrap="square">
            <a:spAutoFit/>
          </a:bodyPr>
          <a:lstStyle/>
          <a:p>
            <a:r>
              <a:rPr lang="en-US" b="1" dirty="0">
                <a:solidFill>
                  <a:srgbClr val="0069AB"/>
                </a:solidFill>
              </a:rPr>
              <a:t>More information at studyabroad.state.gov</a:t>
            </a:r>
          </a:p>
        </p:txBody>
      </p:sp>
      <p:pic>
        <p:nvPicPr>
          <p:cNvPr id="10" name="Picture 9" descr="A person standing next to a body of water&#10;&#10;Description generated with very high confidence">
            <a:extLst>
              <a:ext uri="{FF2B5EF4-FFF2-40B4-BE49-F238E27FC236}">
                <a16:creationId xmlns:a16="http://schemas.microsoft.com/office/drawing/2014/main" id="{9B6B9D0C-9BDD-4159-B338-75AC9CBE2CFE}"/>
              </a:ext>
            </a:extLst>
          </p:cNvPr>
          <p:cNvPicPr>
            <a:picLocks noChangeAspect="1"/>
          </p:cNvPicPr>
          <p:nvPr/>
        </p:nvPicPr>
        <p:blipFill>
          <a:blip r:embed="rId3"/>
          <a:stretch>
            <a:fillRect/>
          </a:stretch>
        </p:blipFill>
        <p:spPr>
          <a:xfrm>
            <a:off x="5183804" y="2468632"/>
            <a:ext cx="2738792" cy="20540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CADBBFF9-36A5-4C20-9CF7-38800C547446}"/>
              </a:ext>
            </a:extLst>
          </p:cNvPr>
          <p:cNvSpPr txBox="1"/>
          <p:nvPr/>
        </p:nvSpPr>
        <p:spPr>
          <a:xfrm>
            <a:off x="1401620" y="4805452"/>
            <a:ext cx="6340760" cy="338554"/>
          </a:xfrm>
          <a:prstGeom prst="rect">
            <a:avLst/>
          </a:prstGeom>
          <a:noFill/>
        </p:spPr>
        <p:txBody>
          <a:bodyPr wrap="square" rtlCol="0">
            <a:spAutoFit/>
          </a:bodyPr>
          <a:lstStyle/>
          <a:p>
            <a:pPr algn="ctr"/>
            <a:r>
              <a:rPr lang="en-US" sz="800" dirty="0">
                <a:solidFill>
                  <a:srgbClr val="969696"/>
                </a:solidFill>
                <a:latin typeface="Verlag Light" pitchFamily="50" charset="0"/>
              </a:rPr>
              <a:t>The Benjamin A. Gilman International Scholarship Program is a program of the U.S. Department of State with funding provided by the U.S. Government and supported in its implementation by the Institute of International Education (IIE)</a:t>
            </a:r>
          </a:p>
        </p:txBody>
      </p:sp>
      <p:sp>
        <p:nvSpPr>
          <p:cNvPr id="7" name="TextBox 6">
            <a:extLst>
              <a:ext uri="{FF2B5EF4-FFF2-40B4-BE49-F238E27FC236}">
                <a16:creationId xmlns:a16="http://schemas.microsoft.com/office/drawing/2014/main" id="{012835C7-CA08-403A-8A45-9704DC9F6655}"/>
              </a:ext>
            </a:extLst>
          </p:cNvPr>
          <p:cNvSpPr txBox="1"/>
          <p:nvPr/>
        </p:nvSpPr>
        <p:spPr>
          <a:xfrm>
            <a:off x="316523" y="1324570"/>
            <a:ext cx="7842739" cy="646331"/>
          </a:xfrm>
          <a:prstGeom prst="rect">
            <a:avLst/>
          </a:prstGeom>
          <a:noFill/>
        </p:spPr>
        <p:txBody>
          <a:bodyPr wrap="square" rtlCol="0">
            <a:spAutoFit/>
          </a:bodyPr>
          <a:lstStyle/>
          <a:p>
            <a:r>
              <a:rPr lang="en-US" sz="3600" b="1" dirty="0">
                <a:solidFill>
                  <a:srgbClr val="5F1259"/>
                </a:solidFill>
              </a:rPr>
              <a:t>Resources for International Exchange</a:t>
            </a:r>
          </a:p>
        </p:txBody>
      </p:sp>
    </p:spTree>
    <p:extLst>
      <p:ext uri="{BB962C8B-B14F-4D97-AF65-F5344CB8AC3E}">
        <p14:creationId xmlns:p14="http://schemas.microsoft.com/office/powerpoint/2010/main" val="39378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33AD2B4-48AF-40E4-840D-BAE428B0DA41}"/>
              </a:ext>
            </a:extLst>
          </p:cNvPr>
          <p:cNvSpPr txBox="1"/>
          <p:nvPr/>
        </p:nvSpPr>
        <p:spPr>
          <a:xfrm>
            <a:off x="1401620" y="4805452"/>
            <a:ext cx="6340760" cy="338554"/>
          </a:xfrm>
          <a:prstGeom prst="rect">
            <a:avLst/>
          </a:prstGeom>
          <a:noFill/>
        </p:spPr>
        <p:txBody>
          <a:bodyPr wrap="square" rtlCol="0">
            <a:spAutoFit/>
          </a:bodyPr>
          <a:lstStyle/>
          <a:p>
            <a:pPr algn="ctr"/>
            <a:r>
              <a:rPr lang="en-US" sz="800" dirty="0">
                <a:solidFill>
                  <a:srgbClr val="969696"/>
                </a:solidFill>
                <a:latin typeface="Verlag Light" pitchFamily="50" charset="0"/>
              </a:rPr>
              <a:t>The Benjamin A. Gilman International Scholarship Program is a program of the U.S. Department of State with funding provided by the U.S. Government and supported in its implementation by the Institute of International Education (IIE)</a:t>
            </a:r>
          </a:p>
        </p:txBody>
      </p:sp>
      <p:sp>
        <p:nvSpPr>
          <p:cNvPr id="3" name="TextBox 2">
            <a:extLst>
              <a:ext uri="{FF2B5EF4-FFF2-40B4-BE49-F238E27FC236}">
                <a16:creationId xmlns:a16="http://schemas.microsoft.com/office/drawing/2014/main" id="{A585A990-3D31-4FEC-813A-E8553643FCCB}"/>
              </a:ext>
            </a:extLst>
          </p:cNvPr>
          <p:cNvSpPr txBox="1"/>
          <p:nvPr/>
        </p:nvSpPr>
        <p:spPr>
          <a:xfrm>
            <a:off x="2539688" y="2224076"/>
            <a:ext cx="4064622" cy="1830758"/>
          </a:xfrm>
          <a:prstGeom prst="rect">
            <a:avLst/>
          </a:prstGeom>
          <a:noFill/>
        </p:spPr>
        <p:txBody>
          <a:bodyPr wrap="square" rtlCol="0">
            <a:spAutoFit/>
          </a:bodyPr>
          <a:lstStyle/>
          <a:p>
            <a:pPr algn="ctr">
              <a:lnSpc>
                <a:spcPct val="150000"/>
              </a:lnSpc>
            </a:pPr>
            <a:r>
              <a:rPr lang="en-US" sz="2600" dirty="0">
                <a:latin typeface="+mj-lt"/>
              </a:rPr>
              <a:t>Gilman@iie.org</a:t>
            </a:r>
          </a:p>
          <a:p>
            <a:pPr algn="ctr">
              <a:lnSpc>
                <a:spcPct val="150000"/>
              </a:lnSpc>
            </a:pPr>
            <a:r>
              <a:rPr lang="en-US" sz="2600" dirty="0">
                <a:latin typeface="+mj-lt"/>
              </a:rPr>
              <a:t>800.852.2141 Ext. 1</a:t>
            </a:r>
          </a:p>
          <a:p>
            <a:pPr algn="ctr">
              <a:lnSpc>
                <a:spcPct val="150000"/>
              </a:lnSpc>
            </a:pPr>
            <a:r>
              <a:rPr lang="en-US" sz="2600" b="1" dirty="0">
                <a:solidFill>
                  <a:srgbClr val="5F1259"/>
                </a:solidFill>
                <a:latin typeface="+mj-lt"/>
              </a:rPr>
              <a:t>Gilmanscholarship.org</a:t>
            </a:r>
          </a:p>
        </p:txBody>
      </p:sp>
      <p:sp>
        <p:nvSpPr>
          <p:cNvPr id="6" name="TextBox 5">
            <a:extLst>
              <a:ext uri="{FF2B5EF4-FFF2-40B4-BE49-F238E27FC236}">
                <a16:creationId xmlns:a16="http://schemas.microsoft.com/office/drawing/2014/main" id="{32490AF6-AC10-4B5C-9FED-1E7EC62DD321}"/>
              </a:ext>
            </a:extLst>
          </p:cNvPr>
          <p:cNvSpPr txBox="1"/>
          <p:nvPr/>
        </p:nvSpPr>
        <p:spPr>
          <a:xfrm>
            <a:off x="316523" y="1324570"/>
            <a:ext cx="7842739" cy="646331"/>
          </a:xfrm>
          <a:prstGeom prst="rect">
            <a:avLst/>
          </a:prstGeom>
          <a:noFill/>
        </p:spPr>
        <p:txBody>
          <a:bodyPr wrap="square" rtlCol="0">
            <a:spAutoFit/>
          </a:bodyPr>
          <a:lstStyle/>
          <a:p>
            <a:r>
              <a:rPr lang="en-US" sz="3600" b="1" dirty="0">
                <a:solidFill>
                  <a:srgbClr val="5F1259"/>
                </a:solidFill>
              </a:rPr>
              <a:t>Contact Information</a:t>
            </a:r>
          </a:p>
        </p:txBody>
      </p:sp>
    </p:spTree>
    <p:extLst>
      <p:ext uri="{BB962C8B-B14F-4D97-AF65-F5344CB8AC3E}">
        <p14:creationId xmlns:p14="http://schemas.microsoft.com/office/powerpoint/2010/main" val="484192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554">
            <a:extLst>
              <a:ext uri="{FF2B5EF4-FFF2-40B4-BE49-F238E27FC236}">
                <a16:creationId xmlns:a16="http://schemas.microsoft.com/office/drawing/2014/main" id="{CC25DE92-65FE-41C0-989F-13E44DBDC6E4}"/>
              </a:ext>
            </a:extLst>
          </p:cNvPr>
          <p:cNvSpPr/>
          <p:nvPr/>
        </p:nvSpPr>
        <p:spPr>
          <a:xfrm>
            <a:off x="1847850" y="2510953"/>
            <a:ext cx="7073941" cy="1510912"/>
          </a:xfrm>
          <a:prstGeom prst="rect">
            <a:avLst/>
          </a:prstGeom>
          <a:noFill/>
          <a:ln>
            <a:noFill/>
          </a:ln>
        </p:spPr>
        <p:txBody>
          <a:bodyPr lIns="45700" tIns="45700" rIns="45700" bIns="45700" anchor="t" anchorCtr="0">
            <a:noAutofit/>
          </a:bodyPr>
          <a:lstStyle/>
          <a:p>
            <a:pPr marL="285750" lvl="0" indent="-285750">
              <a:buClr>
                <a:srgbClr val="EEA420"/>
              </a:buClr>
              <a:buFont typeface="Wingdings" panose="05000000000000000000" pitchFamily="2" charset="2"/>
              <a:buChar char="§"/>
            </a:pPr>
            <a:r>
              <a:rPr lang="en-US" sz="1600" dirty="0">
                <a:solidFill>
                  <a:srgbClr val="415564"/>
                </a:solidFill>
                <a:latin typeface="+mj-lt"/>
                <a:cs typeface="Calibri"/>
              </a:rPr>
              <a:t>Americans studying abroad connect with their peers, share U.S. cultures and values, and build the people-to-people relationships that are the bedrock of diplomacy</a:t>
            </a:r>
          </a:p>
          <a:p>
            <a:pPr marL="285750" lvl="0" indent="-285750">
              <a:buClr>
                <a:srgbClr val="EEA420"/>
              </a:buClr>
              <a:buFont typeface="Wingdings" panose="05000000000000000000" pitchFamily="2" charset="2"/>
              <a:buChar char="§"/>
            </a:pPr>
            <a:endParaRPr lang="en-US" sz="1600" dirty="0">
              <a:solidFill>
                <a:srgbClr val="415564"/>
              </a:solidFill>
              <a:latin typeface="+mj-lt"/>
              <a:cs typeface="Calibri"/>
            </a:endParaRPr>
          </a:p>
          <a:p>
            <a:pPr marL="285750" indent="-285750">
              <a:buClr>
                <a:srgbClr val="EEA420"/>
              </a:buClr>
              <a:buFont typeface="Wingdings" panose="05000000000000000000" pitchFamily="2" charset="2"/>
              <a:buChar char="§"/>
            </a:pPr>
            <a:r>
              <a:rPr lang="en-US" sz="1600" dirty="0">
                <a:solidFill>
                  <a:srgbClr val="415564"/>
                </a:solidFill>
                <a:latin typeface="+mj-lt"/>
                <a:cs typeface="Calibri"/>
              </a:rPr>
              <a:t>Studying abroad helps our future leaders develop the skills and networks they need to advance national security, economic prosperity, and a more peaceful and democratic world </a:t>
            </a:r>
          </a:p>
        </p:txBody>
      </p:sp>
      <p:pic>
        <p:nvPicPr>
          <p:cNvPr id="7" name="Picture 2" descr="L:\AS_Q\Study Abroad LOGOS, Branding, Templates\Study_Abroad logos\PNG\Badge\StudyAbroad_Final-27.png">
            <a:extLst>
              <a:ext uri="{FF2B5EF4-FFF2-40B4-BE49-F238E27FC236}">
                <a16:creationId xmlns:a16="http://schemas.microsoft.com/office/drawing/2014/main" id="{C625A400-9F20-4FDD-B843-596A70C085CE}"/>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21113" t="9149" r="9512" b="7815"/>
          <a:stretch/>
        </p:blipFill>
        <p:spPr bwMode="auto">
          <a:xfrm>
            <a:off x="342900" y="2237336"/>
            <a:ext cx="1504950" cy="1801308"/>
          </a:xfrm>
          <a:prstGeom prst="rect">
            <a:avLst/>
          </a:prstGeom>
          <a:noFill/>
          <a:extLst>
            <a:ext uri="{909E8E84-426E-40DD-AFC4-6F175D3DCCD1}">
              <a14:hiddenFill xmlns:a14="http://schemas.microsoft.com/office/drawing/2010/main">
                <a:solidFill>
                  <a:srgbClr val="FFFFFF"/>
                </a:solidFill>
              </a14:hiddenFill>
            </a:ext>
          </a:extLst>
        </p:spPr>
      </p:pic>
      <p:sp>
        <p:nvSpPr>
          <p:cNvPr id="8" name="Shape 554">
            <a:extLst>
              <a:ext uri="{FF2B5EF4-FFF2-40B4-BE49-F238E27FC236}">
                <a16:creationId xmlns:a16="http://schemas.microsoft.com/office/drawing/2014/main" id="{EAD53015-D763-46F2-B0E1-6890E20899B2}"/>
              </a:ext>
            </a:extLst>
          </p:cNvPr>
          <p:cNvSpPr/>
          <p:nvPr/>
        </p:nvSpPr>
        <p:spPr>
          <a:xfrm>
            <a:off x="2074882" y="1911741"/>
            <a:ext cx="6619875" cy="715495"/>
          </a:xfrm>
          <a:prstGeom prst="rect">
            <a:avLst/>
          </a:prstGeom>
          <a:noFill/>
          <a:ln>
            <a:noFill/>
          </a:ln>
        </p:spPr>
        <p:txBody>
          <a:bodyPr lIns="45700" tIns="45700" rIns="45700" bIns="45700" anchor="t" anchorCtr="0">
            <a:noAutofit/>
          </a:bodyPr>
          <a:lstStyle/>
          <a:p>
            <a:pPr lvl="0" algn="ctr"/>
            <a:r>
              <a:rPr lang="en-US" sz="1600" dirty="0">
                <a:solidFill>
                  <a:srgbClr val="415564"/>
                </a:solidFill>
                <a:latin typeface="+mj-lt"/>
                <a:cs typeface="Calibri"/>
              </a:rPr>
              <a:t>Advances foreign policy goals by increasing and diversifying U.S. study abroad through programs for both individuals and institutions</a:t>
            </a:r>
            <a:endParaRPr lang="en-US" sz="1600" dirty="0">
              <a:solidFill>
                <a:srgbClr val="415564"/>
              </a:solidFill>
              <a:latin typeface="+mj-lt"/>
              <a:ea typeface="Lato"/>
              <a:cs typeface="Calibri"/>
            </a:endParaRPr>
          </a:p>
        </p:txBody>
      </p:sp>
      <p:sp>
        <p:nvSpPr>
          <p:cNvPr id="9" name="Rectangle 8">
            <a:extLst>
              <a:ext uri="{FF2B5EF4-FFF2-40B4-BE49-F238E27FC236}">
                <a16:creationId xmlns:a16="http://schemas.microsoft.com/office/drawing/2014/main" id="{9EB9FDB0-84BF-451A-8936-928B64788DAB}"/>
              </a:ext>
            </a:extLst>
          </p:cNvPr>
          <p:cNvSpPr/>
          <p:nvPr/>
        </p:nvSpPr>
        <p:spPr>
          <a:xfrm>
            <a:off x="2866845" y="4168536"/>
            <a:ext cx="4572000" cy="646331"/>
          </a:xfrm>
          <a:prstGeom prst="rect">
            <a:avLst/>
          </a:prstGeom>
        </p:spPr>
        <p:txBody>
          <a:bodyPr anchor="t">
            <a:spAutoFit/>
          </a:bodyPr>
          <a:lstStyle/>
          <a:p>
            <a:pPr algn="ctr">
              <a:buClr>
                <a:srgbClr val="000000"/>
              </a:buClr>
              <a:buSzPct val="100000"/>
            </a:pPr>
            <a:r>
              <a:rPr lang="en-US" dirty="0">
                <a:solidFill>
                  <a:srgbClr val="415564"/>
                </a:solidFill>
                <a:latin typeface="Calibri"/>
                <a:ea typeface="Lato"/>
                <a:cs typeface="Lato"/>
                <a:sym typeface="Lato"/>
              </a:rPr>
              <a:t>https://exchanges.state.gov</a:t>
            </a:r>
          </a:p>
          <a:p>
            <a:pPr algn="ctr">
              <a:buClr>
                <a:srgbClr val="000000"/>
              </a:buClr>
              <a:buSzPct val="100000"/>
            </a:pPr>
            <a:r>
              <a:rPr lang="en-US" dirty="0">
                <a:solidFill>
                  <a:srgbClr val="415564"/>
                </a:solidFill>
                <a:latin typeface="Calibri"/>
                <a:ea typeface="Lato"/>
                <a:cs typeface="Lato"/>
                <a:sym typeface="Lato"/>
              </a:rPr>
              <a:t>https://studyabroad.state.go</a:t>
            </a:r>
            <a:r>
              <a:rPr lang="en-US" dirty="0">
                <a:solidFill>
                  <a:srgbClr val="415564"/>
                </a:solidFill>
                <a:latin typeface="Verlag Light"/>
                <a:ea typeface="Lato"/>
                <a:cs typeface="Lato"/>
                <a:sym typeface="Lato"/>
              </a:rPr>
              <a:t>v</a:t>
            </a:r>
            <a:endParaRPr lang="en-US" dirty="0">
              <a:solidFill>
                <a:srgbClr val="415564"/>
              </a:solidFill>
              <a:latin typeface="Verlag Light"/>
              <a:ea typeface="Lato"/>
              <a:cs typeface="Lato"/>
            </a:endParaRPr>
          </a:p>
        </p:txBody>
      </p:sp>
      <p:sp>
        <p:nvSpPr>
          <p:cNvPr id="11" name="TextBox 10">
            <a:extLst>
              <a:ext uri="{FF2B5EF4-FFF2-40B4-BE49-F238E27FC236}">
                <a16:creationId xmlns:a16="http://schemas.microsoft.com/office/drawing/2014/main" id="{98EF7B6A-7A40-4D99-9395-49BC153A7E86}"/>
              </a:ext>
            </a:extLst>
          </p:cNvPr>
          <p:cNvSpPr txBox="1"/>
          <p:nvPr/>
        </p:nvSpPr>
        <p:spPr>
          <a:xfrm>
            <a:off x="1401620" y="4805452"/>
            <a:ext cx="6340760" cy="338554"/>
          </a:xfrm>
          <a:prstGeom prst="rect">
            <a:avLst/>
          </a:prstGeom>
          <a:noFill/>
        </p:spPr>
        <p:txBody>
          <a:bodyPr wrap="square" rtlCol="0">
            <a:spAutoFit/>
          </a:bodyPr>
          <a:lstStyle/>
          <a:p>
            <a:pPr algn="ctr"/>
            <a:r>
              <a:rPr lang="en-US" sz="800" dirty="0">
                <a:solidFill>
                  <a:srgbClr val="969696"/>
                </a:solidFill>
                <a:latin typeface="Verlag Light" pitchFamily="50" charset="0"/>
              </a:rPr>
              <a:t>The Benjamin A. Gilman International Scholarship Program is a program of the U.S. Department of State with funding provided by the U.S. Government and supported in its implementation by the Institute of International Education (IIE)</a:t>
            </a:r>
          </a:p>
        </p:txBody>
      </p:sp>
      <p:sp>
        <p:nvSpPr>
          <p:cNvPr id="3" name="TextBox 2">
            <a:extLst>
              <a:ext uri="{FF2B5EF4-FFF2-40B4-BE49-F238E27FC236}">
                <a16:creationId xmlns:a16="http://schemas.microsoft.com/office/drawing/2014/main" id="{D1229A52-EAF1-4AC7-AC59-E4F590FB95B7}"/>
              </a:ext>
            </a:extLst>
          </p:cNvPr>
          <p:cNvSpPr txBox="1"/>
          <p:nvPr/>
        </p:nvSpPr>
        <p:spPr>
          <a:xfrm>
            <a:off x="342900" y="1292317"/>
            <a:ext cx="7761206" cy="584775"/>
          </a:xfrm>
          <a:prstGeom prst="rect">
            <a:avLst/>
          </a:prstGeom>
          <a:noFill/>
        </p:spPr>
        <p:txBody>
          <a:bodyPr wrap="square" rtlCol="0">
            <a:spAutoFit/>
          </a:bodyPr>
          <a:lstStyle/>
          <a:p>
            <a:r>
              <a:rPr lang="en-US" sz="3200" b="1" dirty="0">
                <a:solidFill>
                  <a:srgbClr val="5F1259"/>
                </a:solidFill>
              </a:rPr>
              <a:t>Bureau of Educational and Cultural Affairs</a:t>
            </a:r>
          </a:p>
        </p:txBody>
      </p:sp>
    </p:spTree>
    <p:extLst>
      <p:ext uri="{BB962C8B-B14F-4D97-AF65-F5344CB8AC3E}">
        <p14:creationId xmlns:p14="http://schemas.microsoft.com/office/powerpoint/2010/main" val="109037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5C3850-5CAE-4C00-844D-43002D058B7D}"/>
              </a:ext>
            </a:extLst>
          </p:cNvPr>
          <p:cNvSpPr>
            <a:spLocks noGrp="1"/>
          </p:cNvSpPr>
          <p:nvPr>
            <p:ph idx="1"/>
          </p:nvPr>
        </p:nvSpPr>
        <p:spPr>
          <a:xfrm>
            <a:off x="457200" y="1970901"/>
            <a:ext cx="8686800" cy="2674871"/>
          </a:xfrm>
        </p:spPr>
        <p:txBody>
          <a:bodyPr>
            <a:noAutofit/>
          </a:bodyPr>
          <a:lstStyle/>
          <a:p>
            <a:r>
              <a:rPr lang="en-US" sz="2800" b="1" dirty="0">
                <a:solidFill>
                  <a:srgbClr val="5F1259"/>
                </a:solidFill>
                <a:latin typeface="+mj-lt"/>
              </a:rPr>
              <a:t>47% </a:t>
            </a:r>
            <a:r>
              <a:rPr lang="en-US" sz="2800" dirty="0">
                <a:latin typeface="+mj-lt"/>
              </a:rPr>
              <a:t>were first-generation college students</a:t>
            </a:r>
          </a:p>
          <a:p>
            <a:r>
              <a:rPr lang="en-US" sz="2800" b="1" dirty="0">
                <a:solidFill>
                  <a:srgbClr val="5F1259"/>
                </a:solidFill>
                <a:latin typeface="+mj-lt"/>
              </a:rPr>
              <a:t>65% </a:t>
            </a:r>
            <a:r>
              <a:rPr lang="en-US" sz="2800" dirty="0">
                <a:latin typeface="+mj-lt"/>
              </a:rPr>
              <a:t>represented racial or ethnic minority groups</a:t>
            </a:r>
          </a:p>
          <a:p>
            <a:r>
              <a:rPr lang="en-US" sz="2800" b="1" dirty="0">
                <a:solidFill>
                  <a:srgbClr val="5F1259"/>
                </a:solidFill>
                <a:latin typeface="+mj-lt"/>
              </a:rPr>
              <a:t>30,000+ </a:t>
            </a:r>
            <a:r>
              <a:rPr lang="en-US" sz="2800" dirty="0">
                <a:latin typeface="+mj-lt"/>
              </a:rPr>
              <a:t>U.S. undergraduates of high financial need</a:t>
            </a:r>
          </a:p>
          <a:p>
            <a:r>
              <a:rPr lang="en-US" sz="2800" b="1" dirty="0">
                <a:solidFill>
                  <a:srgbClr val="5F1259"/>
                </a:solidFill>
                <a:latin typeface="+mj-lt"/>
              </a:rPr>
              <a:t>150+ </a:t>
            </a:r>
            <a:r>
              <a:rPr lang="en-US" sz="2800" dirty="0">
                <a:latin typeface="+mj-lt"/>
              </a:rPr>
              <a:t>countries</a:t>
            </a:r>
          </a:p>
          <a:p>
            <a:r>
              <a:rPr lang="en-US" sz="2800" b="1" dirty="0">
                <a:solidFill>
                  <a:srgbClr val="5F1259"/>
                </a:solidFill>
                <a:latin typeface="+mj-lt"/>
                <a:cs typeface="Calibri" panose="020F0502020204030204" pitchFamily="34" charset="0"/>
              </a:rPr>
              <a:t>1,300+ </a:t>
            </a:r>
            <a:r>
              <a:rPr lang="en-US" sz="2800" dirty="0">
                <a:latin typeface="+mj-lt"/>
                <a:cs typeface="Calibri" panose="020F0502020204030204" pitchFamily="34" charset="0"/>
              </a:rPr>
              <a:t>U.S. institutions represented</a:t>
            </a:r>
          </a:p>
        </p:txBody>
      </p:sp>
      <p:sp>
        <p:nvSpPr>
          <p:cNvPr id="10" name="TextBox 9">
            <a:extLst>
              <a:ext uri="{FF2B5EF4-FFF2-40B4-BE49-F238E27FC236}">
                <a16:creationId xmlns:a16="http://schemas.microsoft.com/office/drawing/2014/main" id="{55D38827-E60B-43A3-B8F7-5F470EAEA8BD}"/>
              </a:ext>
            </a:extLst>
          </p:cNvPr>
          <p:cNvSpPr txBox="1"/>
          <p:nvPr/>
        </p:nvSpPr>
        <p:spPr>
          <a:xfrm>
            <a:off x="1401620" y="4805452"/>
            <a:ext cx="6340760" cy="338554"/>
          </a:xfrm>
          <a:prstGeom prst="rect">
            <a:avLst/>
          </a:prstGeom>
          <a:noFill/>
        </p:spPr>
        <p:txBody>
          <a:bodyPr wrap="square" rtlCol="0">
            <a:spAutoFit/>
          </a:bodyPr>
          <a:lstStyle/>
          <a:p>
            <a:pPr algn="ctr"/>
            <a:r>
              <a:rPr lang="en-US" sz="800" dirty="0">
                <a:solidFill>
                  <a:srgbClr val="969696"/>
                </a:solidFill>
                <a:latin typeface="Verlag Light" pitchFamily="50" charset="0"/>
              </a:rPr>
              <a:t>The Benjamin A. Gilman International Scholarship Program is a program of the U.S. Department of State with funding provided by the U.S. Government and supported in its implementation by the Institute of International Education (IIE)</a:t>
            </a:r>
          </a:p>
        </p:txBody>
      </p:sp>
      <p:sp>
        <p:nvSpPr>
          <p:cNvPr id="2" name="TextBox 1">
            <a:extLst>
              <a:ext uri="{FF2B5EF4-FFF2-40B4-BE49-F238E27FC236}">
                <a16:creationId xmlns:a16="http://schemas.microsoft.com/office/drawing/2014/main" id="{75F3A30F-160E-4088-828E-0C65391DE1ED}"/>
              </a:ext>
            </a:extLst>
          </p:cNvPr>
          <p:cNvSpPr txBox="1"/>
          <p:nvPr/>
        </p:nvSpPr>
        <p:spPr>
          <a:xfrm>
            <a:off x="316523" y="1324570"/>
            <a:ext cx="7842739" cy="646331"/>
          </a:xfrm>
          <a:prstGeom prst="rect">
            <a:avLst/>
          </a:prstGeom>
          <a:noFill/>
        </p:spPr>
        <p:txBody>
          <a:bodyPr wrap="square" rtlCol="0">
            <a:spAutoFit/>
          </a:bodyPr>
          <a:lstStyle/>
          <a:p>
            <a:r>
              <a:rPr lang="en-US" sz="3600" b="1" dirty="0">
                <a:solidFill>
                  <a:srgbClr val="5F1259"/>
                </a:solidFill>
              </a:rPr>
              <a:t>Gilman Program’s Impact</a:t>
            </a:r>
          </a:p>
        </p:txBody>
      </p:sp>
    </p:spTree>
    <p:extLst>
      <p:ext uri="{BB962C8B-B14F-4D97-AF65-F5344CB8AC3E}">
        <p14:creationId xmlns:p14="http://schemas.microsoft.com/office/powerpoint/2010/main" val="61894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grass, outdoor, tree, person&#10;&#10;Description generated with very high confidence">
            <a:extLst>
              <a:ext uri="{FF2B5EF4-FFF2-40B4-BE49-F238E27FC236}">
                <a16:creationId xmlns:a16="http://schemas.microsoft.com/office/drawing/2014/main" id="{C0628EA3-3BFD-417B-8871-FA57C23AE817}"/>
              </a:ext>
            </a:extLst>
          </p:cNvPr>
          <p:cNvPicPr>
            <a:picLocks noChangeAspect="1"/>
          </p:cNvPicPr>
          <p:nvPr/>
        </p:nvPicPr>
        <p:blipFill>
          <a:blip r:embed="rId3"/>
          <a:stretch>
            <a:fillRect/>
          </a:stretch>
        </p:blipFill>
        <p:spPr>
          <a:xfrm>
            <a:off x="457200" y="2145896"/>
            <a:ext cx="3233973" cy="21554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E93A9046-444C-4DC3-B271-56EEB1350264}"/>
              </a:ext>
            </a:extLst>
          </p:cNvPr>
          <p:cNvSpPr txBox="1"/>
          <p:nvPr/>
        </p:nvSpPr>
        <p:spPr>
          <a:xfrm>
            <a:off x="1401620" y="4805452"/>
            <a:ext cx="6340760" cy="338554"/>
          </a:xfrm>
          <a:prstGeom prst="rect">
            <a:avLst/>
          </a:prstGeom>
          <a:noFill/>
        </p:spPr>
        <p:txBody>
          <a:bodyPr wrap="square" rtlCol="0">
            <a:spAutoFit/>
          </a:bodyPr>
          <a:lstStyle/>
          <a:p>
            <a:pPr algn="ctr"/>
            <a:r>
              <a:rPr lang="en-US" sz="800" dirty="0">
                <a:solidFill>
                  <a:srgbClr val="969696"/>
                </a:solidFill>
                <a:latin typeface="Verlag Light" pitchFamily="50" charset="0"/>
              </a:rPr>
              <a:t>The Benjamin A. Gilman International Scholarship Program is a program of the U.S. Department of State with funding provided by the U.S. Government and supported in its implementation by the Institute of International Education (IIE)</a:t>
            </a:r>
          </a:p>
        </p:txBody>
      </p:sp>
      <p:sp>
        <p:nvSpPr>
          <p:cNvPr id="11" name="TextBox 10">
            <a:extLst>
              <a:ext uri="{FF2B5EF4-FFF2-40B4-BE49-F238E27FC236}">
                <a16:creationId xmlns:a16="http://schemas.microsoft.com/office/drawing/2014/main" id="{3E065347-8D6D-4283-B1D4-58E7ACA846C3}"/>
              </a:ext>
            </a:extLst>
          </p:cNvPr>
          <p:cNvSpPr txBox="1"/>
          <p:nvPr/>
        </p:nvSpPr>
        <p:spPr>
          <a:xfrm>
            <a:off x="316523" y="1301262"/>
            <a:ext cx="7842739" cy="646331"/>
          </a:xfrm>
          <a:prstGeom prst="rect">
            <a:avLst/>
          </a:prstGeom>
          <a:noFill/>
        </p:spPr>
        <p:txBody>
          <a:bodyPr wrap="square" rtlCol="0">
            <a:spAutoFit/>
          </a:bodyPr>
          <a:lstStyle/>
          <a:p>
            <a:r>
              <a:rPr lang="en-US" sz="3600" b="1" dirty="0">
                <a:solidFill>
                  <a:srgbClr val="5F1259"/>
                </a:solidFill>
              </a:rPr>
              <a:t>3500+ Scholarships</a:t>
            </a:r>
          </a:p>
        </p:txBody>
      </p:sp>
      <p:sp>
        <p:nvSpPr>
          <p:cNvPr id="5" name="TextBox 4">
            <a:extLst>
              <a:ext uri="{FF2B5EF4-FFF2-40B4-BE49-F238E27FC236}">
                <a16:creationId xmlns:a16="http://schemas.microsoft.com/office/drawing/2014/main" id="{704E3BAD-6DD9-4ED3-8F9E-D7CD3B100B28}"/>
              </a:ext>
            </a:extLst>
          </p:cNvPr>
          <p:cNvSpPr txBox="1"/>
          <p:nvPr/>
        </p:nvSpPr>
        <p:spPr>
          <a:xfrm>
            <a:off x="4407877" y="1822079"/>
            <a:ext cx="4419600" cy="523220"/>
          </a:xfrm>
          <a:prstGeom prst="rect">
            <a:avLst/>
          </a:prstGeom>
          <a:noFill/>
        </p:spPr>
        <p:txBody>
          <a:bodyPr wrap="square" rtlCol="0">
            <a:spAutoFit/>
          </a:bodyPr>
          <a:lstStyle/>
          <a:p>
            <a:r>
              <a:rPr lang="en-US" sz="2800" b="1" dirty="0"/>
              <a:t>Scholarships up to $5,000</a:t>
            </a:r>
          </a:p>
        </p:txBody>
      </p:sp>
      <p:sp>
        <p:nvSpPr>
          <p:cNvPr id="12" name="Content Placeholder 2">
            <a:extLst>
              <a:ext uri="{FF2B5EF4-FFF2-40B4-BE49-F238E27FC236}">
                <a16:creationId xmlns:a16="http://schemas.microsoft.com/office/drawing/2014/main" id="{DBF071B8-9864-4DC9-9A1B-C14BA04435A7}"/>
              </a:ext>
            </a:extLst>
          </p:cNvPr>
          <p:cNvSpPr>
            <a:spLocks noGrp="1"/>
          </p:cNvSpPr>
          <p:nvPr>
            <p:ph idx="1"/>
          </p:nvPr>
        </p:nvSpPr>
        <p:spPr>
          <a:xfrm>
            <a:off x="4407877" y="2299858"/>
            <a:ext cx="2872154" cy="2674871"/>
          </a:xfrm>
        </p:spPr>
        <p:txBody>
          <a:bodyPr>
            <a:noAutofit/>
          </a:bodyPr>
          <a:lstStyle/>
          <a:p>
            <a:r>
              <a:rPr lang="en-US" sz="2400" dirty="0">
                <a:latin typeface="+mj-lt"/>
              </a:rPr>
              <a:t>Fall</a:t>
            </a:r>
          </a:p>
          <a:p>
            <a:r>
              <a:rPr lang="en-US" sz="2400" dirty="0">
                <a:latin typeface="+mj-lt"/>
                <a:cs typeface="Calibri" panose="020F0502020204030204" pitchFamily="34" charset="0"/>
              </a:rPr>
              <a:t>Spring</a:t>
            </a:r>
          </a:p>
          <a:p>
            <a:r>
              <a:rPr lang="en-US" sz="2400" dirty="0">
                <a:latin typeface="+mj-lt"/>
                <a:cs typeface="Calibri" panose="020F0502020204030204" pitchFamily="34" charset="0"/>
              </a:rPr>
              <a:t>Summer</a:t>
            </a:r>
          </a:p>
          <a:p>
            <a:r>
              <a:rPr lang="en-US" sz="2400" dirty="0">
                <a:latin typeface="+mj-lt"/>
                <a:cs typeface="Calibri" panose="020F0502020204030204" pitchFamily="34" charset="0"/>
              </a:rPr>
              <a:t>Winter</a:t>
            </a:r>
          </a:p>
          <a:p>
            <a:r>
              <a:rPr lang="en-US" sz="2400" dirty="0">
                <a:latin typeface="+mj-lt"/>
                <a:cs typeface="Calibri" panose="020F0502020204030204" pitchFamily="34" charset="0"/>
              </a:rPr>
              <a:t>Academic Year</a:t>
            </a:r>
          </a:p>
        </p:txBody>
      </p:sp>
    </p:spTree>
    <p:extLst>
      <p:ext uri="{BB962C8B-B14F-4D97-AF65-F5344CB8AC3E}">
        <p14:creationId xmlns:p14="http://schemas.microsoft.com/office/powerpoint/2010/main" val="106732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447C34F-826C-4C8D-99E5-5D8224A5152F}"/>
              </a:ext>
            </a:extLst>
          </p:cNvPr>
          <p:cNvSpPr txBox="1">
            <a:spLocks/>
          </p:cNvSpPr>
          <p:nvPr/>
        </p:nvSpPr>
        <p:spPr>
          <a:xfrm>
            <a:off x="399719" y="1889444"/>
            <a:ext cx="8354483" cy="37927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EEA420"/>
              </a:buClr>
              <a:buFont typeface="Wingdings" charset="2"/>
              <a:buChar char="§"/>
              <a:defRPr sz="2000" b="0" i="0" kern="1200">
                <a:solidFill>
                  <a:schemeClr val="tx1"/>
                </a:solidFill>
                <a:latin typeface="Verlag Light"/>
                <a:ea typeface="+mn-ea"/>
                <a:cs typeface="Verlag Light"/>
              </a:defRPr>
            </a:lvl1pPr>
            <a:lvl2pPr marL="742950" indent="-285750" algn="l" defTabSz="457200" rtl="0" eaLnBrk="1" latinLnBrk="0" hangingPunct="1">
              <a:spcBef>
                <a:spcPct val="20000"/>
              </a:spcBef>
              <a:buFont typeface="Arial"/>
              <a:buChar char="–"/>
              <a:defRPr sz="2000" b="0" i="0" kern="1200">
                <a:solidFill>
                  <a:schemeClr val="tx1"/>
                </a:solidFill>
                <a:latin typeface="Verlag Light"/>
                <a:ea typeface="+mn-ea"/>
                <a:cs typeface="Verlag Light"/>
              </a:defRPr>
            </a:lvl2pPr>
            <a:lvl3pPr marL="1143000" indent="-228600" algn="l" defTabSz="457200" rtl="0" eaLnBrk="1" latinLnBrk="0" hangingPunct="1">
              <a:spcBef>
                <a:spcPct val="20000"/>
              </a:spcBef>
              <a:buFont typeface="Arial"/>
              <a:buChar char="•"/>
              <a:defRPr sz="2000" b="0" i="0" kern="1200">
                <a:solidFill>
                  <a:schemeClr val="tx1"/>
                </a:solidFill>
                <a:latin typeface="Verlag Light"/>
                <a:ea typeface="+mn-ea"/>
                <a:cs typeface="Verlag Light"/>
              </a:defRPr>
            </a:lvl3pPr>
            <a:lvl4pPr marL="1600200" indent="-228600" algn="l" defTabSz="457200" rtl="0" eaLnBrk="1" latinLnBrk="0" hangingPunct="1">
              <a:spcBef>
                <a:spcPct val="20000"/>
              </a:spcBef>
              <a:buFont typeface="Arial"/>
              <a:buChar char="–"/>
              <a:defRPr sz="2000" b="0" i="0" kern="1200">
                <a:solidFill>
                  <a:schemeClr val="tx1"/>
                </a:solidFill>
                <a:latin typeface="Verlag Light"/>
                <a:ea typeface="+mn-ea"/>
                <a:cs typeface="Verlag Light"/>
              </a:defRPr>
            </a:lvl4pPr>
            <a:lvl5pPr marL="2057400" indent="-228600" algn="l" defTabSz="457200" rtl="0" eaLnBrk="1" latinLnBrk="0" hangingPunct="1">
              <a:spcBef>
                <a:spcPct val="20000"/>
              </a:spcBef>
              <a:buFont typeface="Arial"/>
              <a:buChar char="»"/>
              <a:defRPr sz="2000" b="0" i="0" kern="1200">
                <a:solidFill>
                  <a:schemeClr val="tx1"/>
                </a:solidFill>
                <a:latin typeface="Verlag Light"/>
                <a:ea typeface="+mn-ea"/>
                <a:cs typeface="Verlag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mj-lt"/>
              </a:rPr>
              <a:t>Up to an additional $3,000, plus access to proficiency testing</a:t>
            </a:r>
          </a:p>
        </p:txBody>
      </p:sp>
      <p:sp>
        <p:nvSpPr>
          <p:cNvPr id="7" name="TextBox 6">
            <a:extLst>
              <a:ext uri="{FF2B5EF4-FFF2-40B4-BE49-F238E27FC236}">
                <a16:creationId xmlns:a16="http://schemas.microsoft.com/office/drawing/2014/main" id="{CB12C3A1-0B40-45DF-91A7-E13C09D3B936}"/>
              </a:ext>
            </a:extLst>
          </p:cNvPr>
          <p:cNvSpPr txBox="1"/>
          <p:nvPr/>
        </p:nvSpPr>
        <p:spPr>
          <a:xfrm>
            <a:off x="4959225" y="4159121"/>
            <a:ext cx="3727575" cy="646331"/>
          </a:xfrm>
          <a:prstGeom prst="rect">
            <a:avLst/>
          </a:prstGeom>
          <a:noFill/>
        </p:spPr>
        <p:txBody>
          <a:bodyPr wrap="square" rtlCol="0" anchor="t">
            <a:spAutoFit/>
          </a:bodyPr>
          <a:lstStyle/>
          <a:p>
            <a:pPr algn="ctr"/>
            <a:r>
              <a:rPr lang="en-US" dirty="0">
                <a:solidFill>
                  <a:srgbClr val="5F1259"/>
                </a:solidFill>
                <a:latin typeface="+mj-lt"/>
              </a:rPr>
              <a:t>Requires an additional essay to be considered for this award</a:t>
            </a:r>
          </a:p>
        </p:txBody>
      </p:sp>
      <p:sp>
        <p:nvSpPr>
          <p:cNvPr id="8" name="Content Placeholder 2">
            <a:extLst>
              <a:ext uri="{FF2B5EF4-FFF2-40B4-BE49-F238E27FC236}">
                <a16:creationId xmlns:a16="http://schemas.microsoft.com/office/drawing/2014/main" id="{AD98AF82-14EF-4BDE-9EFA-46FAEC168DF4}"/>
              </a:ext>
            </a:extLst>
          </p:cNvPr>
          <p:cNvSpPr txBox="1">
            <a:spLocks/>
          </p:cNvSpPr>
          <p:nvPr/>
        </p:nvSpPr>
        <p:spPr>
          <a:xfrm>
            <a:off x="457200" y="2324713"/>
            <a:ext cx="4991100" cy="2295592"/>
          </a:xfrm>
          <a:prstGeom prst="rect">
            <a:avLst/>
          </a:prstGeom>
        </p:spPr>
        <p:txBody>
          <a:bodyPr vert="horz" lIns="91440" tIns="45720" rIns="91440" bIns="45720" numCol="2" rtlCol="0">
            <a:noAutofit/>
          </a:bodyPr>
          <a:lstStyle>
            <a:lvl1pPr marL="342900" indent="-342900" algn="l" defTabSz="457200" rtl="0" eaLnBrk="1" latinLnBrk="0" hangingPunct="1">
              <a:spcBef>
                <a:spcPct val="20000"/>
              </a:spcBef>
              <a:buClr>
                <a:srgbClr val="EEA420"/>
              </a:buClr>
              <a:buFont typeface="Wingdings" charset="2"/>
              <a:buChar char="§"/>
              <a:defRPr sz="2000" b="0" i="0" kern="1200">
                <a:solidFill>
                  <a:schemeClr val="tx1"/>
                </a:solidFill>
                <a:latin typeface="Verlag Light"/>
                <a:ea typeface="+mn-ea"/>
                <a:cs typeface="Verlag Light"/>
              </a:defRPr>
            </a:lvl1pPr>
            <a:lvl2pPr marL="742950" indent="-285750" algn="l" defTabSz="457200" rtl="0" eaLnBrk="1" latinLnBrk="0" hangingPunct="1">
              <a:spcBef>
                <a:spcPct val="20000"/>
              </a:spcBef>
              <a:buFont typeface="Arial"/>
              <a:buChar char="–"/>
              <a:defRPr sz="2000" b="0" i="0" kern="1200">
                <a:solidFill>
                  <a:schemeClr val="tx1"/>
                </a:solidFill>
                <a:latin typeface="Verlag Light"/>
                <a:ea typeface="+mn-ea"/>
                <a:cs typeface="Verlag Light"/>
              </a:defRPr>
            </a:lvl2pPr>
            <a:lvl3pPr marL="1143000" indent="-228600" algn="l" defTabSz="457200" rtl="0" eaLnBrk="1" latinLnBrk="0" hangingPunct="1">
              <a:spcBef>
                <a:spcPct val="20000"/>
              </a:spcBef>
              <a:buFont typeface="Arial"/>
              <a:buChar char="•"/>
              <a:defRPr sz="2000" b="0" i="0" kern="1200">
                <a:solidFill>
                  <a:schemeClr val="tx1"/>
                </a:solidFill>
                <a:latin typeface="Verlag Light"/>
                <a:ea typeface="+mn-ea"/>
                <a:cs typeface="Verlag Light"/>
              </a:defRPr>
            </a:lvl3pPr>
            <a:lvl4pPr marL="1600200" indent="-228600" algn="l" defTabSz="457200" rtl="0" eaLnBrk="1" latinLnBrk="0" hangingPunct="1">
              <a:spcBef>
                <a:spcPct val="20000"/>
              </a:spcBef>
              <a:buFont typeface="Arial"/>
              <a:buChar char="–"/>
              <a:defRPr sz="2000" b="0" i="0" kern="1200">
                <a:solidFill>
                  <a:schemeClr val="tx1"/>
                </a:solidFill>
                <a:latin typeface="Verlag Light"/>
                <a:ea typeface="+mn-ea"/>
                <a:cs typeface="Verlag Light"/>
              </a:defRPr>
            </a:lvl4pPr>
            <a:lvl5pPr marL="2057400" indent="-228600" algn="l" defTabSz="457200" rtl="0" eaLnBrk="1" latinLnBrk="0" hangingPunct="1">
              <a:spcBef>
                <a:spcPct val="20000"/>
              </a:spcBef>
              <a:buFont typeface="Arial"/>
              <a:buChar char="»"/>
              <a:defRPr sz="2000" b="0" i="0" kern="1200">
                <a:solidFill>
                  <a:schemeClr val="tx1"/>
                </a:solidFill>
                <a:latin typeface="Verlag Light"/>
                <a:ea typeface="+mn-ea"/>
                <a:cs typeface="Verlag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700" dirty="0">
                <a:latin typeface="+mj-lt"/>
              </a:rPr>
              <a:t>Arabic</a:t>
            </a:r>
          </a:p>
          <a:p>
            <a:r>
              <a:rPr lang="en-US" sz="1700" dirty="0">
                <a:latin typeface="+mj-lt"/>
              </a:rPr>
              <a:t>Azerbaijani</a:t>
            </a:r>
          </a:p>
          <a:p>
            <a:r>
              <a:rPr lang="en-US" sz="1700" dirty="0">
                <a:latin typeface="+mj-lt"/>
              </a:rPr>
              <a:t>Bahasa Indonesian</a:t>
            </a:r>
          </a:p>
          <a:p>
            <a:r>
              <a:rPr lang="en-US" sz="1700" dirty="0">
                <a:latin typeface="+mj-lt"/>
              </a:rPr>
              <a:t>Bangla</a:t>
            </a:r>
          </a:p>
          <a:p>
            <a:r>
              <a:rPr lang="en-US" sz="1700" dirty="0">
                <a:latin typeface="+mj-lt"/>
              </a:rPr>
              <a:t>Chinese (Mandarin)</a:t>
            </a:r>
          </a:p>
          <a:p>
            <a:r>
              <a:rPr lang="en-US" sz="1700" dirty="0">
                <a:latin typeface="+mj-lt"/>
              </a:rPr>
              <a:t>Hindi</a:t>
            </a:r>
          </a:p>
          <a:p>
            <a:r>
              <a:rPr lang="en-US" sz="1700" dirty="0">
                <a:latin typeface="+mj-lt"/>
              </a:rPr>
              <a:t>Japanese</a:t>
            </a:r>
          </a:p>
          <a:p>
            <a:r>
              <a:rPr lang="en-US" sz="1700" dirty="0">
                <a:latin typeface="+mj-lt"/>
              </a:rPr>
              <a:t>Korean</a:t>
            </a:r>
          </a:p>
          <a:p>
            <a:r>
              <a:rPr lang="en-US" sz="1700" dirty="0">
                <a:latin typeface="+mj-lt"/>
              </a:rPr>
              <a:t>Persian</a:t>
            </a:r>
          </a:p>
          <a:p>
            <a:r>
              <a:rPr lang="en-US" sz="1700" dirty="0">
                <a:latin typeface="+mj-lt"/>
              </a:rPr>
              <a:t>Portuguese</a:t>
            </a:r>
          </a:p>
          <a:p>
            <a:r>
              <a:rPr lang="en-US" sz="1700" dirty="0">
                <a:latin typeface="+mj-lt"/>
              </a:rPr>
              <a:t>Punjabi</a:t>
            </a:r>
          </a:p>
          <a:p>
            <a:r>
              <a:rPr lang="en-US" sz="1700" dirty="0">
                <a:latin typeface="+mj-lt"/>
              </a:rPr>
              <a:t>Russian</a:t>
            </a:r>
          </a:p>
          <a:p>
            <a:r>
              <a:rPr lang="en-US" sz="1700" dirty="0">
                <a:latin typeface="+mj-lt"/>
              </a:rPr>
              <a:t>Swahili</a:t>
            </a:r>
          </a:p>
          <a:p>
            <a:r>
              <a:rPr lang="en-US" sz="1700" dirty="0">
                <a:latin typeface="+mj-lt"/>
              </a:rPr>
              <a:t>Turkish</a:t>
            </a:r>
          </a:p>
          <a:p>
            <a:r>
              <a:rPr lang="en-US" sz="1700" dirty="0">
                <a:latin typeface="+mj-lt"/>
              </a:rPr>
              <a:t>Urdu</a:t>
            </a:r>
          </a:p>
        </p:txBody>
      </p:sp>
      <p:pic>
        <p:nvPicPr>
          <p:cNvPr id="10" name="Picture 9" descr="A group of people looking at each other&#10;&#10;Description generated with very high confidence">
            <a:extLst>
              <a:ext uri="{FF2B5EF4-FFF2-40B4-BE49-F238E27FC236}">
                <a16:creationId xmlns:a16="http://schemas.microsoft.com/office/drawing/2014/main" id="{042A0509-BA6C-45E9-842D-0FC0F9FFA7EA}"/>
              </a:ext>
            </a:extLst>
          </p:cNvPr>
          <p:cNvPicPr>
            <a:picLocks noChangeAspect="1"/>
          </p:cNvPicPr>
          <p:nvPr/>
        </p:nvPicPr>
        <p:blipFill>
          <a:blip r:embed="rId3"/>
          <a:stretch>
            <a:fillRect/>
          </a:stretch>
        </p:blipFill>
        <p:spPr>
          <a:xfrm>
            <a:off x="5601050" y="2320376"/>
            <a:ext cx="2370642" cy="1777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6DCA3743-1EEE-4E2B-ADF1-07E1905CCEC7}"/>
              </a:ext>
            </a:extLst>
          </p:cNvPr>
          <p:cNvSpPr txBox="1"/>
          <p:nvPr/>
        </p:nvSpPr>
        <p:spPr>
          <a:xfrm>
            <a:off x="1401620" y="4805452"/>
            <a:ext cx="6340760" cy="338554"/>
          </a:xfrm>
          <a:prstGeom prst="rect">
            <a:avLst/>
          </a:prstGeom>
          <a:noFill/>
        </p:spPr>
        <p:txBody>
          <a:bodyPr wrap="square" rtlCol="0">
            <a:spAutoFit/>
          </a:bodyPr>
          <a:lstStyle/>
          <a:p>
            <a:pPr algn="ctr"/>
            <a:r>
              <a:rPr lang="en-US" sz="800" dirty="0">
                <a:solidFill>
                  <a:srgbClr val="969696"/>
                </a:solidFill>
                <a:latin typeface="Verlag Light" pitchFamily="50" charset="0"/>
              </a:rPr>
              <a:t>The Benjamin A. Gilman International Scholarship Program is a program of the U.S. Department of State with funding provided by the U.S. Government and supported in its implementation by the Institute of International Education (IIE)</a:t>
            </a:r>
          </a:p>
        </p:txBody>
      </p:sp>
      <p:sp>
        <p:nvSpPr>
          <p:cNvPr id="12" name="TextBox 11">
            <a:extLst>
              <a:ext uri="{FF2B5EF4-FFF2-40B4-BE49-F238E27FC236}">
                <a16:creationId xmlns:a16="http://schemas.microsoft.com/office/drawing/2014/main" id="{9D5CAD02-CE8C-4C39-A120-CFCB6B4BBFA4}"/>
              </a:ext>
            </a:extLst>
          </p:cNvPr>
          <p:cNvSpPr txBox="1"/>
          <p:nvPr/>
        </p:nvSpPr>
        <p:spPr>
          <a:xfrm>
            <a:off x="316523" y="1324570"/>
            <a:ext cx="7842739" cy="646331"/>
          </a:xfrm>
          <a:prstGeom prst="rect">
            <a:avLst/>
          </a:prstGeom>
          <a:noFill/>
        </p:spPr>
        <p:txBody>
          <a:bodyPr wrap="square" rtlCol="0">
            <a:spAutoFit/>
          </a:bodyPr>
          <a:lstStyle/>
          <a:p>
            <a:r>
              <a:rPr lang="en-US" sz="3600" b="1" dirty="0">
                <a:solidFill>
                  <a:srgbClr val="5F1259"/>
                </a:solidFill>
              </a:rPr>
              <a:t>Critical Need Language Award</a:t>
            </a:r>
          </a:p>
        </p:txBody>
      </p:sp>
    </p:spTree>
    <p:extLst>
      <p:ext uri="{BB962C8B-B14F-4D97-AF65-F5344CB8AC3E}">
        <p14:creationId xmlns:p14="http://schemas.microsoft.com/office/powerpoint/2010/main" val="50569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1000"/>
                                        <p:tgtEl>
                                          <p:spTgt spid="8">
                                            <p:txEl>
                                              <p:pRg st="0" end="0"/>
                                            </p:txEl>
                                          </p:spTgt>
                                        </p:tgtEl>
                                      </p:cBhvr>
                                    </p:animEffect>
                                    <p:anim calcmode="lin" valueType="num">
                                      <p:cBhvr>
                                        <p:cTn id="1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1000"/>
                                        <p:tgtEl>
                                          <p:spTgt spid="8">
                                            <p:txEl>
                                              <p:pRg st="1" end="1"/>
                                            </p:txEl>
                                          </p:spTgt>
                                        </p:tgtEl>
                                      </p:cBhvr>
                                    </p:animEffect>
                                    <p:anim calcmode="lin" valueType="num">
                                      <p:cBhvr>
                                        <p:cTn id="21"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1000"/>
                                        <p:tgtEl>
                                          <p:spTgt spid="8">
                                            <p:txEl>
                                              <p:pRg st="3" end="3"/>
                                            </p:txEl>
                                          </p:spTgt>
                                        </p:tgtEl>
                                      </p:cBhvr>
                                    </p:animEffect>
                                    <p:anim calcmode="lin" valueType="num">
                                      <p:cBhvr>
                                        <p:cTn id="2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1000"/>
                                        <p:tgtEl>
                                          <p:spTgt spid="8">
                                            <p:txEl>
                                              <p:pRg st="2" end="2"/>
                                            </p:txEl>
                                          </p:spTgt>
                                        </p:tgtEl>
                                      </p:cBhvr>
                                    </p:animEffect>
                                    <p:anim calcmode="lin" valueType="num">
                                      <p:cBhvr>
                                        <p:cTn id="3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8">
                                            <p:txEl>
                                              <p:pRg st="2" end="2"/>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8">
                                            <p:txEl>
                                              <p:pRg st="5" end="5"/>
                                            </p:txEl>
                                          </p:spTgt>
                                        </p:tgtEl>
                                        <p:attrNameLst>
                                          <p:attrName>style.visibility</p:attrName>
                                        </p:attrNameLst>
                                      </p:cBhvr>
                                      <p:to>
                                        <p:strVal val="visible"/>
                                      </p:to>
                                    </p:set>
                                    <p:animEffect transition="in" filter="fade">
                                      <p:cBhvr>
                                        <p:cTn id="40" dur="1000"/>
                                        <p:tgtEl>
                                          <p:spTgt spid="8">
                                            <p:txEl>
                                              <p:pRg st="5" end="5"/>
                                            </p:txEl>
                                          </p:spTgt>
                                        </p:tgtEl>
                                      </p:cBhvr>
                                    </p:animEffect>
                                    <p:anim calcmode="lin" valueType="num">
                                      <p:cBhvr>
                                        <p:cTn id="41"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animEffect transition="in" filter="fade">
                                      <p:cBhvr>
                                        <p:cTn id="45" dur="1000"/>
                                        <p:tgtEl>
                                          <p:spTgt spid="8">
                                            <p:txEl>
                                              <p:pRg st="6" end="6"/>
                                            </p:txEl>
                                          </p:spTgt>
                                        </p:tgtEl>
                                      </p:cBhvr>
                                    </p:animEffect>
                                    <p:anim calcmode="lin" valueType="num">
                                      <p:cBhvr>
                                        <p:cTn id="46"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8">
                                            <p:txEl>
                                              <p:pRg st="6" end="6"/>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8">
                                            <p:txEl>
                                              <p:pRg st="7" end="7"/>
                                            </p:txEl>
                                          </p:spTgt>
                                        </p:tgtEl>
                                        <p:attrNameLst>
                                          <p:attrName>style.visibility</p:attrName>
                                        </p:attrNameLst>
                                      </p:cBhvr>
                                      <p:to>
                                        <p:strVal val="visible"/>
                                      </p:to>
                                    </p:set>
                                    <p:animEffect transition="in" filter="fade">
                                      <p:cBhvr>
                                        <p:cTn id="50" dur="1000"/>
                                        <p:tgtEl>
                                          <p:spTgt spid="8">
                                            <p:txEl>
                                              <p:pRg st="7" end="7"/>
                                            </p:txEl>
                                          </p:spTgt>
                                        </p:tgtEl>
                                      </p:cBhvr>
                                    </p:animEffect>
                                    <p:anim calcmode="lin" valueType="num">
                                      <p:cBhvr>
                                        <p:cTn id="51"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8">
                                            <p:txEl>
                                              <p:pRg st="7" end="7"/>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8">
                                            <p:txEl>
                                              <p:pRg st="8" end="8"/>
                                            </p:txEl>
                                          </p:spTgt>
                                        </p:tgtEl>
                                        <p:attrNameLst>
                                          <p:attrName>style.visibility</p:attrName>
                                        </p:attrNameLst>
                                      </p:cBhvr>
                                      <p:to>
                                        <p:strVal val="visible"/>
                                      </p:to>
                                    </p:set>
                                    <p:animEffect transition="in" filter="fade">
                                      <p:cBhvr>
                                        <p:cTn id="55" dur="1000"/>
                                        <p:tgtEl>
                                          <p:spTgt spid="8">
                                            <p:txEl>
                                              <p:pRg st="8" end="8"/>
                                            </p:txEl>
                                          </p:spTgt>
                                        </p:tgtEl>
                                      </p:cBhvr>
                                    </p:animEffect>
                                    <p:anim calcmode="lin" valueType="num">
                                      <p:cBhvr>
                                        <p:cTn id="56"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8">
                                            <p:txEl>
                                              <p:pRg st="8" end="8"/>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8">
                                            <p:txEl>
                                              <p:pRg st="9" end="9"/>
                                            </p:txEl>
                                          </p:spTgt>
                                        </p:tgtEl>
                                        <p:attrNameLst>
                                          <p:attrName>style.visibility</p:attrName>
                                        </p:attrNameLst>
                                      </p:cBhvr>
                                      <p:to>
                                        <p:strVal val="visible"/>
                                      </p:to>
                                    </p:set>
                                    <p:animEffect transition="in" filter="fade">
                                      <p:cBhvr>
                                        <p:cTn id="60" dur="1000"/>
                                        <p:tgtEl>
                                          <p:spTgt spid="8">
                                            <p:txEl>
                                              <p:pRg st="9" end="9"/>
                                            </p:txEl>
                                          </p:spTgt>
                                        </p:tgtEl>
                                      </p:cBhvr>
                                    </p:animEffect>
                                    <p:anim calcmode="lin" valueType="num">
                                      <p:cBhvr>
                                        <p:cTn id="61"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8">
                                            <p:txEl>
                                              <p:pRg st="9" end="9"/>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8">
                                            <p:txEl>
                                              <p:pRg st="10" end="10"/>
                                            </p:txEl>
                                          </p:spTgt>
                                        </p:tgtEl>
                                        <p:attrNameLst>
                                          <p:attrName>style.visibility</p:attrName>
                                        </p:attrNameLst>
                                      </p:cBhvr>
                                      <p:to>
                                        <p:strVal val="visible"/>
                                      </p:to>
                                    </p:set>
                                    <p:animEffect transition="in" filter="fade">
                                      <p:cBhvr>
                                        <p:cTn id="65" dur="1000"/>
                                        <p:tgtEl>
                                          <p:spTgt spid="8">
                                            <p:txEl>
                                              <p:pRg st="10" end="10"/>
                                            </p:txEl>
                                          </p:spTgt>
                                        </p:tgtEl>
                                      </p:cBhvr>
                                    </p:animEffect>
                                    <p:anim calcmode="lin" valueType="num">
                                      <p:cBhvr>
                                        <p:cTn id="66"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67" dur="1000" fill="hold"/>
                                        <p:tgtEl>
                                          <p:spTgt spid="8">
                                            <p:txEl>
                                              <p:pRg st="10" end="10"/>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8">
                                            <p:txEl>
                                              <p:pRg st="11" end="11"/>
                                            </p:txEl>
                                          </p:spTgt>
                                        </p:tgtEl>
                                        <p:attrNameLst>
                                          <p:attrName>style.visibility</p:attrName>
                                        </p:attrNameLst>
                                      </p:cBhvr>
                                      <p:to>
                                        <p:strVal val="visible"/>
                                      </p:to>
                                    </p:set>
                                    <p:animEffect transition="in" filter="fade">
                                      <p:cBhvr>
                                        <p:cTn id="70" dur="1000"/>
                                        <p:tgtEl>
                                          <p:spTgt spid="8">
                                            <p:txEl>
                                              <p:pRg st="11" end="11"/>
                                            </p:txEl>
                                          </p:spTgt>
                                        </p:tgtEl>
                                      </p:cBhvr>
                                    </p:animEffect>
                                    <p:anim calcmode="lin" valueType="num">
                                      <p:cBhvr>
                                        <p:cTn id="71" dur="1000" fill="hold"/>
                                        <p:tgtEl>
                                          <p:spTgt spid="8">
                                            <p:txEl>
                                              <p:pRg st="11" end="11"/>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11" end="11"/>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8">
                                            <p:txEl>
                                              <p:pRg st="12" end="12"/>
                                            </p:txEl>
                                          </p:spTgt>
                                        </p:tgtEl>
                                        <p:attrNameLst>
                                          <p:attrName>style.visibility</p:attrName>
                                        </p:attrNameLst>
                                      </p:cBhvr>
                                      <p:to>
                                        <p:strVal val="visible"/>
                                      </p:to>
                                    </p:set>
                                    <p:animEffect transition="in" filter="fade">
                                      <p:cBhvr>
                                        <p:cTn id="75" dur="1000"/>
                                        <p:tgtEl>
                                          <p:spTgt spid="8">
                                            <p:txEl>
                                              <p:pRg st="12" end="12"/>
                                            </p:txEl>
                                          </p:spTgt>
                                        </p:tgtEl>
                                      </p:cBhvr>
                                    </p:animEffect>
                                    <p:anim calcmode="lin" valueType="num">
                                      <p:cBhvr>
                                        <p:cTn id="76" dur="1000" fill="hold"/>
                                        <p:tgtEl>
                                          <p:spTgt spid="8">
                                            <p:txEl>
                                              <p:pRg st="12" end="12"/>
                                            </p:txEl>
                                          </p:spTgt>
                                        </p:tgtEl>
                                        <p:attrNameLst>
                                          <p:attrName>ppt_x</p:attrName>
                                        </p:attrNameLst>
                                      </p:cBhvr>
                                      <p:tavLst>
                                        <p:tav tm="0">
                                          <p:val>
                                            <p:strVal val="#ppt_x"/>
                                          </p:val>
                                        </p:tav>
                                        <p:tav tm="100000">
                                          <p:val>
                                            <p:strVal val="#ppt_x"/>
                                          </p:val>
                                        </p:tav>
                                      </p:tavLst>
                                    </p:anim>
                                    <p:anim calcmode="lin" valueType="num">
                                      <p:cBhvr>
                                        <p:cTn id="77" dur="1000" fill="hold"/>
                                        <p:tgtEl>
                                          <p:spTgt spid="8">
                                            <p:txEl>
                                              <p:pRg st="12" end="12"/>
                                            </p:txEl>
                                          </p:spTgt>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8">
                                            <p:txEl>
                                              <p:pRg st="13" end="13"/>
                                            </p:txEl>
                                          </p:spTgt>
                                        </p:tgtEl>
                                        <p:attrNameLst>
                                          <p:attrName>style.visibility</p:attrName>
                                        </p:attrNameLst>
                                      </p:cBhvr>
                                      <p:to>
                                        <p:strVal val="visible"/>
                                      </p:to>
                                    </p:set>
                                    <p:animEffect transition="in" filter="fade">
                                      <p:cBhvr>
                                        <p:cTn id="80" dur="1000"/>
                                        <p:tgtEl>
                                          <p:spTgt spid="8">
                                            <p:txEl>
                                              <p:pRg st="13" end="13"/>
                                            </p:txEl>
                                          </p:spTgt>
                                        </p:tgtEl>
                                      </p:cBhvr>
                                    </p:animEffect>
                                    <p:anim calcmode="lin" valueType="num">
                                      <p:cBhvr>
                                        <p:cTn id="81" dur="1000" fill="hold"/>
                                        <p:tgtEl>
                                          <p:spTgt spid="8">
                                            <p:txEl>
                                              <p:pRg st="13" end="13"/>
                                            </p:txEl>
                                          </p:spTgt>
                                        </p:tgtEl>
                                        <p:attrNameLst>
                                          <p:attrName>ppt_x</p:attrName>
                                        </p:attrNameLst>
                                      </p:cBhvr>
                                      <p:tavLst>
                                        <p:tav tm="0">
                                          <p:val>
                                            <p:strVal val="#ppt_x"/>
                                          </p:val>
                                        </p:tav>
                                        <p:tav tm="100000">
                                          <p:val>
                                            <p:strVal val="#ppt_x"/>
                                          </p:val>
                                        </p:tav>
                                      </p:tavLst>
                                    </p:anim>
                                    <p:anim calcmode="lin" valueType="num">
                                      <p:cBhvr>
                                        <p:cTn id="82" dur="1000" fill="hold"/>
                                        <p:tgtEl>
                                          <p:spTgt spid="8">
                                            <p:txEl>
                                              <p:pRg st="13" end="13"/>
                                            </p:txEl>
                                          </p:spTgt>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8">
                                            <p:txEl>
                                              <p:pRg st="14" end="14"/>
                                            </p:txEl>
                                          </p:spTgt>
                                        </p:tgtEl>
                                        <p:attrNameLst>
                                          <p:attrName>style.visibility</p:attrName>
                                        </p:attrNameLst>
                                      </p:cBhvr>
                                      <p:to>
                                        <p:strVal val="visible"/>
                                      </p:to>
                                    </p:set>
                                    <p:animEffect transition="in" filter="fade">
                                      <p:cBhvr>
                                        <p:cTn id="85" dur="1000"/>
                                        <p:tgtEl>
                                          <p:spTgt spid="8">
                                            <p:txEl>
                                              <p:pRg st="14" end="14"/>
                                            </p:txEl>
                                          </p:spTgt>
                                        </p:tgtEl>
                                      </p:cBhvr>
                                    </p:animEffect>
                                    <p:anim calcmode="lin" valueType="num">
                                      <p:cBhvr>
                                        <p:cTn id="86" dur="1000" fill="hold"/>
                                        <p:tgtEl>
                                          <p:spTgt spid="8">
                                            <p:txEl>
                                              <p:pRg st="14" end="14"/>
                                            </p:txEl>
                                          </p:spTgt>
                                        </p:tgtEl>
                                        <p:attrNameLst>
                                          <p:attrName>ppt_x</p:attrName>
                                        </p:attrNameLst>
                                      </p:cBhvr>
                                      <p:tavLst>
                                        <p:tav tm="0">
                                          <p:val>
                                            <p:strVal val="#ppt_x"/>
                                          </p:val>
                                        </p:tav>
                                        <p:tav tm="100000">
                                          <p:val>
                                            <p:strVal val="#ppt_x"/>
                                          </p:val>
                                        </p:tav>
                                      </p:tavLst>
                                    </p:anim>
                                    <p:anim calcmode="lin" valueType="num">
                                      <p:cBhvr>
                                        <p:cTn id="87" dur="1000" fill="hold"/>
                                        <p:tgtEl>
                                          <p:spTgt spid="8">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BB5D15-F3F8-4B0E-8EE1-95092FEB7ECF}"/>
              </a:ext>
            </a:extLst>
          </p:cNvPr>
          <p:cNvSpPr>
            <a:spLocks noGrp="1"/>
          </p:cNvSpPr>
          <p:nvPr>
            <p:ph idx="1"/>
          </p:nvPr>
        </p:nvSpPr>
        <p:spPr>
          <a:xfrm>
            <a:off x="457200" y="1945435"/>
            <a:ext cx="8229600" cy="2733658"/>
          </a:xfrm>
        </p:spPr>
        <p:txBody>
          <a:bodyPr vert="horz" lIns="91440" tIns="45720" rIns="91440" bIns="45720" rtlCol="0" anchor="t">
            <a:normAutofit/>
          </a:bodyPr>
          <a:lstStyle/>
          <a:p>
            <a:r>
              <a:rPr lang="en-US" sz="2100" dirty="0">
                <a:latin typeface="+mj-lt"/>
              </a:rPr>
              <a:t>U.S. citizen</a:t>
            </a:r>
          </a:p>
          <a:p>
            <a:r>
              <a:rPr lang="en-US" sz="2100" dirty="0">
                <a:latin typeface="+mj-lt"/>
              </a:rPr>
              <a:t>Undergraduate student</a:t>
            </a:r>
          </a:p>
          <a:p>
            <a:r>
              <a:rPr lang="en-US" sz="2100" dirty="0">
                <a:latin typeface="+mj-lt"/>
              </a:rPr>
              <a:t>Federal Pell Grant recipient</a:t>
            </a:r>
          </a:p>
          <a:p>
            <a:r>
              <a:rPr lang="en-US" sz="2100" dirty="0">
                <a:latin typeface="+mj-lt"/>
              </a:rPr>
              <a:t>Credit-bearing program</a:t>
            </a:r>
          </a:p>
          <a:p>
            <a:r>
              <a:rPr lang="en-US" sz="2100" dirty="0">
                <a:latin typeface="+mj-lt"/>
              </a:rPr>
              <a:t>Minimum three weeks (21 days) OR two weeks (14 days) if at two-year institution</a:t>
            </a:r>
          </a:p>
          <a:p>
            <a:r>
              <a:rPr lang="en-US" sz="2100" dirty="0">
                <a:latin typeface="+mj-lt"/>
              </a:rPr>
              <a:t>In a country with an overall Travel Advisory level 1 or 2</a:t>
            </a:r>
          </a:p>
        </p:txBody>
      </p:sp>
      <p:pic>
        <p:nvPicPr>
          <p:cNvPr id="7" name="Picture 6" descr="A group of people sitting at a table using a computer&#10;&#10;Description generated with high confidence">
            <a:extLst>
              <a:ext uri="{FF2B5EF4-FFF2-40B4-BE49-F238E27FC236}">
                <a16:creationId xmlns:a16="http://schemas.microsoft.com/office/drawing/2014/main" id="{1DAD90E8-691A-40A3-AD5B-E0ACE02A1BC5}"/>
              </a:ext>
            </a:extLst>
          </p:cNvPr>
          <p:cNvPicPr>
            <a:picLocks noChangeAspect="1"/>
          </p:cNvPicPr>
          <p:nvPr/>
        </p:nvPicPr>
        <p:blipFill>
          <a:blip r:embed="rId3"/>
          <a:stretch>
            <a:fillRect/>
          </a:stretch>
        </p:blipFill>
        <p:spPr>
          <a:xfrm>
            <a:off x="5147127" y="1065840"/>
            <a:ext cx="3092767" cy="20618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36BE4BB8-C757-4118-8A93-CCCBB622BCBE}"/>
              </a:ext>
            </a:extLst>
          </p:cNvPr>
          <p:cNvSpPr txBox="1"/>
          <p:nvPr/>
        </p:nvSpPr>
        <p:spPr>
          <a:xfrm>
            <a:off x="1401620" y="4805452"/>
            <a:ext cx="6340760" cy="338554"/>
          </a:xfrm>
          <a:prstGeom prst="rect">
            <a:avLst/>
          </a:prstGeom>
          <a:noFill/>
        </p:spPr>
        <p:txBody>
          <a:bodyPr wrap="square" rtlCol="0">
            <a:spAutoFit/>
          </a:bodyPr>
          <a:lstStyle/>
          <a:p>
            <a:pPr algn="ctr"/>
            <a:r>
              <a:rPr lang="en-US" sz="800" dirty="0">
                <a:solidFill>
                  <a:srgbClr val="969696"/>
                </a:solidFill>
                <a:latin typeface="Verlag Light" pitchFamily="50" charset="0"/>
              </a:rPr>
              <a:t>The Benjamin A. Gilman International Scholarship Program is a program of the U.S. Department of State with funding provided by the U.S. Government and supported in its implementation by the Institute of International Education (IIE)</a:t>
            </a:r>
          </a:p>
        </p:txBody>
      </p:sp>
      <p:sp>
        <p:nvSpPr>
          <p:cNvPr id="6" name="TextBox 5">
            <a:extLst>
              <a:ext uri="{FF2B5EF4-FFF2-40B4-BE49-F238E27FC236}">
                <a16:creationId xmlns:a16="http://schemas.microsoft.com/office/drawing/2014/main" id="{9DB74B26-8B84-489C-B859-025DABA914F3}"/>
              </a:ext>
            </a:extLst>
          </p:cNvPr>
          <p:cNvSpPr txBox="1"/>
          <p:nvPr/>
        </p:nvSpPr>
        <p:spPr>
          <a:xfrm>
            <a:off x="316523" y="1324570"/>
            <a:ext cx="7842739" cy="646331"/>
          </a:xfrm>
          <a:prstGeom prst="rect">
            <a:avLst/>
          </a:prstGeom>
          <a:noFill/>
        </p:spPr>
        <p:txBody>
          <a:bodyPr wrap="square" rtlCol="0">
            <a:spAutoFit/>
          </a:bodyPr>
          <a:lstStyle/>
          <a:p>
            <a:r>
              <a:rPr lang="en-US" sz="3600" b="1" dirty="0">
                <a:solidFill>
                  <a:srgbClr val="5F1259"/>
                </a:solidFill>
              </a:rPr>
              <a:t>Eligibility</a:t>
            </a:r>
          </a:p>
        </p:txBody>
      </p:sp>
    </p:spTree>
    <p:extLst>
      <p:ext uri="{BB962C8B-B14F-4D97-AF65-F5344CB8AC3E}">
        <p14:creationId xmlns:p14="http://schemas.microsoft.com/office/powerpoint/2010/main" val="11408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D924-BEB1-4E55-B260-049CA22CD341}"/>
              </a:ext>
            </a:extLst>
          </p:cNvPr>
          <p:cNvSpPr>
            <a:spLocks noGrp="1"/>
          </p:cNvSpPr>
          <p:nvPr>
            <p:ph type="title"/>
          </p:nvPr>
        </p:nvSpPr>
        <p:spPr>
          <a:xfrm>
            <a:off x="457200" y="1089916"/>
            <a:ext cx="8229600" cy="779318"/>
          </a:xfrm>
        </p:spPr>
        <p:txBody>
          <a:bodyPr/>
          <a:lstStyle/>
          <a:p>
            <a:r>
              <a:rPr lang="en-US" b="1" dirty="0">
                <a:latin typeface="+mj-lt"/>
              </a:rPr>
              <a:t>Gilman-McCain Scholarship</a:t>
            </a:r>
          </a:p>
        </p:txBody>
      </p:sp>
      <p:sp>
        <p:nvSpPr>
          <p:cNvPr id="3" name="Content Placeholder 2">
            <a:extLst>
              <a:ext uri="{FF2B5EF4-FFF2-40B4-BE49-F238E27FC236}">
                <a16:creationId xmlns:a16="http://schemas.microsoft.com/office/drawing/2014/main" id="{C7CA4D8F-9DC3-4486-B020-033D29DDE051}"/>
              </a:ext>
            </a:extLst>
          </p:cNvPr>
          <p:cNvSpPr>
            <a:spLocks noGrp="1"/>
          </p:cNvSpPr>
          <p:nvPr>
            <p:ph idx="1"/>
          </p:nvPr>
        </p:nvSpPr>
        <p:spPr>
          <a:xfrm>
            <a:off x="457200" y="2110905"/>
            <a:ext cx="8593016" cy="2696483"/>
          </a:xfrm>
        </p:spPr>
        <p:txBody>
          <a:bodyPr vert="horz" lIns="91440" tIns="45720" rIns="91440" bIns="45720" rtlCol="0" anchor="t">
            <a:noAutofit/>
          </a:bodyPr>
          <a:lstStyle/>
          <a:p>
            <a:pPr>
              <a:buFont typeface="Wingdings"/>
              <a:buChar char="§"/>
            </a:pPr>
            <a:r>
              <a:rPr lang="en-US" sz="1800" dirty="0">
                <a:latin typeface="+mj-lt"/>
                <a:cs typeface="Calibri"/>
              </a:rPr>
              <a:t>U.S. citizen</a:t>
            </a:r>
            <a:endParaRPr lang="en-US" sz="1800" dirty="0">
              <a:latin typeface="+mj-lt"/>
            </a:endParaRPr>
          </a:p>
          <a:p>
            <a:pPr>
              <a:buFont typeface="Wingdings"/>
              <a:buChar char="§"/>
            </a:pPr>
            <a:r>
              <a:rPr lang="en-US" sz="1800" dirty="0">
                <a:latin typeface="+mj-lt"/>
                <a:cs typeface="Calibri"/>
              </a:rPr>
              <a:t>Undergraduate student</a:t>
            </a:r>
            <a:endParaRPr lang="en-US" sz="1800" dirty="0">
              <a:latin typeface="+mj-lt"/>
            </a:endParaRPr>
          </a:p>
          <a:p>
            <a:pPr>
              <a:buFont typeface="Wingdings"/>
              <a:buChar char="§"/>
            </a:pPr>
            <a:r>
              <a:rPr lang="en-US" sz="1800" b="1" dirty="0">
                <a:solidFill>
                  <a:srgbClr val="0069AB"/>
                </a:solidFill>
                <a:latin typeface="+mj-lt"/>
                <a:cs typeface="Calibri"/>
              </a:rPr>
              <a:t>Recipient of any type of Title IV federal financial aid</a:t>
            </a:r>
            <a:endParaRPr lang="en-US" sz="1800" dirty="0">
              <a:solidFill>
                <a:srgbClr val="0069AB"/>
              </a:solidFill>
              <a:latin typeface="+mj-lt"/>
            </a:endParaRPr>
          </a:p>
          <a:p>
            <a:pPr>
              <a:buFont typeface="Wingdings"/>
              <a:buChar char="§"/>
            </a:pPr>
            <a:r>
              <a:rPr lang="en-US" sz="1800" dirty="0">
                <a:latin typeface="+mj-lt"/>
                <a:cs typeface="Calibri"/>
              </a:rPr>
              <a:t>Credit-bearing program</a:t>
            </a:r>
            <a:endParaRPr lang="en-US" sz="1800" dirty="0">
              <a:latin typeface="+mj-lt"/>
            </a:endParaRPr>
          </a:p>
          <a:p>
            <a:pPr>
              <a:buFont typeface="Wingdings"/>
              <a:buChar char="§"/>
            </a:pPr>
            <a:r>
              <a:rPr lang="en-US" sz="1800" dirty="0">
                <a:latin typeface="+mj-lt"/>
                <a:cs typeface="Calibri"/>
              </a:rPr>
              <a:t>Minimum three weeks (21 days) OR two weeks (14 days) if at two-year institution</a:t>
            </a:r>
            <a:endParaRPr lang="en-US" sz="1800" dirty="0">
              <a:latin typeface="+mj-lt"/>
            </a:endParaRPr>
          </a:p>
          <a:p>
            <a:pPr>
              <a:buFont typeface="Wingdings"/>
              <a:buChar char="§"/>
            </a:pPr>
            <a:r>
              <a:rPr lang="en-US" sz="1800" dirty="0">
                <a:latin typeface="+mj-lt"/>
                <a:cs typeface="Calibri"/>
              </a:rPr>
              <a:t>In a country with an overall Travel Advisory level 1 or 2</a:t>
            </a:r>
            <a:endParaRPr lang="en-US" sz="1800" dirty="0">
              <a:latin typeface="+mj-lt"/>
            </a:endParaRPr>
          </a:p>
          <a:p>
            <a:pPr>
              <a:buFont typeface="Wingdings"/>
              <a:buChar char="§"/>
            </a:pPr>
            <a:r>
              <a:rPr lang="en-US" sz="1800" b="1" dirty="0">
                <a:solidFill>
                  <a:srgbClr val="0069AB"/>
                </a:solidFill>
                <a:latin typeface="+mj-lt"/>
                <a:cs typeface="Calibri"/>
              </a:rPr>
              <a:t>Dependent child of an active duty military member</a:t>
            </a:r>
            <a:r>
              <a:rPr lang="en-US" sz="1800" b="1" dirty="0">
                <a:latin typeface="+mj-lt"/>
                <a:cs typeface="Calibri"/>
              </a:rPr>
              <a:t> </a:t>
            </a:r>
            <a:r>
              <a:rPr lang="en-US" sz="1800" dirty="0">
                <a:latin typeface="+mj-lt"/>
                <a:cs typeface="Calibri"/>
              </a:rPr>
              <a:t>(Air Force, Army, Marine Corps, Navy, and Coast Guard)</a:t>
            </a:r>
            <a:endParaRPr lang="en-US" sz="1800" dirty="0">
              <a:latin typeface="+mj-lt"/>
            </a:endParaRPr>
          </a:p>
        </p:txBody>
      </p:sp>
      <p:sp>
        <p:nvSpPr>
          <p:cNvPr id="7" name="TextBox 6">
            <a:extLst>
              <a:ext uri="{FF2B5EF4-FFF2-40B4-BE49-F238E27FC236}">
                <a16:creationId xmlns:a16="http://schemas.microsoft.com/office/drawing/2014/main" id="{24770432-85E6-430B-97F0-D271AA1B19BD}"/>
              </a:ext>
            </a:extLst>
          </p:cNvPr>
          <p:cNvSpPr txBox="1"/>
          <p:nvPr/>
        </p:nvSpPr>
        <p:spPr>
          <a:xfrm>
            <a:off x="1401620" y="4805452"/>
            <a:ext cx="6340760" cy="338554"/>
          </a:xfrm>
          <a:prstGeom prst="rect">
            <a:avLst/>
          </a:prstGeom>
          <a:noFill/>
        </p:spPr>
        <p:txBody>
          <a:bodyPr wrap="square" rtlCol="0">
            <a:spAutoFit/>
          </a:bodyPr>
          <a:lstStyle/>
          <a:p>
            <a:pPr algn="ctr"/>
            <a:r>
              <a:rPr lang="en-US" sz="800" dirty="0">
                <a:solidFill>
                  <a:srgbClr val="969696"/>
                </a:solidFill>
                <a:latin typeface="Verlag Light" pitchFamily="50" charset="0"/>
              </a:rPr>
              <a:t>The Benjamin A. Gilman International Scholarship Program is a program of the U.S. Department of State with funding provided by the U.S. Government and supported in its implementation by the Institute of International Education (IIE)</a:t>
            </a:r>
          </a:p>
        </p:txBody>
      </p:sp>
      <p:sp>
        <p:nvSpPr>
          <p:cNvPr id="12" name="TextBox 11">
            <a:extLst>
              <a:ext uri="{FF2B5EF4-FFF2-40B4-BE49-F238E27FC236}">
                <a16:creationId xmlns:a16="http://schemas.microsoft.com/office/drawing/2014/main" id="{6A502B42-8E81-47C0-A461-CDA505DB33E4}"/>
              </a:ext>
            </a:extLst>
          </p:cNvPr>
          <p:cNvSpPr txBox="1"/>
          <p:nvPr/>
        </p:nvSpPr>
        <p:spPr>
          <a:xfrm>
            <a:off x="533960" y="1713939"/>
            <a:ext cx="782618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j-lt"/>
              </a:rPr>
              <a:t>$5,000 for child dependents of active duty service members </a:t>
            </a:r>
            <a:endParaRPr lang="en-US" sz="2000" dirty="0">
              <a:latin typeface="+mj-lt"/>
              <a:ea typeface="+mn-lt"/>
              <a:cs typeface="+mn-lt"/>
            </a:endParaRPr>
          </a:p>
        </p:txBody>
      </p:sp>
    </p:spTree>
    <p:extLst>
      <p:ext uri="{BB962C8B-B14F-4D97-AF65-F5344CB8AC3E}">
        <p14:creationId xmlns:p14="http://schemas.microsoft.com/office/powerpoint/2010/main" val="359902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0590A4-D3A3-41B3-AD18-EEC5B3A90AB5}"/>
              </a:ext>
            </a:extLst>
          </p:cNvPr>
          <p:cNvPicPr>
            <a:picLocks noChangeAspect="1"/>
          </p:cNvPicPr>
          <p:nvPr/>
        </p:nvPicPr>
        <p:blipFill rotWithShape="1">
          <a:blip r:embed="rId3"/>
          <a:srcRect t="25963" b="19744"/>
          <a:stretch/>
        </p:blipFill>
        <p:spPr>
          <a:xfrm>
            <a:off x="123331" y="2105637"/>
            <a:ext cx="1463167" cy="2555263"/>
          </a:xfrm>
          <a:prstGeom prst="rect">
            <a:avLst/>
          </a:prstGeom>
        </p:spPr>
      </p:pic>
      <p:pic>
        <p:nvPicPr>
          <p:cNvPr id="10" name="Picture 9">
            <a:extLst>
              <a:ext uri="{FF2B5EF4-FFF2-40B4-BE49-F238E27FC236}">
                <a16:creationId xmlns:a16="http://schemas.microsoft.com/office/drawing/2014/main" id="{E595823C-B072-429F-9683-7BEB56619ED1}"/>
              </a:ext>
            </a:extLst>
          </p:cNvPr>
          <p:cNvPicPr>
            <a:picLocks noChangeAspect="1"/>
          </p:cNvPicPr>
          <p:nvPr/>
        </p:nvPicPr>
        <p:blipFill rotWithShape="1">
          <a:blip r:embed="rId4"/>
          <a:srcRect t="26171" b="17277"/>
          <a:stretch/>
        </p:blipFill>
        <p:spPr>
          <a:xfrm>
            <a:off x="4111530" y="2052455"/>
            <a:ext cx="1798476" cy="2661626"/>
          </a:xfrm>
          <a:prstGeom prst="rect">
            <a:avLst/>
          </a:prstGeom>
        </p:spPr>
      </p:pic>
      <p:sp>
        <p:nvSpPr>
          <p:cNvPr id="12" name="TextBox 11">
            <a:extLst>
              <a:ext uri="{FF2B5EF4-FFF2-40B4-BE49-F238E27FC236}">
                <a16:creationId xmlns:a16="http://schemas.microsoft.com/office/drawing/2014/main" id="{5A9B1A20-2CC5-4AA0-B15C-AE45DD8AC1D9}"/>
              </a:ext>
            </a:extLst>
          </p:cNvPr>
          <p:cNvSpPr txBox="1"/>
          <p:nvPr/>
        </p:nvSpPr>
        <p:spPr>
          <a:xfrm>
            <a:off x="1401620" y="4805452"/>
            <a:ext cx="6340760" cy="338554"/>
          </a:xfrm>
          <a:prstGeom prst="rect">
            <a:avLst/>
          </a:prstGeom>
          <a:noFill/>
        </p:spPr>
        <p:txBody>
          <a:bodyPr wrap="square" rtlCol="0">
            <a:spAutoFit/>
          </a:bodyPr>
          <a:lstStyle/>
          <a:p>
            <a:pPr algn="ctr"/>
            <a:r>
              <a:rPr lang="en-US" sz="800" dirty="0">
                <a:solidFill>
                  <a:srgbClr val="969696"/>
                </a:solidFill>
                <a:latin typeface="Verlag Light" pitchFamily="50" charset="0"/>
              </a:rPr>
              <a:t>The Benjamin A. Gilman International Scholarship Program is a program of the U.S. Department of State with funding provided by the U.S. Government and supported in its implementation by the Institute of International Education (IIE)</a:t>
            </a:r>
          </a:p>
        </p:txBody>
      </p:sp>
      <p:sp>
        <p:nvSpPr>
          <p:cNvPr id="2" name="TextBox 1">
            <a:extLst>
              <a:ext uri="{FF2B5EF4-FFF2-40B4-BE49-F238E27FC236}">
                <a16:creationId xmlns:a16="http://schemas.microsoft.com/office/drawing/2014/main" id="{2D229100-9782-4427-A7F6-68DB601997D4}"/>
              </a:ext>
            </a:extLst>
          </p:cNvPr>
          <p:cNvSpPr txBox="1"/>
          <p:nvPr/>
        </p:nvSpPr>
        <p:spPr>
          <a:xfrm>
            <a:off x="1456964" y="2547907"/>
            <a:ext cx="3266856" cy="1938992"/>
          </a:xfrm>
          <a:prstGeom prst="rect">
            <a:avLst/>
          </a:prstGeom>
          <a:noFill/>
        </p:spPr>
        <p:txBody>
          <a:bodyPr wrap="square" rtlCol="0">
            <a:spAutoFit/>
          </a:bodyPr>
          <a:lstStyle/>
          <a:p>
            <a:r>
              <a:rPr lang="en-US" sz="2400" b="1" dirty="0">
                <a:solidFill>
                  <a:srgbClr val="EEA420"/>
                </a:solidFill>
              </a:rPr>
              <a:t>Online Application</a:t>
            </a:r>
          </a:p>
          <a:p>
            <a:r>
              <a:rPr lang="en-US" sz="2400" dirty="0"/>
              <a:t>Study Abroad Program</a:t>
            </a:r>
          </a:p>
          <a:p>
            <a:r>
              <a:rPr lang="en-US" sz="2400" dirty="0"/>
              <a:t>Essays</a:t>
            </a:r>
          </a:p>
          <a:p>
            <a:r>
              <a:rPr lang="en-US" sz="2400" dirty="0"/>
              <a:t>Transcript(s)</a:t>
            </a:r>
          </a:p>
          <a:p>
            <a:r>
              <a:rPr lang="en-US" sz="2400" dirty="0"/>
              <a:t>Select Advisors</a:t>
            </a:r>
          </a:p>
        </p:txBody>
      </p:sp>
      <p:sp>
        <p:nvSpPr>
          <p:cNvPr id="13" name="TextBox 12">
            <a:extLst>
              <a:ext uri="{FF2B5EF4-FFF2-40B4-BE49-F238E27FC236}">
                <a16:creationId xmlns:a16="http://schemas.microsoft.com/office/drawing/2014/main" id="{375D06FB-98B2-4E76-A72A-F1A5CA02568B}"/>
              </a:ext>
            </a:extLst>
          </p:cNvPr>
          <p:cNvSpPr txBox="1"/>
          <p:nvPr/>
        </p:nvSpPr>
        <p:spPr>
          <a:xfrm>
            <a:off x="6057453" y="2518029"/>
            <a:ext cx="3266856" cy="1200329"/>
          </a:xfrm>
          <a:prstGeom prst="rect">
            <a:avLst/>
          </a:prstGeom>
          <a:noFill/>
        </p:spPr>
        <p:txBody>
          <a:bodyPr wrap="square" rtlCol="0">
            <a:spAutoFit/>
          </a:bodyPr>
          <a:lstStyle/>
          <a:p>
            <a:r>
              <a:rPr lang="en-US" sz="2400" b="1" dirty="0">
                <a:solidFill>
                  <a:srgbClr val="EEA420"/>
                </a:solidFill>
              </a:rPr>
              <a:t>Advisor Certifications</a:t>
            </a:r>
          </a:p>
          <a:p>
            <a:r>
              <a:rPr lang="en-US" sz="2400" dirty="0"/>
              <a:t>Study Abroad Advisor</a:t>
            </a:r>
          </a:p>
          <a:p>
            <a:r>
              <a:rPr lang="en-US" sz="2400" dirty="0"/>
              <a:t>Financial Aid Advisor</a:t>
            </a:r>
          </a:p>
        </p:txBody>
      </p:sp>
      <p:sp>
        <p:nvSpPr>
          <p:cNvPr id="14" name="TextBox 13">
            <a:extLst>
              <a:ext uri="{FF2B5EF4-FFF2-40B4-BE49-F238E27FC236}">
                <a16:creationId xmlns:a16="http://schemas.microsoft.com/office/drawing/2014/main" id="{EB7490B5-45D1-4F34-B764-0019C78C143E}"/>
              </a:ext>
            </a:extLst>
          </p:cNvPr>
          <p:cNvSpPr txBox="1"/>
          <p:nvPr/>
        </p:nvSpPr>
        <p:spPr>
          <a:xfrm>
            <a:off x="316523" y="1324570"/>
            <a:ext cx="7842739" cy="646331"/>
          </a:xfrm>
          <a:prstGeom prst="rect">
            <a:avLst/>
          </a:prstGeom>
          <a:noFill/>
        </p:spPr>
        <p:txBody>
          <a:bodyPr wrap="square" rtlCol="0">
            <a:spAutoFit/>
          </a:bodyPr>
          <a:lstStyle/>
          <a:p>
            <a:r>
              <a:rPr lang="en-US" sz="3600" b="1" dirty="0">
                <a:solidFill>
                  <a:srgbClr val="5F1259"/>
                </a:solidFill>
              </a:rPr>
              <a:t>How to Apply</a:t>
            </a:r>
          </a:p>
        </p:txBody>
      </p:sp>
    </p:spTree>
    <p:extLst>
      <p:ext uri="{BB962C8B-B14F-4D97-AF65-F5344CB8AC3E}">
        <p14:creationId xmlns:p14="http://schemas.microsoft.com/office/powerpoint/2010/main" val="134477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27BCBE-DF4A-4380-ACB7-F2275CA5AE32}"/>
              </a:ext>
            </a:extLst>
          </p:cNvPr>
          <p:cNvPicPr>
            <a:picLocks noChangeAspect="1"/>
          </p:cNvPicPr>
          <p:nvPr/>
        </p:nvPicPr>
        <p:blipFill>
          <a:blip r:embed="rId3"/>
          <a:stretch>
            <a:fillRect/>
          </a:stretch>
        </p:blipFill>
        <p:spPr>
          <a:xfrm>
            <a:off x="1764894" y="2475575"/>
            <a:ext cx="790778" cy="114703"/>
          </a:xfrm>
          <a:prstGeom prst="rect">
            <a:avLst/>
          </a:prstGeom>
        </p:spPr>
      </p:pic>
      <p:pic>
        <p:nvPicPr>
          <p:cNvPr id="15" name="Picture 14">
            <a:extLst>
              <a:ext uri="{FF2B5EF4-FFF2-40B4-BE49-F238E27FC236}">
                <a16:creationId xmlns:a16="http://schemas.microsoft.com/office/drawing/2014/main" id="{39807D83-8095-4660-A600-79F1199E7A40}"/>
              </a:ext>
            </a:extLst>
          </p:cNvPr>
          <p:cNvPicPr>
            <a:picLocks noChangeAspect="1"/>
          </p:cNvPicPr>
          <p:nvPr/>
        </p:nvPicPr>
        <p:blipFill>
          <a:blip r:embed="rId3"/>
          <a:stretch>
            <a:fillRect/>
          </a:stretch>
        </p:blipFill>
        <p:spPr>
          <a:xfrm>
            <a:off x="1764894" y="3246731"/>
            <a:ext cx="790778" cy="114703"/>
          </a:xfrm>
          <a:prstGeom prst="rect">
            <a:avLst/>
          </a:prstGeom>
        </p:spPr>
      </p:pic>
      <p:pic>
        <p:nvPicPr>
          <p:cNvPr id="16" name="Picture 15">
            <a:extLst>
              <a:ext uri="{FF2B5EF4-FFF2-40B4-BE49-F238E27FC236}">
                <a16:creationId xmlns:a16="http://schemas.microsoft.com/office/drawing/2014/main" id="{61AC34F0-3FDB-461A-8C89-CA3AC3A8197A}"/>
              </a:ext>
            </a:extLst>
          </p:cNvPr>
          <p:cNvPicPr>
            <a:picLocks noChangeAspect="1"/>
          </p:cNvPicPr>
          <p:nvPr/>
        </p:nvPicPr>
        <p:blipFill>
          <a:blip r:embed="rId3"/>
          <a:stretch>
            <a:fillRect/>
          </a:stretch>
        </p:blipFill>
        <p:spPr>
          <a:xfrm>
            <a:off x="1764894" y="4042598"/>
            <a:ext cx="790778" cy="114703"/>
          </a:xfrm>
          <a:prstGeom prst="rect">
            <a:avLst/>
          </a:prstGeom>
        </p:spPr>
      </p:pic>
      <p:pic>
        <p:nvPicPr>
          <p:cNvPr id="18" name="Picture 17">
            <a:extLst>
              <a:ext uri="{FF2B5EF4-FFF2-40B4-BE49-F238E27FC236}">
                <a16:creationId xmlns:a16="http://schemas.microsoft.com/office/drawing/2014/main" id="{5EAC5112-17EE-4552-97B5-E30032832755}"/>
              </a:ext>
            </a:extLst>
          </p:cNvPr>
          <p:cNvPicPr>
            <a:picLocks noChangeAspect="1"/>
          </p:cNvPicPr>
          <p:nvPr/>
        </p:nvPicPr>
        <p:blipFill>
          <a:blip r:embed="rId3"/>
          <a:stretch>
            <a:fillRect/>
          </a:stretch>
        </p:blipFill>
        <p:spPr>
          <a:xfrm flipH="1">
            <a:off x="6665859" y="2470461"/>
            <a:ext cx="790778" cy="114703"/>
          </a:xfrm>
          <a:prstGeom prst="rect">
            <a:avLst/>
          </a:prstGeom>
        </p:spPr>
      </p:pic>
      <p:pic>
        <p:nvPicPr>
          <p:cNvPr id="20" name="Picture 19">
            <a:extLst>
              <a:ext uri="{FF2B5EF4-FFF2-40B4-BE49-F238E27FC236}">
                <a16:creationId xmlns:a16="http://schemas.microsoft.com/office/drawing/2014/main" id="{54451096-09D8-4FF3-AD9A-4A856804B473}"/>
              </a:ext>
            </a:extLst>
          </p:cNvPr>
          <p:cNvPicPr>
            <a:picLocks noChangeAspect="1"/>
          </p:cNvPicPr>
          <p:nvPr/>
        </p:nvPicPr>
        <p:blipFill>
          <a:blip r:embed="rId3"/>
          <a:stretch>
            <a:fillRect/>
          </a:stretch>
        </p:blipFill>
        <p:spPr>
          <a:xfrm flipH="1">
            <a:off x="6665859" y="3241617"/>
            <a:ext cx="790778" cy="114703"/>
          </a:xfrm>
          <a:prstGeom prst="rect">
            <a:avLst/>
          </a:prstGeom>
        </p:spPr>
      </p:pic>
      <p:pic>
        <p:nvPicPr>
          <p:cNvPr id="21" name="Picture 20">
            <a:extLst>
              <a:ext uri="{FF2B5EF4-FFF2-40B4-BE49-F238E27FC236}">
                <a16:creationId xmlns:a16="http://schemas.microsoft.com/office/drawing/2014/main" id="{176B5704-DC74-4E0E-8E7E-E70FE5F3D6F2}"/>
              </a:ext>
            </a:extLst>
          </p:cNvPr>
          <p:cNvPicPr>
            <a:picLocks noChangeAspect="1"/>
          </p:cNvPicPr>
          <p:nvPr/>
        </p:nvPicPr>
        <p:blipFill>
          <a:blip r:embed="rId3"/>
          <a:stretch>
            <a:fillRect/>
          </a:stretch>
        </p:blipFill>
        <p:spPr>
          <a:xfrm flipH="1">
            <a:off x="6665859" y="4037484"/>
            <a:ext cx="790778" cy="114703"/>
          </a:xfrm>
          <a:prstGeom prst="rect">
            <a:avLst/>
          </a:prstGeom>
        </p:spPr>
      </p:pic>
      <p:sp>
        <p:nvSpPr>
          <p:cNvPr id="2" name="TextBox 1">
            <a:extLst>
              <a:ext uri="{FF2B5EF4-FFF2-40B4-BE49-F238E27FC236}">
                <a16:creationId xmlns:a16="http://schemas.microsoft.com/office/drawing/2014/main" id="{FB0D45E2-7775-4E9C-BF6C-3226127BF687}"/>
              </a:ext>
            </a:extLst>
          </p:cNvPr>
          <p:cNvSpPr txBox="1"/>
          <p:nvPr/>
        </p:nvSpPr>
        <p:spPr>
          <a:xfrm>
            <a:off x="3200400" y="2331277"/>
            <a:ext cx="2743200" cy="369332"/>
          </a:xfrm>
          <a:prstGeom prst="rect">
            <a:avLst/>
          </a:prstGeom>
          <a:noFill/>
        </p:spPr>
        <p:txBody>
          <a:bodyPr wrap="square" rtlCol="0">
            <a:spAutoFit/>
          </a:bodyPr>
          <a:lstStyle/>
          <a:p>
            <a:pPr algn="ctr"/>
            <a:r>
              <a:rPr lang="en-US" dirty="0">
                <a:latin typeface="+mj-lt"/>
              </a:rPr>
              <a:t>Personal Interview</a:t>
            </a:r>
          </a:p>
        </p:txBody>
      </p:sp>
      <p:sp>
        <p:nvSpPr>
          <p:cNvPr id="17" name="TextBox 16">
            <a:extLst>
              <a:ext uri="{FF2B5EF4-FFF2-40B4-BE49-F238E27FC236}">
                <a16:creationId xmlns:a16="http://schemas.microsoft.com/office/drawing/2014/main" id="{65880243-5F85-442E-A219-8977A63831A6}"/>
              </a:ext>
            </a:extLst>
          </p:cNvPr>
          <p:cNvSpPr txBox="1"/>
          <p:nvPr/>
        </p:nvSpPr>
        <p:spPr>
          <a:xfrm>
            <a:off x="1401620" y="4805452"/>
            <a:ext cx="6340760" cy="338554"/>
          </a:xfrm>
          <a:prstGeom prst="rect">
            <a:avLst/>
          </a:prstGeom>
          <a:noFill/>
        </p:spPr>
        <p:txBody>
          <a:bodyPr wrap="square" rtlCol="0">
            <a:spAutoFit/>
          </a:bodyPr>
          <a:lstStyle/>
          <a:p>
            <a:pPr algn="ctr"/>
            <a:r>
              <a:rPr lang="en-US" sz="800" dirty="0">
                <a:solidFill>
                  <a:srgbClr val="969696"/>
                </a:solidFill>
                <a:latin typeface="Verlag Light" pitchFamily="50" charset="0"/>
              </a:rPr>
              <a:t>The Benjamin A. Gilman International Scholarship Program is a program of the U.S. Department of State with funding provided by the U.S. Government and supported in its implementation by the Institute of International Education (IIE)</a:t>
            </a:r>
          </a:p>
        </p:txBody>
      </p:sp>
      <p:sp>
        <p:nvSpPr>
          <p:cNvPr id="3" name="TextBox 2">
            <a:extLst>
              <a:ext uri="{FF2B5EF4-FFF2-40B4-BE49-F238E27FC236}">
                <a16:creationId xmlns:a16="http://schemas.microsoft.com/office/drawing/2014/main" id="{E8731579-82B8-44B8-8E7B-62F9077F1FAE}"/>
              </a:ext>
            </a:extLst>
          </p:cNvPr>
          <p:cNvSpPr txBox="1"/>
          <p:nvPr/>
        </p:nvSpPr>
        <p:spPr>
          <a:xfrm>
            <a:off x="2896621" y="1735176"/>
            <a:ext cx="3425098" cy="523220"/>
          </a:xfrm>
          <a:prstGeom prst="rect">
            <a:avLst/>
          </a:prstGeom>
          <a:noFill/>
        </p:spPr>
        <p:txBody>
          <a:bodyPr wrap="square" rtlCol="0">
            <a:spAutoFit/>
          </a:bodyPr>
          <a:lstStyle/>
          <a:p>
            <a:pPr algn="ctr"/>
            <a:r>
              <a:rPr lang="en-US" sz="2800" b="1" dirty="0"/>
              <a:t>Statement of Purpose</a:t>
            </a:r>
          </a:p>
        </p:txBody>
      </p:sp>
      <p:sp>
        <p:nvSpPr>
          <p:cNvPr id="13" name="TextBox 12">
            <a:extLst>
              <a:ext uri="{FF2B5EF4-FFF2-40B4-BE49-F238E27FC236}">
                <a16:creationId xmlns:a16="http://schemas.microsoft.com/office/drawing/2014/main" id="{3DB64332-13FF-4D8A-8B97-F43FE93F45BD}"/>
              </a:ext>
            </a:extLst>
          </p:cNvPr>
          <p:cNvSpPr txBox="1"/>
          <p:nvPr/>
        </p:nvSpPr>
        <p:spPr>
          <a:xfrm>
            <a:off x="2665735" y="2975575"/>
            <a:ext cx="3890061" cy="646331"/>
          </a:xfrm>
          <a:prstGeom prst="rect">
            <a:avLst/>
          </a:prstGeom>
          <a:noFill/>
        </p:spPr>
        <p:txBody>
          <a:bodyPr wrap="square" rtlCol="0">
            <a:spAutoFit/>
          </a:bodyPr>
          <a:lstStyle/>
          <a:p>
            <a:pPr algn="ctr"/>
            <a:r>
              <a:rPr lang="en-US" dirty="0">
                <a:latin typeface="+mj-lt"/>
              </a:rPr>
              <a:t>You + Program + Goals</a:t>
            </a:r>
          </a:p>
          <a:p>
            <a:pPr algn="ctr"/>
            <a:r>
              <a:rPr lang="en-US" dirty="0">
                <a:latin typeface="+mj-lt"/>
              </a:rPr>
              <a:t>(academic, professional, personal)</a:t>
            </a:r>
          </a:p>
        </p:txBody>
      </p:sp>
      <p:sp>
        <p:nvSpPr>
          <p:cNvPr id="19" name="TextBox 18">
            <a:extLst>
              <a:ext uri="{FF2B5EF4-FFF2-40B4-BE49-F238E27FC236}">
                <a16:creationId xmlns:a16="http://schemas.microsoft.com/office/drawing/2014/main" id="{E3FCE212-8F41-41BE-961F-04130CAFB7E5}"/>
              </a:ext>
            </a:extLst>
          </p:cNvPr>
          <p:cNvSpPr txBox="1"/>
          <p:nvPr/>
        </p:nvSpPr>
        <p:spPr>
          <a:xfrm>
            <a:off x="3237570" y="3934076"/>
            <a:ext cx="2743200" cy="369332"/>
          </a:xfrm>
          <a:prstGeom prst="rect">
            <a:avLst/>
          </a:prstGeom>
          <a:noFill/>
        </p:spPr>
        <p:txBody>
          <a:bodyPr wrap="square" rtlCol="0">
            <a:spAutoFit/>
          </a:bodyPr>
          <a:lstStyle/>
          <a:p>
            <a:pPr algn="ctr"/>
            <a:r>
              <a:rPr lang="en-US" dirty="0">
                <a:latin typeface="+mj-lt"/>
              </a:rPr>
              <a:t>Meeting Challenges</a:t>
            </a:r>
          </a:p>
        </p:txBody>
      </p:sp>
      <p:sp>
        <p:nvSpPr>
          <p:cNvPr id="22" name="TextBox 21">
            <a:extLst>
              <a:ext uri="{FF2B5EF4-FFF2-40B4-BE49-F238E27FC236}">
                <a16:creationId xmlns:a16="http://schemas.microsoft.com/office/drawing/2014/main" id="{3CBB8F9D-3BA6-480B-BD1B-8394BA5C09CC}"/>
              </a:ext>
            </a:extLst>
          </p:cNvPr>
          <p:cNvSpPr txBox="1"/>
          <p:nvPr/>
        </p:nvSpPr>
        <p:spPr>
          <a:xfrm>
            <a:off x="316523" y="1324570"/>
            <a:ext cx="7842739" cy="646331"/>
          </a:xfrm>
          <a:prstGeom prst="rect">
            <a:avLst/>
          </a:prstGeom>
          <a:noFill/>
        </p:spPr>
        <p:txBody>
          <a:bodyPr wrap="square" rtlCol="0">
            <a:spAutoFit/>
          </a:bodyPr>
          <a:lstStyle/>
          <a:p>
            <a:r>
              <a:rPr lang="en-US" sz="3600" b="1" dirty="0">
                <a:solidFill>
                  <a:srgbClr val="0069AB"/>
                </a:solidFill>
              </a:rPr>
              <a:t>Essay #1</a:t>
            </a:r>
          </a:p>
        </p:txBody>
      </p:sp>
    </p:spTree>
    <p:extLst>
      <p:ext uri="{BB962C8B-B14F-4D97-AF65-F5344CB8AC3E}">
        <p14:creationId xmlns:p14="http://schemas.microsoft.com/office/powerpoint/2010/main" val="1141201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purl.org/dc/elements/1.1/"/>
    <ds:schemaRef ds:uri="http://schemas.openxmlformats.org/package/2006/metadata/core-properties"/>
    <ds:schemaRef ds:uri="http://schemas.microsoft.com/office/2006/documentManagement/types"/>
    <ds:schemaRef ds:uri="http://schemas.microsoft.com/sharepoint/v3/fields"/>
    <ds:schemaRef ds:uri="http://schemas.microsoft.com/office/2006/metadata/properties"/>
    <ds:schemaRef ds:uri="http://www.w3.org/XML/1998/namespace"/>
    <ds:schemaRef ds:uri="http://purl.org/dc/term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5058</TotalTime>
  <Words>2934</Words>
  <Application>Microsoft Office PowerPoint</Application>
  <PresentationFormat>On-screen Show (16:9)</PresentationFormat>
  <Paragraphs>331</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Verlag Black</vt:lpstr>
      <vt:lpstr>Verlag Bold</vt:lpstr>
      <vt:lpstr>Verlag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Gilman-McCain Scholarship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Hsiau, Tiffany</cp:lastModifiedBy>
  <cp:revision>346</cp:revision>
  <cp:lastPrinted>2019-08-28T15:18:01Z</cp:lastPrinted>
  <dcterms:created xsi:type="dcterms:W3CDTF">2010-04-12T23:12:02Z</dcterms:created>
  <dcterms:modified xsi:type="dcterms:W3CDTF">2019-09-20T14:49:27Z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